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2"/>
  </p:notesMasterIdLst>
  <p:handoutMasterIdLst>
    <p:handoutMasterId r:id="rId53"/>
  </p:handoutMasterIdLst>
  <p:sldIdLst>
    <p:sldId id="692" r:id="rId5"/>
    <p:sldId id="828" r:id="rId6"/>
    <p:sldId id="694" r:id="rId7"/>
    <p:sldId id="695" r:id="rId8"/>
    <p:sldId id="723" r:id="rId9"/>
    <p:sldId id="696" r:id="rId10"/>
    <p:sldId id="697" r:id="rId11"/>
    <p:sldId id="805" r:id="rId12"/>
    <p:sldId id="783" r:id="rId13"/>
    <p:sldId id="785" r:id="rId14"/>
    <p:sldId id="784" r:id="rId15"/>
    <p:sldId id="810" r:id="rId16"/>
    <p:sldId id="786" r:id="rId17"/>
    <p:sldId id="803" r:id="rId18"/>
    <p:sldId id="790" r:id="rId19"/>
    <p:sldId id="777" r:id="rId20"/>
    <p:sldId id="775" r:id="rId21"/>
    <p:sldId id="716" r:id="rId22"/>
    <p:sldId id="717" r:id="rId23"/>
    <p:sldId id="778" r:id="rId24"/>
    <p:sldId id="812" r:id="rId25"/>
    <p:sldId id="813" r:id="rId26"/>
    <p:sldId id="804" r:id="rId27"/>
    <p:sldId id="806" r:id="rId28"/>
    <p:sldId id="829" r:id="rId29"/>
    <p:sldId id="831" r:id="rId30"/>
    <p:sldId id="709" r:id="rId31"/>
    <p:sldId id="710" r:id="rId32"/>
    <p:sldId id="711" r:id="rId33"/>
    <p:sldId id="826" r:id="rId34"/>
    <p:sldId id="800" r:id="rId35"/>
    <p:sldId id="508" r:id="rId36"/>
    <p:sldId id="811" r:id="rId37"/>
    <p:sldId id="513" r:id="rId38"/>
    <p:sldId id="820" r:id="rId39"/>
    <p:sldId id="814" r:id="rId40"/>
    <p:sldId id="815" r:id="rId41"/>
    <p:sldId id="816" r:id="rId42"/>
    <p:sldId id="817" r:id="rId43"/>
    <p:sldId id="818" r:id="rId44"/>
    <p:sldId id="819" r:id="rId45"/>
    <p:sldId id="822" r:id="rId46"/>
    <p:sldId id="823" r:id="rId47"/>
    <p:sldId id="821" r:id="rId48"/>
    <p:sldId id="824" r:id="rId49"/>
    <p:sldId id="827" r:id="rId50"/>
    <p:sldId id="825" r:id="rId51"/>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mack, Steve (Enterprise Solutions)" initials="TS(S" lastIdx="3" clrIdx="0">
    <p:extLst>
      <p:ext uri="{19B8F6BF-5375-455C-9EA6-DF929625EA0E}">
        <p15:presenceInfo xmlns:p15="http://schemas.microsoft.com/office/powerpoint/2012/main" userId="S-1-5-21-839522115-1383384898-515967899-25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3" autoAdjust="0"/>
    <p:restoredTop sz="77029" autoAdjust="0"/>
  </p:normalViewPr>
  <p:slideViewPr>
    <p:cSldViewPr>
      <p:cViewPr varScale="1">
        <p:scale>
          <a:sx n="84" d="100"/>
          <a:sy n="84" d="100"/>
        </p:scale>
        <p:origin x="1224" y="90"/>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83" d="100"/>
          <a:sy n="83" d="100"/>
        </p:scale>
        <p:origin x="278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private:var:folders:vs:p17k22r52pq18pb29dnznc7w0000gp:T:TemporaryItems:Outlook%20Temp:HPE-Scaling%5b1%5d.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Temporal Triangles</a:t>
            </a:r>
            <a:r>
              <a:rPr lang="en-US" baseline="0"/>
              <a:t>, no hyperthreading</a:t>
            </a:r>
          </a:p>
          <a:p>
            <a:pPr>
              <a:defRPr sz="1400" b="0" i="0" u="none" strike="noStrike" kern="1200" spc="0" baseline="0">
                <a:solidFill>
                  <a:schemeClr val="tx1">
                    <a:lumMod val="65000"/>
                    <a:lumOff val="35000"/>
                  </a:schemeClr>
                </a:solidFill>
                <a:latin typeface="+mn-lt"/>
                <a:ea typeface="+mn-ea"/>
                <a:cs typeface="+mn-cs"/>
              </a:defRPr>
            </a:pPr>
            <a:r>
              <a:rPr lang="en-US" baseline="0"/>
              <a:t>(15B TT Edges, 1.5B Vertices)</a:t>
            </a:r>
            <a:endParaRPr lang="en-US"/>
          </a:p>
        </c:rich>
      </c:tx>
      <c:overlay val="0"/>
      <c:spPr>
        <a:noFill/>
        <a:ln>
          <a:noFill/>
        </a:ln>
        <a:effectLst/>
      </c:spPr>
    </c:title>
    <c:autoTitleDeleted val="0"/>
    <c:plotArea>
      <c:layout>
        <c:manualLayout>
          <c:layoutTarget val="inner"/>
          <c:xMode val="edge"/>
          <c:yMode val="edge"/>
          <c:x val="0.16504300376377407"/>
          <c:y val="0.21238413985747615"/>
          <c:w val="0.75613670679007672"/>
          <c:h val="0.55001527608043554"/>
        </c:manualLayout>
      </c:layout>
      <c:lineChart>
        <c:grouping val="standard"/>
        <c:varyColors val="0"/>
        <c:ser>
          <c:idx val="2"/>
          <c:order val="2"/>
          <c:tx>
            <c:v>Ideal</c:v>
          </c:tx>
          <c:spPr>
            <a:ln w="28575" cap="rnd">
              <a:solidFill>
                <a:schemeClr val="accent1"/>
              </a:solidFill>
              <a:round/>
            </a:ln>
            <a:effectLst/>
          </c:spPr>
          <c:cat>
            <c:numRef>
              <c:f>'TT Plots'!$B$22:$G$22</c:f>
              <c:numCache>
                <c:formatCode>General</c:formatCode>
                <c:ptCount val="6"/>
                <c:pt idx="0">
                  <c:v>18</c:v>
                </c:pt>
                <c:pt idx="1">
                  <c:v>36</c:v>
                </c:pt>
                <c:pt idx="2">
                  <c:v>72</c:v>
                </c:pt>
                <c:pt idx="3">
                  <c:v>144</c:v>
                </c:pt>
                <c:pt idx="4">
                  <c:v>288</c:v>
                </c:pt>
                <c:pt idx="5">
                  <c:v>576</c:v>
                </c:pt>
              </c:numCache>
            </c:numRef>
          </c:cat>
          <c:val>
            <c:numRef>
              <c:f>'TT Plots'!$B$23:$G$23</c:f>
              <c:numCache>
                <c:formatCode>0</c:formatCode>
                <c:ptCount val="6"/>
                <c:pt idx="0">
                  <c:v>67410.434943999935</c:v>
                </c:pt>
                <c:pt idx="1">
                  <c:v>33705.217471999997</c:v>
                </c:pt>
                <c:pt idx="2">
                  <c:v>16852.608735999998</c:v>
                </c:pt>
                <c:pt idx="3">
                  <c:v>8426.3043679999992</c:v>
                </c:pt>
                <c:pt idx="4">
                  <c:v>4213.1521839999996</c:v>
                </c:pt>
                <c:pt idx="5">
                  <c:v>2106.5760919999998</c:v>
                </c:pt>
              </c:numCache>
            </c:numRef>
          </c:val>
          <c:smooth val="0"/>
          <c:extLst>
            <c:ext xmlns:c16="http://schemas.microsoft.com/office/drawing/2014/chart" uri="{C3380CC4-5D6E-409C-BE32-E72D297353CC}">
              <c16:uniqueId val="{00000000-0791-6D42-8A06-934722500CDC}"/>
            </c:ext>
          </c:extLst>
        </c:ser>
        <c:ser>
          <c:idx val="3"/>
          <c:order val="3"/>
          <c:tx>
            <c:v>xGT</c:v>
          </c:tx>
          <c:spPr>
            <a:ln w="28575" cap="rnd">
              <a:solidFill>
                <a:schemeClr val="accent2"/>
              </a:solidFill>
              <a:round/>
            </a:ln>
            <a:effectLst/>
          </c:spPr>
          <c:cat>
            <c:numRef>
              <c:f>'TT Plots'!$B$22:$G$22</c:f>
              <c:numCache>
                <c:formatCode>General</c:formatCode>
                <c:ptCount val="6"/>
                <c:pt idx="0">
                  <c:v>18</c:v>
                </c:pt>
                <c:pt idx="1">
                  <c:v>36</c:v>
                </c:pt>
                <c:pt idx="2">
                  <c:v>72</c:v>
                </c:pt>
                <c:pt idx="3">
                  <c:v>144</c:v>
                </c:pt>
                <c:pt idx="4">
                  <c:v>288</c:v>
                </c:pt>
                <c:pt idx="5">
                  <c:v>576</c:v>
                </c:pt>
              </c:numCache>
            </c:numRef>
          </c:cat>
          <c:val>
            <c:numRef>
              <c:f>'TT Plots'!$B$24:$G$24</c:f>
              <c:numCache>
                <c:formatCode>0</c:formatCode>
                <c:ptCount val="6"/>
                <c:pt idx="0">
                  <c:v>67410.434943999935</c:v>
                </c:pt>
                <c:pt idx="1">
                  <c:v>31956.300643499999</c:v>
                </c:pt>
                <c:pt idx="2">
                  <c:v>16147.606196000001</c:v>
                </c:pt>
                <c:pt idx="3">
                  <c:v>9801.1838876666661</c:v>
                </c:pt>
                <c:pt idx="4">
                  <c:v>4496.4374719999987</c:v>
                </c:pt>
                <c:pt idx="5">
                  <c:v>2663.231695666665</c:v>
                </c:pt>
              </c:numCache>
            </c:numRef>
          </c:val>
          <c:smooth val="0"/>
          <c:extLst>
            <c:ext xmlns:c16="http://schemas.microsoft.com/office/drawing/2014/chart" uri="{C3380CC4-5D6E-409C-BE32-E72D297353CC}">
              <c16:uniqueId val="{00000001-0791-6D42-8A06-934722500CDC}"/>
            </c:ext>
          </c:extLst>
        </c:ser>
        <c:ser>
          <c:idx val="0"/>
          <c:order val="0"/>
          <c:tx>
            <c:v>Ideal</c:v>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'TT Plots'!$B$22:$G$22</c:f>
              <c:numCache>
                <c:formatCode>General</c:formatCode>
                <c:ptCount val="6"/>
                <c:pt idx="0">
                  <c:v>18</c:v>
                </c:pt>
                <c:pt idx="1">
                  <c:v>36</c:v>
                </c:pt>
                <c:pt idx="2">
                  <c:v>72</c:v>
                </c:pt>
                <c:pt idx="3">
                  <c:v>144</c:v>
                </c:pt>
                <c:pt idx="4">
                  <c:v>288</c:v>
                </c:pt>
                <c:pt idx="5">
                  <c:v>576</c:v>
                </c:pt>
              </c:numCache>
            </c:numRef>
          </c:cat>
          <c:val>
            <c:numRef>
              <c:f>'TT Plots'!$B$23:$G$23</c:f>
              <c:numCache>
                <c:formatCode>0</c:formatCode>
                <c:ptCount val="6"/>
                <c:pt idx="0">
                  <c:v>67410.434943999935</c:v>
                </c:pt>
                <c:pt idx="1">
                  <c:v>33705.217471999997</c:v>
                </c:pt>
                <c:pt idx="2">
                  <c:v>16852.608735999998</c:v>
                </c:pt>
                <c:pt idx="3">
                  <c:v>8426.3043679999992</c:v>
                </c:pt>
                <c:pt idx="4">
                  <c:v>4213.1521839999996</c:v>
                </c:pt>
                <c:pt idx="5">
                  <c:v>2106.5760919999998</c:v>
                </c:pt>
              </c:numCache>
            </c:numRef>
          </c:val>
          <c:smooth val="0"/>
          <c:extLst>
            <c:ext xmlns:c16="http://schemas.microsoft.com/office/drawing/2014/chart" uri="{C3380CC4-5D6E-409C-BE32-E72D297353CC}">
              <c16:uniqueId val="{00000000-64E9-7648-8056-F833DD451C77}"/>
            </c:ext>
          </c:extLst>
        </c:ser>
        <c:ser>
          <c:idx val="1"/>
          <c:order val="1"/>
          <c:tx>
            <c:v>xGT</c:v>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'TT Plots'!$B$22:$G$22</c:f>
              <c:numCache>
                <c:formatCode>General</c:formatCode>
                <c:ptCount val="6"/>
                <c:pt idx="0">
                  <c:v>18</c:v>
                </c:pt>
                <c:pt idx="1">
                  <c:v>36</c:v>
                </c:pt>
                <c:pt idx="2">
                  <c:v>72</c:v>
                </c:pt>
                <c:pt idx="3">
                  <c:v>144</c:v>
                </c:pt>
                <c:pt idx="4">
                  <c:v>288</c:v>
                </c:pt>
                <c:pt idx="5">
                  <c:v>576</c:v>
                </c:pt>
              </c:numCache>
            </c:numRef>
          </c:cat>
          <c:val>
            <c:numRef>
              <c:f>'TT Plots'!$B$24:$G$24</c:f>
              <c:numCache>
                <c:formatCode>0</c:formatCode>
                <c:ptCount val="6"/>
                <c:pt idx="0">
                  <c:v>67410.434943999935</c:v>
                </c:pt>
                <c:pt idx="1">
                  <c:v>31956.300643499999</c:v>
                </c:pt>
                <c:pt idx="2">
                  <c:v>16147.606196000001</c:v>
                </c:pt>
                <c:pt idx="3">
                  <c:v>9801.1838876666661</c:v>
                </c:pt>
                <c:pt idx="4">
                  <c:v>4496.4374719999987</c:v>
                </c:pt>
                <c:pt idx="5">
                  <c:v>2663.231695666665</c:v>
                </c:pt>
              </c:numCache>
            </c:numRef>
          </c:val>
          <c:smooth val="0"/>
          <c:extLst>
            <c:ext xmlns:c16="http://schemas.microsoft.com/office/drawing/2014/chart" uri="{C3380CC4-5D6E-409C-BE32-E72D297353CC}">
              <c16:uniqueId val="{00000001-64E9-7648-8056-F833DD451C77}"/>
            </c:ext>
          </c:extLst>
        </c:ser>
        <c:dLbls>
          <c:showLegendKey val="0"/>
          <c:showVal val="0"/>
          <c:showCatName val="0"/>
          <c:showSerName val="0"/>
          <c:showPercent val="0"/>
          <c:showBubbleSize val="0"/>
        </c:dLbls>
        <c:marker val="1"/>
        <c:smooth val="0"/>
        <c:axId val="375876672"/>
        <c:axId val="375877064"/>
      </c:lineChart>
      <c:catAx>
        <c:axId val="3758766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CPUs</a:t>
                </a:r>
              </a:p>
            </c:rich>
          </c:tx>
          <c:overlay val="0"/>
          <c:spPr>
            <a:noFill/>
            <a:ln>
              <a:noFill/>
            </a:ln>
            <a:effectLst/>
          </c:sp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877064"/>
        <c:crosses val="autoZero"/>
        <c:auto val="1"/>
        <c:lblAlgn val="ctr"/>
        <c:lblOffset val="100"/>
        <c:noMultiLvlLbl val="0"/>
      </c:catAx>
      <c:valAx>
        <c:axId val="375877064"/>
        <c:scaling>
          <c:logBase val="2"/>
          <c:orientation val="minMax"/>
          <c:max val="90000"/>
          <c:min val="204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Seconds</a:t>
                </a:r>
              </a:p>
            </c:rich>
          </c:tx>
          <c:layout>
            <c:manualLayout>
              <c:xMode val="edge"/>
              <c:yMode val="edge"/>
              <c:x val="0"/>
              <c:y val="0.38679829225324169"/>
            </c:manualLayout>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75876672"/>
        <c:crosses val="autoZero"/>
        <c:crossBetween val="between"/>
        <c:majorUnit val="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dirty="0"/>
              <a:t>Query Time (sec)</a:t>
            </a:r>
          </a:p>
        </c:rich>
      </c:tx>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Time (sec)</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1926-495C-ABFA-602EA92B9A1A}"/>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Cluster</c:v>
                </c:pt>
                <c:pt idx="1">
                  <c:v>SDFX</c:v>
                </c:pt>
              </c:strCache>
            </c:strRef>
          </c:cat>
          <c:val>
            <c:numRef>
              <c:f>Sheet1!$B$2:$B$3</c:f>
              <c:numCache>
                <c:formatCode>General</c:formatCode>
                <c:ptCount val="2"/>
                <c:pt idx="0">
                  <c:v>15240</c:v>
                </c:pt>
                <c:pt idx="1">
                  <c:v>14.8</c:v>
                </c:pt>
              </c:numCache>
            </c:numRef>
          </c:val>
          <c:extLst>
            <c:ext xmlns:c16="http://schemas.microsoft.com/office/drawing/2014/chart" uri="{C3380CC4-5D6E-409C-BE32-E72D297353CC}">
              <c16:uniqueId val="{00000001-1926-495C-ABFA-602EA92B9A1A}"/>
            </c:ext>
          </c:extLst>
        </c:ser>
        <c:dLbls>
          <c:dLblPos val="inEnd"/>
          <c:showLegendKey val="0"/>
          <c:showVal val="1"/>
          <c:showCatName val="0"/>
          <c:showSerName val="0"/>
          <c:showPercent val="0"/>
          <c:showBubbleSize val="0"/>
        </c:dLbls>
        <c:gapWidth val="41"/>
        <c:axId val="375877848"/>
        <c:axId val="389171472"/>
      </c:barChart>
      <c:catAx>
        <c:axId val="3758778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389171472"/>
        <c:crosses val="autoZero"/>
        <c:auto val="1"/>
        <c:lblAlgn val="ctr"/>
        <c:lblOffset val="100"/>
        <c:noMultiLvlLbl val="0"/>
      </c:catAx>
      <c:valAx>
        <c:axId val="389171472"/>
        <c:scaling>
          <c:orientation val="minMax"/>
        </c:scaling>
        <c:delete val="1"/>
        <c:axPos val="l"/>
        <c:numFmt formatCode="General" sourceLinked="1"/>
        <c:majorTickMark val="none"/>
        <c:minorTickMark val="none"/>
        <c:tickLblPos val="nextTo"/>
        <c:crossAx val="37587784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5-15T13:43:13.163" idx="1">
    <p:pos x="10" y="10"/>
    <p:text>Change picture for graph</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15T14:04:17.557" idx="3">
    <p:pos x="10" y="10"/>
    <p:text>Ingestion problem - not hardware-based.  Graph is super-fast for querying, but slow for ingest (have to populate the cache properly).  End to end, not 1000x - doing kernel profiling, working wiht Trovares on optimizing their code for ingest.  Not a hardware bottleneck</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78B4A-DC41-475D-9148-7D2E684AD75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E8F9A0BD-A419-442D-A851-D448AABCD951}">
      <dgm:prSet phldrT="[Text]"/>
      <dgm:spPr/>
      <dgm:t>
        <a:bodyPr/>
        <a:lstStyle/>
        <a:p>
          <a:r>
            <a:rPr lang="en-US" dirty="0"/>
            <a:t>Investment Banking / Trading</a:t>
          </a:r>
        </a:p>
      </dgm:t>
    </dgm:pt>
    <dgm:pt modelId="{9BD2EB0B-26E0-4015-B76C-CCF0852539F0}" type="parTrans" cxnId="{FB864350-83EC-4309-9239-702B75EE58EE}">
      <dgm:prSet/>
      <dgm:spPr/>
      <dgm:t>
        <a:bodyPr/>
        <a:lstStyle/>
        <a:p>
          <a:endParaRPr lang="en-US"/>
        </a:p>
      </dgm:t>
    </dgm:pt>
    <dgm:pt modelId="{6276AB63-23FF-4318-8F6F-2308E596EE48}" type="sibTrans" cxnId="{FB864350-83EC-4309-9239-702B75EE58EE}">
      <dgm:prSet/>
      <dgm:spPr/>
      <dgm:t>
        <a:bodyPr/>
        <a:lstStyle/>
        <a:p>
          <a:endParaRPr lang="en-US"/>
        </a:p>
      </dgm:t>
    </dgm:pt>
    <dgm:pt modelId="{CA0D7DFC-C7FD-4809-A4C8-290C1C84B999}">
      <dgm:prSet phldrT="[Text]"/>
      <dgm:spPr/>
      <dgm:t>
        <a:bodyPr/>
        <a:lstStyle/>
        <a:p>
          <a:r>
            <a:rPr lang="en-US" dirty="0"/>
            <a:t>Credit Card / Consumer Banking</a:t>
          </a:r>
        </a:p>
      </dgm:t>
    </dgm:pt>
    <dgm:pt modelId="{E34DE5E5-F489-42E6-A0A5-1065E125DF76}" type="parTrans" cxnId="{E7BACBFE-B4F3-4B2B-B2F9-F2061FD5ECBB}">
      <dgm:prSet/>
      <dgm:spPr/>
      <dgm:t>
        <a:bodyPr/>
        <a:lstStyle/>
        <a:p>
          <a:endParaRPr lang="en-US"/>
        </a:p>
      </dgm:t>
    </dgm:pt>
    <dgm:pt modelId="{BF795A9E-750C-4A22-A487-A1FBC0B6A000}" type="sibTrans" cxnId="{E7BACBFE-B4F3-4B2B-B2F9-F2061FD5ECBB}">
      <dgm:prSet/>
      <dgm:spPr/>
      <dgm:t>
        <a:bodyPr/>
        <a:lstStyle/>
        <a:p>
          <a:endParaRPr lang="en-US"/>
        </a:p>
      </dgm:t>
    </dgm:pt>
    <dgm:pt modelId="{0FB0D3E9-BC9C-4B1C-94D3-5D605A8930A1}">
      <dgm:prSet phldrT="[Text]"/>
      <dgm:spPr/>
      <dgm:t>
        <a:bodyPr/>
        <a:lstStyle/>
        <a:p>
          <a:r>
            <a:rPr lang="en-US" dirty="0"/>
            <a:t>Branch Surveillance</a:t>
          </a:r>
        </a:p>
      </dgm:t>
    </dgm:pt>
    <dgm:pt modelId="{0489A9DB-4429-4772-AFCE-BD299E88FB11}" type="parTrans" cxnId="{92693FCB-44CD-4C21-84CD-0118E71029AE}">
      <dgm:prSet/>
      <dgm:spPr/>
      <dgm:t>
        <a:bodyPr/>
        <a:lstStyle/>
        <a:p>
          <a:endParaRPr lang="en-US"/>
        </a:p>
      </dgm:t>
    </dgm:pt>
    <dgm:pt modelId="{77A9F901-B08E-43CC-937A-FDD63B0E611D}" type="sibTrans" cxnId="{92693FCB-44CD-4C21-84CD-0118E71029AE}">
      <dgm:prSet/>
      <dgm:spPr/>
      <dgm:t>
        <a:bodyPr/>
        <a:lstStyle/>
        <a:p>
          <a:endParaRPr lang="en-US"/>
        </a:p>
      </dgm:t>
    </dgm:pt>
    <dgm:pt modelId="{9F9F913F-FA93-45EC-B0C6-54EEDDACDDCE}">
      <dgm:prSet phldrT="[Text]"/>
      <dgm:spPr/>
      <dgm:t>
        <a:bodyPr/>
        <a:lstStyle/>
        <a:p>
          <a:r>
            <a:rPr lang="en-US" dirty="0"/>
            <a:t>Data repositories</a:t>
          </a:r>
        </a:p>
      </dgm:t>
    </dgm:pt>
    <dgm:pt modelId="{6E72BDE9-5E3F-4EC8-BFAA-DAC532CD68F9}" type="parTrans" cxnId="{087EB859-15AE-4647-A455-578A1B86505C}">
      <dgm:prSet/>
      <dgm:spPr/>
      <dgm:t>
        <a:bodyPr/>
        <a:lstStyle/>
        <a:p>
          <a:endParaRPr lang="en-US"/>
        </a:p>
      </dgm:t>
    </dgm:pt>
    <dgm:pt modelId="{642B7EA1-8712-45A4-ACBF-33ADB77B6F43}" type="sibTrans" cxnId="{087EB859-15AE-4647-A455-578A1B86505C}">
      <dgm:prSet/>
      <dgm:spPr/>
      <dgm:t>
        <a:bodyPr/>
        <a:lstStyle/>
        <a:p>
          <a:endParaRPr lang="en-US"/>
        </a:p>
      </dgm:t>
    </dgm:pt>
    <dgm:pt modelId="{9BC570FC-CE07-4AA6-A690-32510D79875F}" type="pres">
      <dgm:prSet presAssocID="{81578B4A-DC41-475D-9148-7D2E684AD757}" presName="Name0" presStyleCnt="0">
        <dgm:presLayoutVars>
          <dgm:dir/>
          <dgm:resizeHandles val="exact"/>
        </dgm:presLayoutVars>
      </dgm:prSet>
      <dgm:spPr/>
    </dgm:pt>
    <dgm:pt modelId="{FFDD2AE9-A799-4A7A-8FD9-285EF4F1328A}" type="pres">
      <dgm:prSet presAssocID="{E8F9A0BD-A419-442D-A851-D448AABCD951}" presName="compNode" presStyleCnt="0"/>
      <dgm:spPr/>
    </dgm:pt>
    <dgm:pt modelId="{50AEF8C9-99AB-401F-81F4-C92C70CF09AA}" type="pres">
      <dgm:prSet presAssocID="{E8F9A0BD-A419-442D-A851-D448AABCD951}" presName="pictRect" presStyleLbl="node1" presStyleIdx="0" presStyleCnt="4"/>
      <dgm:spPr>
        <a:blipFill rotWithShape="1">
          <a:blip xmlns:r="http://schemas.openxmlformats.org/officeDocument/2006/relationships" r:embed="rId1"/>
          <a:stretch>
            <a:fillRect/>
          </a:stretch>
        </a:blipFill>
      </dgm:spPr>
    </dgm:pt>
    <dgm:pt modelId="{493872C0-4D13-41A9-AB9A-D7B7455C0693}" type="pres">
      <dgm:prSet presAssocID="{E8F9A0BD-A419-442D-A851-D448AABCD951}" presName="textRect" presStyleLbl="revTx" presStyleIdx="0" presStyleCnt="4">
        <dgm:presLayoutVars>
          <dgm:bulletEnabled val="1"/>
        </dgm:presLayoutVars>
      </dgm:prSet>
      <dgm:spPr/>
    </dgm:pt>
    <dgm:pt modelId="{F8CF6B01-A8AC-4DC6-99B4-B3BF1796762F}" type="pres">
      <dgm:prSet presAssocID="{6276AB63-23FF-4318-8F6F-2308E596EE48}" presName="sibTrans" presStyleLbl="sibTrans2D1" presStyleIdx="0" presStyleCnt="0"/>
      <dgm:spPr/>
    </dgm:pt>
    <dgm:pt modelId="{28B246E9-E3E5-4035-BBFC-35D3DDCC8D07}" type="pres">
      <dgm:prSet presAssocID="{CA0D7DFC-C7FD-4809-A4C8-290C1C84B999}" presName="compNode" presStyleCnt="0"/>
      <dgm:spPr/>
    </dgm:pt>
    <dgm:pt modelId="{8ECE9587-0B22-4863-8DFD-8A5A6998CEB8}" type="pres">
      <dgm:prSet presAssocID="{CA0D7DFC-C7FD-4809-A4C8-290C1C84B999}" presName="pictRect" presStyleLbl="node1" presStyleIdx="1" presStyleCnt="4"/>
      <dgm:spPr>
        <a:blipFill rotWithShape="1">
          <a:blip xmlns:r="http://schemas.openxmlformats.org/officeDocument/2006/relationships" r:embed="rId2"/>
          <a:stretch>
            <a:fillRect/>
          </a:stretch>
        </a:blipFill>
      </dgm:spPr>
    </dgm:pt>
    <dgm:pt modelId="{B7D14E91-BF68-4F2F-A203-AB4D694DB27F}" type="pres">
      <dgm:prSet presAssocID="{CA0D7DFC-C7FD-4809-A4C8-290C1C84B999}" presName="textRect" presStyleLbl="revTx" presStyleIdx="1" presStyleCnt="4">
        <dgm:presLayoutVars>
          <dgm:bulletEnabled val="1"/>
        </dgm:presLayoutVars>
      </dgm:prSet>
      <dgm:spPr/>
    </dgm:pt>
    <dgm:pt modelId="{AC0AC4A7-249A-4BF0-B9FA-16D0DC95F30D}" type="pres">
      <dgm:prSet presAssocID="{BF795A9E-750C-4A22-A487-A1FBC0B6A000}" presName="sibTrans" presStyleLbl="sibTrans2D1" presStyleIdx="0" presStyleCnt="0"/>
      <dgm:spPr/>
    </dgm:pt>
    <dgm:pt modelId="{9ACE5425-7D01-4BDB-90E5-56D77CDD3453}" type="pres">
      <dgm:prSet presAssocID="{0FB0D3E9-BC9C-4B1C-94D3-5D605A8930A1}" presName="compNode" presStyleCnt="0"/>
      <dgm:spPr/>
    </dgm:pt>
    <dgm:pt modelId="{F5B9E60D-9C61-4393-82D6-BC2D764DC6D9}" type="pres">
      <dgm:prSet presAssocID="{0FB0D3E9-BC9C-4B1C-94D3-5D605A8930A1}" presName="pictRect" presStyleLbl="node1" presStyleIdx="2" presStyleCnt="4"/>
      <dgm:spPr>
        <a:blipFill rotWithShape="1">
          <a:blip xmlns:r="http://schemas.openxmlformats.org/officeDocument/2006/relationships" r:embed="rId3"/>
          <a:stretch>
            <a:fillRect/>
          </a:stretch>
        </a:blipFill>
      </dgm:spPr>
    </dgm:pt>
    <dgm:pt modelId="{3DCFB846-AE09-41A7-9822-1D97011BB6C5}" type="pres">
      <dgm:prSet presAssocID="{0FB0D3E9-BC9C-4B1C-94D3-5D605A8930A1}" presName="textRect" presStyleLbl="revTx" presStyleIdx="2" presStyleCnt="4">
        <dgm:presLayoutVars>
          <dgm:bulletEnabled val="1"/>
        </dgm:presLayoutVars>
      </dgm:prSet>
      <dgm:spPr/>
    </dgm:pt>
    <dgm:pt modelId="{30F018A6-DC6E-461A-897A-BAA040E71639}" type="pres">
      <dgm:prSet presAssocID="{77A9F901-B08E-43CC-937A-FDD63B0E611D}" presName="sibTrans" presStyleLbl="sibTrans2D1" presStyleIdx="0" presStyleCnt="0"/>
      <dgm:spPr/>
    </dgm:pt>
    <dgm:pt modelId="{8D21882D-6E28-4A83-AB00-6C955A208B65}" type="pres">
      <dgm:prSet presAssocID="{9F9F913F-FA93-45EC-B0C6-54EEDDACDDCE}" presName="compNode" presStyleCnt="0"/>
      <dgm:spPr/>
    </dgm:pt>
    <dgm:pt modelId="{A33778C4-BD67-4A56-899F-F448CEDCA6B2}" type="pres">
      <dgm:prSet presAssocID="{9F9F913F-FA93-45EC-B0C6-54EEDDACDDCE}" presName="pictRect" presStyleLbl="node1" presStyleIdx="3" presStyleCnt="4"/>
      <dgm:spPr>
        <a:blipFill rotWithShape="1">
          <a:blip xmlns:r="http://schemas.openxmlformats.org/officeDocument/2006/relationships" r:embed="rId4"/>
          <a:stretch>
            <a:fillRect/>
          </a:stretch>
        </a:blipFill>
      </dgm:spPr>
    </dgm:pt>
    <dgm:pt modelId="{0EA70BBA-9BB9-420E-BFCE-6E1A2D190FEA}" type="pres">
      <dgm:prSet presAssocID="{9F9F913F-FA93-45EC-B0C6-54EEDDACDDCE}" presName="textRect" presStyleLbl="revTx" presStyleIdx="3" presStyleCnt="4">
        <dgm:presLayoutVars>
          <dgm:bulletEnabled val="1"/>
        </dgm:presLayoutVars>
      </dgm:prSet>
      <dgm:spPr/>
    </dgm:pt>
  </dgm:ptLst>
  <dgm:cxnLst>
    <dgm:cxn modelId="{89921F15-DBE7-4C05-9EDF-F89263EEAB93}" type="presOf" srcId="{BF795A9E-750C-4A22-A487-A1FBC0B6A000}" destId="{AC0AC4A7-249A-4BF0-B9FA-16D0DC95F30D}" srcOrd="0" destOrd="0" presId="urn:microsoft.com/office/officeart/2005/8/layout/pList1"/>
    <dgm:cxn modelId="{C8A1122F-C089-4B9C-B53B-22DCF0A6D326}" type="presOf" srcId="{81578B4A-DC41-475D-9148-7D2E684AD757}" destId="{9BC570FC-CE07-4AA6-A690-32510D79875F}" srcOrd="0" destOrd="0" presId="urn:microsoft.com/office/officeart/2005/8/layout/pList1"/>
    <dgm:cxn modelId="{8032A73C-555D-459F-A986-40E3E2D8A0D5}" type="presOf" srcId="{77A9F901-B08E-43CC-937A-FDD63B0E611D}" destId="{30F018A6-DC6E-461A-897A-BAA040E71639}" srcOrd="0" destOrd="0" presId="urn:microsoft.com/office/officeart/2005/8/layout/pList1"/>
    <dgm:cxn modelId="{BBE29C41-1FA4-4A93-9A3E-CF31D1F691CC}" type="presOf" srcId="{CA0D7DFC-C7FD-4809-A4C8-290C1C84B999}" destId="{B7D14E91-BF68-4F2F-A203-AB4D694DB27F}" srcOrd="0" destOrd="0" presId="urn:microsoft.com/office/officeart/2005/8/layout/pList1"/>
    <dgm:cxn modelId="{1D48DD6C-3A6F-417A-B2DD-427BC6989B05}" type="presOf" srcId="{9F9F913F-FA93-45EC-B0C6-54EEDDACDDCE}" destId="{0EA70BBA-9BB9-420E-BFCE-6E1A2D190FEA}" srcOrd="0" destOrd="0" presId="urn:microsoft.com/office/officeart/2005/8/layout/pList1"/>
    <dgm:cxn modelId="{FB864350-83EC-4309-9239-702B75EE58EE}" srcId="{81578B4A-DC41-475D-9148-7D2E684AD757}" destId="{E8F9A0BD-A419-442D-A851-D448AABCD951}" srcOrd="0" destOrd="0" parTransId="{9BD2EB0B-26E0-4015-B76C-CCF0852539F0}" sibTransId="{6276AB63-23FF-4318-8F6F-2308E596EE48}"/>
    <dgm:cxn modelId="{087EB859-15AE-4647-A455-578A1B86505C}" srcId="{81578B4A-DC41-475D-9148-7D2E684AD757}" destId="{9F9F913F-FA93-45EC-B0C6-54EEDDACDDCE}" srcOrd="3" destOrd="0" parTransId="{6E72BDE9-5E3F-4EC8-BFAA-DAC532CD68F9}" sibTransId="{642B7EA1-8712-45A4-ACBF-33ADB77B6F43}"/>
    <dgm:cxn modelId="{CCF03CB9-553E-4EE7-AF10-43A744D13004}" type="presOf" srcId="{E8F9A0BD-A419-442D-A851-D448AABCD951}" destId="{493872C0-4D13-41A9-AB9A-D7B7455C0693}" srcOrd="0" destOrd="0" presId="urn:microsoft.com/office/officeart/2005/8/layout/pList1"/>
    <dgm:cxn modelId="{92693FCB-44CD-4C21-84CD-0118E71029AE}" srcId="{81578B4A-DC41-475D-9148-7D2E684AD757}" destId="{0FB0D3E9-BC9C-4B1C-94D3-5D605A8930A1}" srcOrd="2" destOrd="0" parTransId="{0489A9DB-4429-4772-AFCE-BD299E88FB11}" sibTransId="{77A9F901-B08E-43CC-937A-FDD63B0E611D}"/>
    <dgm:cxn modelId="{B3D3FEF2-6B01-4FEC-BCD4-D23CF20970D5}" type="presOf" srcId="{6276AB63-23FF-4318-8F6F-2308E596EE48}" destId="{F8CF6B01-A8AC-4DC6-99B4-B3BF1796762F}" srcOrd="0" destOrd="0" presId="urn:microsoft.com/office/officeart/2005/8/layout/pList1"/>
    <dgm:cxn modelId="{2A51F5F3-E52C-46E3-972B-889750F6F8B2}" type="presOf" srcId="{0FB0D3E9-BC9C-4B1C-94D3-5D605A8930A1}" destId="{3DCFB846-AE09-41A7-9822-1D97011BB6C5}" srcOrd="0" destOrd="0" presId="urn:microsoft.com/office/officeart/2005/8/layout/pList1"/>
    <dgm:cxn modelId="{E7BACBFE-B4F3-4B2B-B2F9-F2061FD5ECBB}" srcId="{81578B4A-DC41-475D-9148-7D2E684AD757}" destId="{CA0D7DFC-C7FD-4809-A4C8-290C1C84B999}" srcOrd="1" destOrd="0" parTransId="{E34DE5E5-F489-42E6-A0A5-1065E125DF76}" sibTransId="{BF795A9E-750C-4A22-A487-A1FBC0B6A000}"/>
    <dgm:cxn modelId="{384E67A3-0939-4F8C-9118-5F3FE1FF98FE}" type="presParOf" srcId="{9BC570FC-CE07-4AA6-A690-32510D79875F}" destId="{FFDD2AE9-A799-4A7A-8FD9-285EF4F1328A}" srcOrd="0" destOrd="0" presId="urn:microsoft.com/office/officeart/2005/8/layout/pList1"/>
    <dgm:cxn modelId="{36883D5D-4796-47F6-BD2D-32366C196EFF}" type="presParOf" srcId="{FFDD2AE9-A799-4A7A-8FD9-285EF4F1328A}" destId="{50AEF8C9-99AB-401F-81F4-C92C70CF09AA}" srcOrd="0" destOrd="0" presId="urn:microsoft.com/office/officeart/2005/8/layout/pList1"/>
    <dgm:cxn modelId="{A2CD9F5D-3EF6-456B-A366-8C225F2ED467}" type="presParOf" srcId="{FFDD2AE9-A799-4A7A-8FD9-285EF4F1328A}" destId="{493872C0-4D13-41A9-AB9A-D7B7455C0693}" srcOrd="1" destOrd="0" presId="urn:microsoft.com/office/officeart/2005/8/layout/pList1"/>
    <dgm:cxn modelId="{C4C986D2-BE14-4E4F-BFC7-B1BE33BADE06}" type="presParOf" srcId="{9BC570FC-CE07-4AA6-A690-32510D79875F}" destId="{F8CF6B01-A8AC-4DC6-99B4-B3BF1796762F}" srcOrd="1" destOrd="0" presId="urn:microsoft.com/office/officeart/2005/8/layout/pList1"/>
    <dgm:cxn modelId="{6E50D1EA-BB43-4D73-905F-F8B15A37D644}" type="presParOf" srcId="{9BC570FC-CE07-4AA6-A690-32510D79875F}" destId="{28B246E9-E3E5-4035-BBFC-35D3DDCC8D07}" srcOrd="2" destOrd="0" presId="urn:microsoft.com/office/officeart/2005/8/layout/pList1"/>
    <dgm:cxn modelId="{D1D2535A-6BAF-4A61-B382-BB6420CE7474}" type="presParOf" srcId="{28B246E9-E3E5-4035-BBFC-35D3DDCC8D07}" destId="{8ECE9587-0B22-4863-8DFD-8A5A6998CEB8}" srcOrd="0" destOrd="0" presId="urn:microsoft.com/office/officeart/2005/8/layout/pList1"/>
    <dgm:cxn modelId="{22953C5F-7A74-4EEB-B84D-3BBF3929E557}" type="presParOf" srcId="{28B246E9-E3E5-4035-BBFC-35D3DDCC8D07}" destId="{B7D14E91-BF68-4F2F-A203-AB4D694DB27F}" srcOrd="1" destOrd="0" presId="urn:microsoft.com/office/officeart/2005/8/layout/pList1"/>
    <dgm:cxn modelId="{FBEF1E1D-D169-4314-944D-F6B8C15D0546}" type="presParOf" srcId="{9BC570FC-CE07-4AA6-A690-32510D79875F}" destId="{AC0AC4A7-249A-4BF0-B9FA-16D0DC95F30D}" srcOrd="3" destOrd="0" presId="urn:microsoft.com/office/officeart/2005/8/layout/pList1"/>
    <dgm:cxn modelId="{FDEFF7AB-E32E-47D3-9F45-9FFD8C5CF826}" type="presParOf" srcId="{9BC570FC-CE07-4AA6-A690-32510D79875F}" destId="{9ACE5425-7D01-4BDB-90E5-56D77CDD3453}" srcOrd="4" destOrd="0" presId="urn:microsoft.com/office/officeart/2005/8/layout/pList1"/>
    <dgm:cxn modelId="{7EB78B7C-BD5E-4C96-A8DC-1FBFDDF7B9F0}" type="presParOf" srcId="{9ACE5425-7D01-4BDB-90E5-56D77CDD3453}" destId="{F5B9E60D-9C61-4393-82D6-BC2D764DC6D9}" srcOrd="0" destOrd="0" presId="urn:microsoft.com/office/officeart/2005/8/layout/pList1"/>
    <dgm:cxn modelId="{3B25B0AE-3B14-4088-8148-CDAAC2FBB02A}" type="presParOf" srcId="{9ACE5425-7D01-4BDB-90E5-56D77CDD3453}" destId="{3DCFB846-AE09-41A7-9822-1D97011BB6C5}" srcOrd="1" destOrd="0" presId="urn:microsoft.com/office/officeart/2005/8/layout/pList1"/>
    <dgm:cxn modelId="{E5E24983-5238-4507-B573-72C502838CAA}" type="presParOf" srcId="{9BC570FC-CE07-4AA6-A690-32510D79875F}" destId="{30F018A6-DC6E-461A-897A-BAA040E71639}" srcOrd="5" destOrd="0" presId="urn:microsoft.com/office/officeart/2005/8/layout/pList1"/>
    <dgm:cxn modelId="{FB21D387-78CA-4F73-AF66-030A0E1EB8EC}" type="presParOf" srcId="{9BC570FC-CE07-4AA6-A690-32510D79875F}" destId="{8D21882D-6E28-4A83-AB00-6C955A208B65}" srcOrd="6" destOrd="0" presId="urn:microsoft.com/office/officeart/2005/8/layout/pList1"/>
    <dgm:cxn modelId="{18048D5E-70C6-4316-AD62-09348812ABA5}" type="presParOf" srcId="{8D21882D-6E28-4A83-AB00-6C955A208B65}" destId="{A33778C4-BD67-4A56-899F-F448CEDCA6B2}" srcOrd="0" destOrd="0" presId="urn:microsoft.com/office/officeart/2005/8/layout/pList1"/>
    <dgm:cxn modelId="{80C69A71-2E13-4516-A540-326F8FD2E5C2}" type="presParOf" srcId="{8D21882D-6E28-4A83-AB00-6C955A208B65}" destId="{0EA70BBA-9BB9-420E-BFCE-6E1A2D190FE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EC49C-8923-4A84-91BF-8313FB2CAE4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12D83106-001C-4375-93CC-A8A0B8D40080}">
      <dgm:prSet phldrT="[Text]"/>
      <dgm:spPr/>
      <dgm:t>
        <a:bodyPr/>
        <a:lstStyle/>
        <a:p>
          <a:r>
            <a:rPr lang="en-US" dirty="0"/>
            <a:t>Customers</a:t>
          </a:r>
        </a:p>
      </dgm:t>
    </dgm:pt>
    <dgm:pt modelId="{4CFE843E-407B-4CF9-ABAE-9C5AFDBEB4A2}" type="parTrans" cxnId="{9531F590-ED4A-46D2-9A87-BF2CCF1D3941}">
      <dgm:prSet/>
      <dgm:spPr/>
      <dgm:t>
        <a:bodyPr/>
        <a:lstStyle/>
        <a:p>
          <a:endParaRPr lang="en-US"/>
        </a:p>
      </dgm:t>
    </dgm:pt>
    <dgm:pt modelId="{4A3F9527-D1E9-49B3-BD3B-A0E6BE39FC5C}" type="sibTrans" cxnId="{9531F590-ED4A-46D2-9A87-BF2CCF1D3941}">
      <dgm:prSet/>
      <dgm:spPr/>
      <dgm:t>
        <a:bodyPr/>
        <a:lstStyle/>
        <a:p>
          <a:endParaRPr lang="en-US"/>
        </a:p>
      </dgm:t>
    </dgm:pt>
    <dgm:pt modelId="{B9746F86-1578-4242-83A8-76AA6E87067B}">
      <dgm:prSet phldrT="[Text]"/>
      <dgm:spPr/>
      <dgm:t>
        <a:bodyPr/>
        <a:lstStyle/>
        <a:p>
          <a:r>
            <a:rPr lang="en-US" dirty="0"/>
            <a:t>Use Cases</a:t>
          </a:r>
        </a:p>
      </dgm:t>
    </dgm:pt>
    <dgm:pt modelId="{421B462A-49AD-4DAC-A066-E19582321FE6}" type="parTrans" cxnId="{3134EC86-F0AD-4B33-8332-3F2ED4C5D103}">
      <dgm:prSet/>
      <dgm:spPr/>
      <dgm:t>
        <a:bodyPr/>
        <a:lstStyle/>
        <a:p>
          <a:endParaRPr lang="en-US"/>
        </a:p>
      </dgm:t>
    </dgm:pt>
    <dgm:pt modelId="{ABCB5365-9C5E-4F3B-B9B4-2C35DCAF684C}" type="sibTrans" cxnId="{3134EC86-F0AD-4B33-8332-3F2ED4C5D103}">
      <dgm:prSet/>
      <dgm:spPr/>
      <dgm:t>
        <a:bodyPr/>
        <a:lstStyle/>
        <a:p>
          <a:endParaRPr lang="en-US"/>
        </a:p>
      </dgm:t>
    </dgm:pt>
    <dgm:pt modelId="{06DF388F-A6B8-47E1-9385-86BB098095D0}">
      <dgm:prSet phldrT="[Text]"/>
      <dgm:spPr/>
      <dgm:t>
        <a:bodyPr/>
        <a:lstStyle/>
        <a:p>
          <a:r>
            <a:rPr lang="en-US" dirty="0"/>
            <a:t>Partners</a:t>
          </a:r>
        </a:p>
      </dgm:t>
    </dgm:pt>
    <dgm:pt modelId="{710433B0-5004-4B11-A58A-E7CC9B58A307}" type="parTrans" cxnId="{186A5F30-0CA9-4294-A6D9-B17FE695C06A}">
      <dgm:prSet/>
      <dgm:spPr/>
      <dgm:t>
        <a:bodyPr/>
        <a:lstStyle/>
        <a:p>
          <a:endParaRPr lang="en-US"/>
        </a:p>
      </dgm:t>
    </dgm:pt>
    <dgm:pt modelId="{E641F8B8-1575-4EF8-AFEC-66D03A7F13A9}" type="sibTrans" cxnId="{186A5F30-0CA9-4294-A6D9-B17FE695C06A}">
      <dgm:prSet/>
      <dgm:spPr/>
      <dgm:t>
        <a:bodyPr/>
        <a:lstStyle/>
        <a:p>
          <a:endParaRPr lang="en-US"/>
        </a:p>
      </dgm:t>
    </dgm:pt>
    <dgm:pt modelId="{50A29DBC-DD72-4659-9DAA-C4D43629F8E9}">
      <dgm:prSet/>
      <dgm:spPr/>
      <dgm:t>
        <a:bodyPr/>
        <a:lstStyle/>
        <a:p>
          <a:r>
            <a:rPr lang="en-US" dirty="0"/>
            <a:t>Educate</a:t>
          </a:r>
        </a:p>
      </dgm:t>
    </dgm:pt>
    <dgm:pt modelId="{B9307606-DCA3-4216-AFD1-0BD6435BCD10}" type="parTrans" cxnId="{06A54779-662A-41A0-A3B7-7B3626C2BA29}">
      <dgm:prSet/>
      <dgm:spPr/>
      <dgm:t>
        <a:bodyPr/>
        <a:lstStyle/>
        <a:p>
          <a:endParaRPr lang="en-US"/>
        </a:p>
      </dgm:t>
    </dgm:pt>
    <dgm:pt modelId="{DB82795E-8CA1-41B9-97E1-2C4E66EF02AC}" type="sibTrans" cxnId="{06A54779-662A-41A0-A3B7-7B3626C2BA29}">
      <dgm:prSet/>
      <dgm:spPr/>
      <dgm:t>
        <a:bodyPr/>
        <a:lstStyle/>
        <a:p>
          <a:endParaRPr lang="en-US"/>
        </a:p>
      </dgm:t>
    </dgm:pt>
    <dgm:pt modelId="{2EA6C22C-8DAE-4650-82ED-54ABA93C22EE}" type="pres">
      <dgm:prSet presAssocID="{77EEC49C-8923-4A84-91BF-8313FB2CAE45}" presName="matrix" presStyleCnt="0">
        <dgm:presLayoutVars>
          <dgm:chMax val="1"/>
          <dgm:dir/>
          <dgm:resizeHandles val="exact"/>
        </dgm:presLayoutVars>
      </dgm:prSet>
      <dgm:spPr/>
    </dgm:pt>
    <dgm:pt modelId="{7324B581-5C37-45CE-8E0A-44EC94FB104D}" type="pres">
      <dgm:prSet presAssocID="{77EEC49C-8923-4A84-91BF-8313FB2CAE45}" presName="diamond" presStyleLbl="bgShp" presStyleIdx="0" presStyleCnt="1"/>
      <dgm:spPr/>
    </dgm:pt>
    <dgm:pt modelId="{78584545-A755-4337-8392-F222F236400A}" type="pres">
      <dgm:prSet presAssocID="{77EEC49C-8923-4A84-91BF-8313FB2CAE45}" presName="quad1" presStyleLbl="node1" presStyleIdx="0" presStyleCnt="4">
        <dgm:presLayoutVars>
          <dgm:chMax val="0"/>
          <dgm:chPref val="0"/>
          <dgm:bulletEnabled val="1"/>
        </dgm:presLayoutVars>
      </dgm:prSet>
      <dgm:spPr/>
    </dgm:pt>
    <dgm:pt modelId="{CFDB5342-009E-46F8-9454-2CC84DB0BF6C}" type="pres">
      <dgm:prSet presAssocID="{77EEC49C-8923-4A84-91BF-8313FB2CAE45}" presName="quad2" presStyleLbl="node1" presStyleIdx="1" presStyleCnt="4">
        <dgm:presLayoutVars>
          <dgm:chMax val="0"/>
          <dgm:chPref val="0"/>
          <dgm:bulletEnabled val="1"/>
        </dgm:presLayoutVars>
      </dgm:prSet>
      <dgm:spPr/>
    </dgm:pt>
    <dgm:pt modelId="{29F4EAA8-37C4-442F-B045-91975DBFE2DD}" type="pres">
      <dgm:prSet presAssocID="{77EEC49C-8923-4A84-91BF-8313FB2CAE45}" presName="quad3" presStyleLbl="node1" presStyleIdx="2" presStyleCnt="4">
        <dgm:presLayoutVars>
          <dgm:chMax val="0"/>
          <dgm:chPref val="0"/>
          <dgm:bulletEnabled val="1"/>
        </dgm:presLayoutVars>
      </dgm:prSet>
      <dgm:spPr/>
    </dgm:pt>
    <dgm:pt modelId="{4FB22642-3C23-462E-84F2-2B6410D79FFA}" type="pres">
      <dgm:prSet presAssocID="{77EEC49C-8923-4A84-91BF-8313FB2CAE45}" presName="quad4" presStyleLbl="node1" presStyleIdx="3" presStyleCnt="4">
        <dgm:presLayoutVars>
          <dgm:chMax val="0"/>
          <dgm:chPref val="0"/>
          <dgm:bulletEnabled val="1"/>
        </dgm:presLayoutVars>
      </dgm:prSet>
      <dgm:spPr/>
    </dgm:pt>
  </dgm:ptLst>
  <dgm:cxnLst>
    <dgm:cxn modelId="{0B226B0E-5425-4F35-92FC-C3E790148931}" type="presOf" srcId="{06DF388F-A6B8-47E1-9385-86BB098095D0}" destId="{29F4EAA8-37C4-442F-B045-91975DBFE2DD}" srcOrd="0" destOrd="0" presId="urn:microsoft.com/office/officeart/2005/8/layout/matrix3"/>
    <dgm:cxn modelId="{F3F53A17-4B15-45B4-898F-76E8C7A6295E}" type="presOf" srcId="{B9746F86-1578-4242-83A8-76AA6E87067B}" destId="{CFDB5342-009E-46F8-9454-2CC84DB0BF6C}" srcOrd="0" destOrd="0" presId="urn:microsoft.com/office/officeart/2005/8/layout/matrix3"/>
    <dgm:cxn modelId="{186A5F30-0CA9-4294-A6D9-B17FE695C06A}" srcId="{77EEC49C-8923-4A84-91BF-8313FB2CAE45}" destId="{06DF388F-A6B8-47E1-9385-86BB098095D0}" srcOrd="2" destOrd="0" parTransId="{710433B0-5004-4B11-A58A-E7CC9B58A307}" sibTransId="{E641F8B8-1575-4EF8-AFEC-66D03A7F13A9}"/>
    <dgm:cxn modelId="{D1DDCB64-48C0-4937-BF75-3C1455E6160E}" type="presOf" srcId="{77EEC49C-8923-4A84-91BF-8313FB2CAE45}" destId="{2EA6C22C-8DAE-4650-82ED-54ABA93C22EE}" srcOrd="0" destOrd="0" presId="urn:microsoft.com/office/officeart/2005/8/layout/matrix3"/>
    <dgm:cxn modelId="{06A54779-662A-41A0-A3B7-7B3626C2BA29}" srcId="{77EEC49C-8923-4A84-91BF-8313FB2CAE45}" destId="{50A29DBC-DD72-4659-9DAA-C4D43629F8E9}" srcOrd="3" destOrd="0" parTransId="{B9307606-DCA3-4216-AFD1-0BD6435BCD10}" sibTransId="{DB82795E-8CA1-41B9-97E1-2C4E66EF02AC}"/>
    <dgm:cxn modelId="{3134EC86-F0AD-4B33-8332-3F2ED4C5D103}" srcId="{77EEC49C-8923-4A84-91BF-8313FB2CAE45}" destId="{B9746F86-1578-4242-83A8-76AA6E87067B}" srcOrd="1" destOrd="0" parTransId="{421B462A-49AD-4DAC-A066-E19582321FE6}" sibTransId="{ABCB5365-9C5E-4F3B-B9B4-2C35DCAF684C}"/>
    <dgm:cxn modelId="{9531F590-ED4A-46D2-9A87-BF2CCF1D3941}" srcId="{77EEC49C-8923-4A84-91BF-8313FB2CAE45}" destId="{12D83106-001C-4375-93CC-A8A0B8D40080}" srcOrd="0" destOrd="0" parTransId="{4CFE843E-407B-4CF9-ABAE-9C5AFDBEB4A2}" sibTransId="{4A3F9527-D1E9-49B3-BD3B-A0E6BE39FC5C}"/>
    <dgm:cxn modelId="{8672419B-E74B-4CE7-8734-40E404E18BAE}" type="presOf" srcId="{12D83106-001C-4375-93CC-A8A0B8D40080}" destId="{78584545-A755-4337-8392-F222F236400A}" srcOrd="0" destOrd="0" presId="urn:microsoft.com/office/officeart/2005/8/layout/matrix3"/>
    <dgm:cxn modelId="{3B9097A7-16EC-456A-B026-7B46846ABA66}" type="presOf" srcId="{50A29DBC-DD72-4659-9DAA-C4D43629F8E9}" destId="{4FB22642-3C23-462E-84F2-2B6410D79FFA}" srcOrd="0" destOrd="0" presId="urn:microsoft.com/office/officeart/2005/8/layout/matrix3"/>
    <dgm:cxn modelId="{A718D8BE-E1C7-452B-8515-4732325BEA1C}" type="presParOf" srcId="{2EA6C22C-8DAE-4650-82ED-54ABA93C22EE}" destId="{7324B581-5C37-45CE-8E0A-44EC94FB104D}" srcOrd="0" destOrd="0" presId="urn:microsoft.com/office/officeart/2005/8/layout/matrix3"/>
    <dgm:cxn modelId="{4D833198-B52B-448E-9D62-0556AC164147}" type="presParOf" srcId="{2EA6C22C-8DAE-4650-82ED-54ABA93C22EE}" destId="{78584545-A755-4337-8392-F222F236400A}" srcOrd="1" destOrd="0" presId="urn:microsoft.com/office/officeart/2005/8/layout/matrix3"/>
    <dgm:cxn modelId="{985A77BC-BDC4-4A19-B942-EA1B2CD56609}" type="presParOf" srcId="{2EA6C22C-8DAE-4650-82ED-54ABA93C22EE}" destId="{CFDB5342-009E-46F8-9454-2CC84DB0BF6C}" srcOrd="2" destOrd="0" presId="urn:microsoft.com/office/officeart/2005/8/layout/matrix3"/>
    <dgm:cxn modelId="{8ECDE1C8-8C49-458F-ABA9-598E526827BE}" type="presParOf" srcId="{2EA6C22C-8DAE-4650-82ED-54ABA93C22EE}" destId="{29F4EAA8-37C4-442F-B045-91975DBFE2DD}" srcOrd="3" destOrd="0" presId="urn:microsoft.com/office/officeart/2005/8/layout/matrix3"/>
    <dgm:cxn modelId="{A62183B1-7FB6-4279-9AF3-CA844B183E47}" type="presParOf" srcId="{2EA6C22C-8DAE-4650-82ED-54ABA93C22EE}" destId="{4FB22642-3C23-462E-84F2-2B6410D79FFA}"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EF8C9-99AB-401F-81F4-C92C70CF09AA}">
      <dsp:nvSpPr>
        <dsp:cNvPr id="0" name=""/>
        <dsp:cNvSpPr/>
      </dsp:nvSpPr>
      <dsp:spPr>
        <a:xfrm>
          <a:off x="5355" y="984858"/>
          <a:ext cx="2548583" cy="1755974"/>
        </a:xfrm>
        <a:prstGeom prst="round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872C0-4D13-41A9-AB9A-D7B7455C0693}">
      <dsp:nvSpPr>
        <dsp:cNvPr id="0" name=""/>
        <dsp:cNvSpPr/>
      </dsp:nvSpPr>
      <dsp:spPr>
        <a:xfrm>
          <a:off x="5355" y="2740832"/>
          <a:ext cx="2548583" cy="94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Investment Banking / Trading</a:t>
          </a:r>
        </a:p>
      </dsp:txBody>
      <dsp:txXfrm>
        <a:off x="5355" y="2740832"/>
        <a:ext cx="2548583" cy="945524"/>
      </dsp:txXfrm>
    </dsp:sp>
    <dsp:sp modelId="{8ECE9587-0B22-4863-8DFD-8A5A6998CEB8}">
      <dsp:nvSpPr>
        <dsp:cNvPr id="0" name=""/>
        <dsp:cNvSpPr/>
      </dsp:nvSpPr>
      <dsp:spPr>
        <a:xfrm>
          <a:off x="2808904" y="984858"/>
          <a:ext cx="2548583" cy="1755974"/>
        </a:xfrm>
        <a:prstGeom prst="round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D14E91-BF68-4F2F-A203-AB4D694DB27F}">
      <dsp:nvSpPr>
        <dsp:cNvPr id="0" name=""/>
        <dsp:cNvSpPr/>
      </dsp:nvSpPr>
      <dsp:spPr>
        <a:xfrm>
          <a:off x="2808904" y="2740832"/>
          <a:ext cx="2548583" cy="94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Credit Card / Consumer Banking</a:t>
          </a:r>
        </a:p>
      </dsp:txBody>
      <dsp:txXfrm>
        <a:off x="2808904" y="2740832"/>
        <a:ext cx="2548583" cy="945524"/>
      </dsp:txXfrm>
    </dsp:sp>
    <dsp:sp modelId="{F5B9E60D-9C61-4393-82D6-BC2D764DC6D9}">
      <dsp:nvSpPr>
        <dsp:cNvPr id="0" name=""/>
        <dsp:cNvSpPr/>
      </dsp:nvSpPr>
      <dsp:spPr>
        <a:xfrm>
          <a:off x="5612454" y="984858"/>
          <a:ext cx="2548583" cy="1755974"/>
        </a:xfrm>
        <a:prstGeom prst="round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CFB846-AE09-41A7-9822-1D97011BB6C5}">
      <dsp:nvSpPr>
        <dsp:cNvPr id="0" name=""/>
        <dsp:cNvSpPr/>
      </dsp:nvSpPr>
      <dsp:spPr>
        <a:xfrm>
          <a:off x="5612454" y="2740832"/>
          <a:ext cx="2548583" cy="94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Branch Surveillance</a:t>
          </a:r>
        </a:p>
      </dsp:txBody>
      <dsp:txXfrm>
        <a:off x="5612454" y="2740832"/>
        <a:ext cx="2548583" cy="945524"/>
      </dsp:txXfrm>
    </dsp:sp>
    <dsp:sp modelId="{A33778C4-BD67-4A56-899F-F448CEDCA6B2}">
      <dsp:nvSpPr>
        <dsp:cNvPr id="0" name=""/>
        <dsp:cNvSpPr/>
      </dsp:nvSpPr>
      <dsp:spPr>
        <a:xfrm>
          <a:off x="8416003" y="984858"/>
          <a:ext cx="2548583" cy="1755974"/>
        </a:xfrm>
        <a:prstGeom prst="round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70BBA-9BB9-420E-BFCE-6E1A2D190FEA}">
      <dsp:nvSpPr>
        <dsp:cNvPr id="0" name=""/>
        <dsp:cNvSpPr/>
      </dsp:nvSpPr>
      <dsp:spPr>
        <a:xfrm>
          <a:off x="8416003" y="2740832"/>
          <a:ext cx="2548583" cy="94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t>Data repositories</a:t>
          </a:r>
        </a:p>
      </dsp:txBody>
      <dsp:txXfrm>
        <a:off x="8416003" y="2740832"/>
        <a:ext cx="2548583" cy="945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24B581-5C37-45CE-8E0A-44EC94FB104D}">
      <dsp:nvSpPr>
        <dsp:cNvPr id="0" name=""/>
        <dsp:cNvSpPr/>
      </dsp:nvSpPr>
      <dsp:spPr>
        <a:xfrm>
          <a:off x="1354666" y="0"/>
          <a:ext cx="5418667" cy="541866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84545-A755-4337-8392-F222F236400A}">
      <dsp:nvSpPr>
        <dsp:cNvPr id="0" name=""/>
        <dsp:cNvSpPr/>
      </dsp:nvSpPr>
      <dsp:spPr>
        <a:xfrm>
          <a:off x="1869439"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Customers</a:t>
          </a:r>
        </a:p>
      </dsp:txBody>
      <dsp:txXfrm>
        <a:off x="1972601" y="617935"/>
        <a:ext cx="1906956" cy="1906956"/>
      </dsp:txXfrm>
    </dsp:sp>
    <dsp:sp modelId="{CFDB5342-009E-46F8-9454-2CC84DB0BF6C}">
      <dsp:nvSpPr>
        <dsp:cNvPr id="0" name=""/>
        <dsp:cNvSpPr/>
      </dsp:nvSpPr>
      <dsp:spPr>
        <a:xfrm>
          <a:off x="4145280" y="51477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Use Cases</a:t>
          </a:r>
        </a:p>
      </dsp:txBody>
      <dsp:txXfrm>
        <a:off x="4248442" y="617935"/>
        <a:ext cx="1906956" cy="1906956"/>
      </dsp:txXfrm>
    </dsp:sp>
    <dsp:sp modelId="{29F4EAA8-37C4-442F-B045-91975DBFE2DD}">
      <dsp:nvSpPr>
        <dsp:cNvPr id="0" name=""/>
        <dsp:cNvSpPr/>
      </dsp:nvSpPr>
      <dsp:spPr>
        <a:xfrm>
          <a:off x="1869439"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Partners</a:t>
          </a:r>
        </a:p>
      </dsp:txBody>
      <dsp:txXfrm>
        <a:off x="1972601" y="2893775"/>
        <a:ext cx="1906956" cy="1906956"/>
      </dsp:txXfrm>
    </dsp:sp>
    <dsp:sp modelId="{4FB22642-3C23-462E-84F2-2B6410D79FFA}">
      <dsp:nvSpPr>
        <dsp:cNvPr id="0" name=""/>
        <dsp:cNvSpPr/>
      </dsp:nvSpPr>
      <dsp:spPr>
        <a:xfrm>
          <a:off x="4145280" y="2790613"/>
          <a:ext cx="2113280" cy="21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Educate</a:t>
          </a:r>
        </a:p>
      </dsp:txBody>
      <dsp:txXfrm>
        <a:off x="4248442" y="2893775"/>
        <a:ext cx="1906956" cy="1906956"/>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3/24/2022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vl1pPr>
          </a:lstStyle>
          <a:p>
            <a:endParaRPr/>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vl1pPr>
          </a:lstStyle>
          <a:p>
            <a:fld id="{5BFEAE42-E3FE-4405-B7FC-4425D05B92A0}" type="slidenum">
              <a:rPr/>
              <a:pPr/>
              <a:t>‹#›</a:t>
            </a:fld>
            <a:endParaRPr/>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Arial" panose="020B0604020202020204"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Arial" panose="020B0604020202020204"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orbes.com/sites/bernardmarr/2017/01/23/really-big-data-at-walmart-real-time-insights-from-their-40-petabyte-data-cloud/#524df6af6c10"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karlrupp.net/2018/02/42-years-of-microprocessor-trend-data/"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hortonworks.co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a:t>
            </a:fld>
            <a:endParaRPr lang="en-US" dirty="0"/>
          </a:p>
        </p:txBody>
      </p:sp>
    </p:spTree>
    <p:extLst>
      <p:ext uri="{BB962C8B-B14F-4D97-AF65-F5344CB8AC3E}">
        <p14:creationId xmlns:p14="http://schemas.microsoft.com/office/powerpoint/2010/main" val="599881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48200" cy="2616200"/>
          </a:xfrm>
        </p:spPr>
      </p:sp>
      <p:sp>
        <p:nvSpPr>
          <p:cNvPr id="3" name="Notes Placeholder 2"/>
          <p:cNvSpPr>
            <a:spLocks noGrp="1"/>
          </p:cNvSpPr>
          <p:nvPr>
            <p:ph type="body" idx="1"/>
          </p:nvPr>
        </p:nvSpPr>
        <p:spPr/>
        <p:txBody>
          <a:bodyPr>
            <a:normAutofit fontScale="85000" lnSpcReduction="20000"/>
          </a:bodyPr>
          <a:lstStyle/>
          <a:p>
            <a:pPr marL="9316" indent="0">
              <a:buNone/>
            </a:pPr>
            <a:r>
              <a:rPr lang="en-US" sz="1200" dirty="0"/>
              <a:t>This is what you can achieve if you throw away 60 years of software assumptions and legacy.</a:t>
            </a:r>
          </a:p>
          <a:p>
            <a:pPr marL="9316" indent="0">
              <a:buNone/>
            </a:pPr>
            <a:endParaRPr lang="en-US" sz="1200" dirty="0"/>
          </a:p>
          <a:p>
            <a:pPr marL="9316" indent="0">
              <a:buNone/>
            </a:pPr>
            <a:r>
              <a:rPr lang="en-US" sz="1200" dirty="0"/>
              <a:t>Spark is one of the leading open source tools to do in-memory analytics on a cluster of servers.  </a:t>
            </a:r>
          </a:p>
          <a:p>
            <a:pPr marL="9316" indent="0">
              <a:buNone/>
            </a:pPr>
            <a:r>
              <a:rPr lang="en-US" sz="1200" dirty="0"/>
              <a:t>As part of another project, we wanted to see what we could do with Spark if we adapted to a large memory system.  The results were astounding. </a:t>
            </a:r>
          </a:p>
          <a:p>
            <a:pPr marL="9316" indent="0">
              <a:buNone/>
            </a:pPr>
            <a:r>
              <a:rPr lang="en-US" sz="1200" dirty="0"/>
              <a:t>15X s compared to “vanilla” Spark. We can also run 20x bigger data sets that won’t run all at all normally. All from rewriting a couple of hundred lines of code.</a:t>
            </a:r>
          </a:p>
          <a:p>
            <a:pPr marL="9316" indent="0">
              <a:buNone/>
            </a:pPr>
            <a:r>
              <a:rPr lang="en-US" sz="1200" i="1" dirty="0"/>
              <a:t>[harnesses the “well-connected” vector. Not big memory, just many processing elements on the pool of memory]</a:t>
            </a:r>
          </a:p>
          <a:p>
            <a:pPr marL="9316" indent="0">
              <a:buNone/>
            </a:pPr>
            <a:endParaRPr lang="en-US" sz="1200" dirty="0">
              <a:cs typeface="Arial" panose="020B0604020202020204" pitchFamily="34" charset="0"/>
            </a:endParaRPr>
          </a:p>
          <a:p>
            <a:pPr marL="9316" indent="0" defTabSz="931672">
              <a:spcBef>
                <a:spcPts val="611"/>
              </a:spcBef>
              <a:buNone/>
              <a:defRPr/>
            </a:pPr>
            <a:r>
              <a:rPr lang="en-US" sz="1200" i="1" dirty="0">
                <a:cs typeface="Arial" panose="020B0604020202020204" pitchFamily="34" charset="0"/>
              </a:rPr>
              <a:t>[The other three harnesses abundance: need all the memory the same “distance” away]</a:t>
            </a:r>
          </a:p>
          <a:p>
            <a:pPr marL="9316" indent="0" defTabSz="931672">
              <a:spcBef>
                <a:spcPts val="611"/>
              </a:spcBef>
              <a:buNone/>
              <a:defRPr/>
            </a:pPr>
            <a:endParaRPr lang="en-US" sz="1200" i="1" dirty="0">
              <a:cs typeface="Arial" panose="020B0604020202020204" pitchFamily="34" charset="0"/>
            </a:endParaRPr>
          </a:p>
          <a:p>
            <a:pPr marL="9144" indent="0" defTabSz="914300">
              <a:buNone/>
              <a:defRPr/>
            </a:pPr>
            <a:r>
              <a:rPr lang="en-US" dirty="0"/>
              <a:t>As world populations age, the human and economic toll of currently incurable neurodegenerative diseases such as Alzheimer’s grows staggering. DZNE fights these diseases using Big Data analytics, but the limitations of traditional computer systems have been a major bottleneck. Seeking a breakthrough solution, DZNE discovered HPE’s Memory-Driven Computing—and saw unprecedented computational speed improvements that hold new promise in the race against Alzheimer’s. </a:t>
            </a:r>
            <a:endParaRPr lang="en-US" b="1" dirty="0">
              <a:latin typeface="+mn-lt"/>
              <a:ea typeface="Arial Hebrew" charset="-79"/>
              <a:cs typeface="Arial Hebrew" charset="-79"/>
            </a:endParaRPr>
          </a:p>
          <a:p>
            <a:r>
              <a:rPr lang="en-US" b="1" dirty="0">
                <a:latin typeface="+mn-lt"/>
              </a:rPr>
              <a:t>Using Memory-Driven Computing programming techniques on an HPE Superdome X system, DZNE has seen a 22 minute process drop to 13 seconds. That’s more than a 100x speed improvement</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Graphs increasingly represent our connected world today.  Graph inference is how you make predictions using a small known set of data.</a:t>
            </a:r>
          </a:p>
          <a:p>
            <a:pPr marL="9316" indent="0">
              <a:buNone/>
            </a:pPr>
            <a:r>
              <a:rPr lang="en-US" sz="1200" dirty="0">
                <a:cs typeface="Arial" panose="020B0604020202020204" pitchFamily="34" charset="0"/>
              </a:rPr>
              <a:t>Comparison is with GraphLab, the state-of-the-art today.</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Financial modelling is Monte Carlo simulations used to predict things like derivatives pricing and portfolio risk management.</a:t>
            </a:r>
          </a:p>
          <a:p>
            <a:pPr marL="9316" indent="0">
              <a:buNone/>
            </a:pPr>
            <a:r>
              <a:rPr lang="en-US" sz="1200" dirty="0">
                <a:cs typeface="Arial" panose="020B0604020202020204" pitchFamily="34" charset="0"/>
              </a:rPr>
              <a:t>Comparison is with open source </a:t>
            </a:r>
            <a:r>
              <a:rPr lang="en-US" sz="1200" dirty="0" err="1">
                <a:cs typeface="Arial" panose="020B0604020202020204" pitchFamily="34" charset="0"/>
              </a:rPr>
              <a:t>QuantLib</a:t>
            </a:r>
            <a:r>
              <a:rPr lang="en-US" sz="1200" dirty="0">
                <a:cs typeface="Arial" panose="020B0604020202020204" pitchFamily="34" charset="0"/>
              </a:rPr>
              <a:t> package.</a:t>
            </a:r>
          </a:p>
          <a:p>
            <a:pPr marL="9316" indent="0">
              <a:buNone/>
            </a:pPr>
            <a:endParaRPr lang="en-US" sz="1200" dirty="0">
              <a:cs typeface="Arial" panose="020B0604020202020204" pitchFamily="34" charset="0"/>
            </a:endParaRPr>
          </a:p>
          <a:p>
            <a:pPr marL="9316" indent="0" defTabSz="914300">
              <a:buNone/>
              <a:defRPr/>
            </a:pPr>
            <a:r>
              <a:rPr lang="en-US" sz="1200" dirty="0">
                <a:cs typeface="Arial" panose="020B0604020202020204" pitchFamily="34" charset="0"/>
              </a:rPr>
              <a:t>If you plan sharing the Memory-Driving Computing SW proof point section, you can talk more about how we’ve come up with these numbers. </a:t>
            </a:r>
          </a:p>
          <a:p>
            <a:pPr marL="9316" indent="0">
              <a:buNone/>
            </a:pPr>
            <a:endParaRPr lang="en-US" sz="1200" dirty="0">
              <a:cs typeface="Arial" panose="020B0604020202020204" pitchFamily="34" charset="0"/>
            </a:endParaRPr>
          </a:p>
        </p:txBody>
      </p:sp>
      <p:sp>
        <p:nvSpPr>
          <p:cNvPr id="4" name="Date Placeholder 3"/>
          <p:cNvSpPr>
            <a:spLocks noGrp="1"/>
          </p:cNvSpPr>
          <p:nvPr>
            <p:ph type="dt" idx="10"/>
          </p:nvPr>
        </p:nvSpPr>
        <p:spPr>
          <a:xfrm>
            <a:off x="3970938" y="0"/>
            <a:ext cx="3037840" cy="464820"/>
          </a:xfrm>
          <a:prstGeom prst="rect">
            <a:avLst/>
          </a:prstGeom>
        </p:spPr>
        <p:txBody>
          <a:bodyPr lIns="93166" tIns="46583" rIns="93166" bIns="46583"/>
          <a:lstStyle/>
          <a:p>
            <a:fld id="{89251E00-46FF-4341-B8B6-5A300B1220AD}" type="datetime8">
              <a:rPr lang="en-US" smtClean="0">
                <a:solidFill>
                  <a:prstClr val="black"/>
                </a:solidFill>
                <a:latin typeface="MetricHPE" panose="020B0503030202060203" pitchFamily="34" charset="0"/>
              </a:rPr>
              <a:pPr/>
              <a:t>3/24/2022 7:22 PM</a:t>
            </a:fld>
            <a:endParaRPr lang="en-US">
              <a:solidFill>
                <a:prstClr val="black"/>
              </a:solidFill>
              <a:latin typeface="MetricHPE" panose="020B0503030202060203" pitchFamily="34" charset="0"/>
            </a:endParaRPr>
          </a:p>
        </p:txBody>
      </p:sp>
      <p:sp>
        <p:nvSpPr>
          <p:cNvPr id="5" name="Footer Placeholder 4"/>
          <p:cNvSpPr>
            <a:spLocks noGrp="1"/>
          </p:cNvSpPr>
          <p:nvPr>
            <p:ph type="ftr" sz="quarter" idx="11"/>
          </p:nvPr>
        </p:nvSpPr>
        <p:spPr/>
        <p:txBody>
          <a:bodyPr/>
          <a:lstStyle/>
          <a:p>
            <a:r>
              <a:rPr lang="en-US">
                <a:solidFill>
                  <a:prstClr val="black"/>
                </a:solidFill>
              </a:rPr>
              <a:t>Presenter Name</a:t>
            </a:r>
          </a:p>
        </p:txBody>
      </p:sp>
    </p:spTree>
    <p:extLst>
      <p:ext uri="{BB962C8B-B14F-4D97-AF65-F5344CB8AC3E}">
        <p14:creationId xmlns:p14="http://schemas.microsoft.com/office/powerpoint/2010/main" val="397284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55000" lnSpcReduction="20000"/>
          </a:bodyPr>
          <a:lstStyle/>
          <a:p>
            <a:r>
              <a:rPr lang="en-US" sz="1100" b="1" dirty="0">
                <a:solidFill>
                  <a:prstClr val="black"/>
                </a:solidFill>
              </a:rPr>
              <a:t>Turn data into actionable</a:t>
            </a:r>
            <a:r>
              <a:rPr lang="en-US" sz="1100" b="1" baseline="0" dirty="0">
                <a:solidFill>
                  <a:prstClr val="black"/>
                </a:solidFill>
              </a:rPr>
              <a:t> insights in real time</a:t>
            </a:r>
            <a:endParaRPr lang="en-US" sz="1100" b="1" dirty="0">
              <a:solidFill>
                <a:prstClr val="black"/>
              </a:solidFill>
            </a:endParaRPr>
          </a:p>
          <a:p>
            <a:pPr marL="171450" indent="-171450">
              <a:buFont typeface="Arial" panose="020B0604020202020204" pitchFamily="34" charset="0"/>
              <a:buChar char="–"/>
            </a:pPr>
            <a:r>
              <a:rPr lang="en-US" sz="1050" dirty="0">
                <a:solidFill>
                  <a:prstClr val="black"/>
                </a:solidFill>
              </a:rPr>
              <a:t>In-memory design</a:t>
            </a:r>
          </a:p>
          <a:p>
            <a:pPr marL="171450" indent="-171450">
              <a:buFont typeface="Arial" panose="020B0604020202020204" pitchFamily="34" charset="0"/>
              <a:buChar char="–"/>
            </a:pPr>
            <a:r>
              <a:rPr lang="en-US" sz="1050" dirty="0">
                <a:solidFill>
                  <a:prstClr val="black"/>
                </a:solidFill>
              </a:rPr>
              <a:t>Unparalleled scale 4-32</a:t>
            </a:r>
            <a:r>
              <a:rPr lang="en-US" sz="1050" baseline="0" dirty="0">
                <a:solidFill>
                  <a:prstClr val="black"/>
                </a:solidFill>
              </a:rPr>
              <a:t> sockets and </a:t>
            </a:r>
            <a:r>
              <a:rPr lang="en-US" sz="1050" dirty="0">
                <a:solidFill>
                  <a:prstClr val="black"/>
                </a:solidFill>
              </a:rPr>
              <a:t>768GB-48TB memory capacity</a:t>
            </a:r>
          </a:p>
          <a:p>
            <a:pPr marL="171450" marR="0" lvl="0" indent="-171450"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sz="1050" b="0" kern="1200" dirty="0">
                <a:solidFill>
                  <a:schemeClr val="tx1"/>
                </a:solidFill>
                <a:effectLst/>
                <a:latin typeface="+mn-lt"/>
                <a:ea typeface="+mn-ea"/>
                <a:cs typeface="+mn-cs"/>
              </a:rPr>
              <a:t>Ultra-fast fabric</a:t>
            </a:r>
            <a:r>
              <a:rPr lang="en-US" sz="1050" b="0" kern="1200" baseline="0" dirty="0">
                <a:solidFill>
                  <a:schemeClr val="tx1"/>
                </a:solidFill>
                <a:effectLst/>
                <a:latin typeface="+mn-lt"/>
                <a:ea typeface="+mn-ea"/>
                <a:cs typeface="+mn-cs"/>
              </a:rPr>
              <a:t> with </a:t>
            </a:r>
            <a:r>
              <a:rPr lang="en-US" sz="1050" dirty="0">
                <a:solidFill>
                  <a:prstClr val="black"/>
                </a:solidFill>
              </a:rPr>
              <a:t>low latency, high bandwidth technology</a:t>
            </a:r>
          </a:p>
          <a:p>
            <a:pPr lvl="0"/>
            <a:endParaRPr lang="sv-SE" sz="1200" b="1" dirty="0"/>
          </a:p>
          <a:p>
            <a:pPr lvl="0"/>
            <a:r>
              <a:rPr lang="sv-SE" sz="1200" b="1" dirty="0"/>
              <a:t>Keep pace with evolving business</a:t>
            </a:r>
            <a:r>
              <a:rPr lang="sv-SE" sz="1200" b="1" baseline="0" dirty="0"/>
              <a:t> demands</a:t>
            </a:r>
          </a:p>
          <a:p>
            <a:pPr marL="171450" indent="-171450">
              <a:buFont typeface="Arial" panose="020B0604020202020204" pitchFamily="34" charset="0"/>
              <a:buChar char="–"/>
            </a:pPr>
            <a:r>
              <a:rPr lang="en-US" sz="1100" dirty="0">
                <a:solidFill>
                  <a:prstClr val="black"/>
                </a:solidFill>
              </a:rPr>
              <a:t>Unique</a:t>
            </a:r>
            <a:r>
              <a:rPr lang="en-US" sz="1100" baseline="0" dirty="0">
                <a:solidFill>
                  <a:prstClr val="black"/>
                </a:solidFill>
              </a:rPr>
              <a:t> modular building block design, brings incredible flexibility</a:t>
            </a:r>
          </a:p>
          <a:p>
            <a:pPr marL="171450" indent="-171450">
              <a:buFont typeface="Arial" panose="020B0604020202020204" pitchFamily="34" charset="0"/>
              <a:buChar char="–"/>
            </a:pPr>
            <a:r>
              <a:rPr lang="en-US" sz="1100" dirty="0">
                <a:solidFill>
                  <a:prstClr val="black"/>
                </a:solidFill>
              </a:rPr>
              <a:t>Up to eight 4-socket modular building blocks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Open management</a:t>
            </a:r>
            <a:r>
              <a:rPr lang="en-US" sz="1100" kern="1200" baseline="0" dirty="0">
                <a:solidFill>
                  <a:schemeClr val="tx1"/>
                </a:solidFill>
                <a:effectLst/>
                <a:latin typeface="+mn-lt"/>
                <a:ea typeface="+mn-ea"/>
                <a:cs typeface="+mn-cs"/>
              </a:rPr>
              <a:t>, open APIs with Redfish ecosystem, OneView</a:t>
            </a:r>
          </a:p>
          <a:p>
            <a:pPr marL="171450" lvl="0" indent="-171450">
              <a:buFont typeface="Arial" panose="020B0604020202020204" pitchFamily="34" charset="0"/>
              <a:buChar char="–"/>
            </a:pPr>
            <a:r>
              <a:rPr lang="en-US" sz="1100" kern="1200" baseline="0" dirty="0">
                <a:solidFill>
                  <a:schemeClr val="tx1"/>
                </a:solidFill>
                <a:effectLst/>
                <a:latin typeface="+mn-lt"/>
                <a:ea typeface="+mn-ea"/>
                <a:cs typeface="+mn-cs"/>
              </a:rPr>
              <a:t>Hard partition support</a:t>
            </a:r>
            <a:endParaRPr lang="en-US" sz="1100" dirty="0">
              <a:solidFill>
                <a:prstClr val="black"/>
              </a:solidFill>
            </a:endParaRPr>
          </a:p>
          <a:p>
            <a:pPr marL="171450" indent="-171450">
              <a:buFont typeface="Arial" panose="020B0604020202020204" pitchFamily="34" charset="0"/>
              <a:buChar char="–"/>
            </a:pPr>
            <a:endParaRPr lang="en-US" sz="1200" b="1" dirty="0">
              <a:solidFill>
                <a:prstClr val="black"/>
              </a:solidFill>
            </a:endParaRPr>
          </a:p>
          <a:p>
            <a:pPr>
              <a:spcBef>
                <a:spcPts val="600"/>
              </a:spcBef>
            </a:pPr>
            <a:r>
              <a:rPr lang="en-US" sz="1200" b="1" dirty="0">
                <a:solidFill>
                  <a:prstClr val="black"/>
                </a:solidFill>
              </a:rPr>
              <a:t>Safeguard mission critical workloads</a:t>
            </a:r>
          </a:p>
          <a:p>
            <a:pPr marL="171450" indent="-171450">
              <a:buFont typeface="Arial" panose="020B0604020202020204" pitchFamily="34" charset="0"/>
              <a:buChar char="–"/>
            </a:pPr>
            <a:r>
              <a:rPr lang="en-US" sz="1100" dirty="0">
                <a:solidFill>
                  <a:prstClr val="black"/>
                </a:solidFill>
              </a:rPr>
              <a:t>Proven, unique Superdome RAS </a:t>
            </a:r>
          </a:p>
          <a:p>
            <a:pPr marL="35433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0" kern="1200" dirty="0">
                <a:solidFill>
                  <a:schemeClr val="tx1"/>
                </a:solidFill>
                <a:effectLst/>
                <a:latin typeface="+mn-lt"/>
                <a:ea typeface="+mn-ea"/>
                <a:cs typeface="+mn-cs"/>
              </a:rPr>
              <a:t>Error Analysis</a:t>
            </a:r>
            <a:r>
              <a:rPr lang="en-US" sz="1050" b="0" kern="1200" baseline="0" dirty="0">
                <a:solidFill>
                  <a:schemeClr val="tx1"/>
                </a:solidFill>
                <a:effectLst/>
                <a:latin typeface="+mn-lt"/>
                <a:ea typeface="+mn-ea"/>
                <a:cs typeface="+mn-cs"/>
              </a:rPr>
              <a:t> Engine&gt; </a:t>
            </a:r>
            <a:r>
              <a:rPr lang="en-US" sz="1100" kern="1200" dirty="0">
                <a:solidFill>
                  <a:schemeClr val="tx1"/>
                </a:solidFill>
                <a:effectLst/>
                <a:latin typeface="+mn-lt"/>
                <a:ea typeface="+mn-ea"/>
                <a:cs typeface="+mn-cs"/>
              </a:rPr>
              <a:t>Best-in-class predictive fault handling Error Analysis Engine, predicts hardware faults and initiates self-repair without operator assistance</a:t>
            </a:r>
          </a:p>
          <a:p>
            <a:pPr marL="35433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“Firmware First” approach, ensures error containment at the firmware level, including memory errors, before any interruption can occur at the OS layer</a:t>
            </a:r>
          </a:p>
          <a:p>
            <a:pPr marL="35433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0" kern="1200" dirty="0">
                <a:solidFill>
                  <a:schemeClr val="tx1"/>
                </a:solidFill>
                <a:effectLst/>
                <a:latin typeface="+mn-lt"/>
                <a:ea typeface="+mn-ea"/>
                <a:cs typeface="+mn-cs"/>
              </a:rPr>
              <a:t>Some unique HPE Superdome</a:t>
            </a:r>
            <a:r>
              <a:rPr lang="en-US" sz="1050" b="0" kern="1200" baseline="0" dirty="0">
                <a:solidFill>
                  <a:schemeClr val="tx1"/>
                </a:solidFill>
                <a:effectLst/>
                <a:latin typeface="+mn-lt"/>
                <a:ea typeface="+mn-ea"/>
                <a:cs typeface="+mn-cs"/>
              </a:rPr>
              <a:t> Flex</a:t>
            </a:r>
            <a:r>
              <a:rPr lang="en-US" sz="1050" b="0" kern="1200" dirty="0">
                <a:solidFill>
                  <a:schemeClr val="tx1"/>
                </a:solidFill>
                <a:effectLst/>
                <a:latin typeface="+mn-lt"/>
                <a:ea typeface="+mn-ea"/>
                <a:cs typeface="+mn-cs"/>
              </a:rPr>
              <a:t> RAS features not present on other x86 servers include:  Advanced processor error handling (eMCA Gen2), Advanced memory resiliency (ADDDC +1), Enhanced fabric resiliency (hot cable swap) , Advanced PCIe error recovery (LER) </a:t>
            </a:r>
            <a:endParaRPr lang="en-US" sz="1050" b="1" kern="1200" dirty="0">
              <a:solidFill>
                <a:schemeClr val="tx1"/>
              </a:solidFill>
              <a:effectLst/>
              <a:latin typeface="+mn-lt"/>
              <a:ea typeface="+mn-ea"/>
              <a:cs typeface="+mn-cs"/>
            </a:endParaRPr>
          </a:p>
          <a:p>
            <a:pPr marL="354330" lvl="1" indent="-171450">
              <a:buFont typeface="Arial" panose="020B0604020202020204" pitchFamily="34" charset="0"/>
              <a:buChar char="–"/>
            </a:pPr>
            <a:endParaRPr lang="en-US" sz="1050" dirty="0">
              <a:solidFill>
                <a:prstClr val="black"/>
              </a:solidFill>
            </a:endParaRPr>
          </a:p>
          <a:p>
            <a:r>
              <a:rPr lang="en-US" sz="1050" kern="1200" dirty="0">
                <a:solidFill>
                  <a:schemeClr val="tx1"/>
                </a:solidFill>
                <a:effectLst/>
                <a:latin typeface="+mn-lt"/>
                <a:ea typeface="+mn-ea"/>
                <a:cs typeface="+mn-cs"/>
              </a:rPr>
              <a:t>(Availability</a:t>
            </a:r>
            <a:r>
              <a:rPr lang="en-US" sz="1050" kern="1200" baseline="0" dirty="0">
                <a:solidFill>
                  <a:schemeClr val="tx1"/>
                </a:solidFill>
                <a:effectLst/>
                <a:latin typeface="+mn-lt"/>
                <a:ea typeface="+mn-ea"/>
                <a:cs typeface="+mn-cs"/>
              </a:rPr>
              <a:t> b</a:t>
            </a:r>
            <a:r>
              <a:rPr lang="en-US" sz="1050" kern="1200" dirty="0">
                <a:solidFill>
                  <a:schemeClr val="tx1"/>
                </a:solidFill>
                <a:effectLst/>
                <a:latin typeface="+mn-lt"/>
                <a:ea typeface="+mn-ea"/>
                <a:cs typeface="+mn-cs"/>
              </a:rPr>
              <a:t>ased on Hewlett Packard Labs availability analysis and actual measured results. )</a:t>
            </a:r>
          </a:p>
          <a:p>
            <a:endParaRPr lang="sv-SE" b="1" dirty="0"/>
          </a:p>
          <a:p>
            <a:r>
              <a:rPr lang="en-US" b="1" dirty="0"/>
              <a:t>Designed with Memory Driven</a:t>
            </a:r>
            <a:r>
              <a:rPr lang="en-US" b="1" baseline="0" dirty="0"/>
              <a:t> Computing principles: </a:t>
            </a:r>
            <a:r>
              <a:rPr lang="en-US" sz="1100" kern="1200" dirty="0">
                <a:solidFill>
                  <a:schemeClr val="tx1"/>
                </a:solidFill>
                <a:effectLst/>
                <a:latin typeface="+mn-lt"/>
                <a:ea typeface="+mn-ea"/>
                <a:cs typeface="+mn-cs"/>
              </a:rPr>
              <a:t>HPE Superdome Flex is a prime example of how HPE is incorporating Memory-Driven Computing design principles and learnings into our new-generation products. With memory abundance, resource pooling, and fast, low-latency fabric, Superdome Flex helps enterprises and HPC environments of any size move at the speed of memory. Some other aspects it shares with Memory-Driven Computing include fabric security and system modularity.</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Pushing</a:t>
            </a:r>
            <a:r>
              <a:rPr lang="en-US" sz="1100" b="1" kern="1200" baseline="0" dirty="0">
                <a:solidFill>
                  <a:schemeClr val="tx1"/>
                </a:solidFill>
                <a:effectLst/>
                <a:latin typeface="+mn-lt"/>
                <a:ea typeface="+mn-ea"/>
                <a:cs typeface="+mn-cs"/>
              </a:rPr>
              <a:t> the limits</a:t>
            </a:r>
          </a:p>
          <a:p>
            <a:r>
              <a:rPr lang="en-US" sz="1100" kern="1200" dirty="0">
                <a:solidFill>
                  <a:schemeClr val="tx1"/>
                </a:solidFill>
                <a:effectLst/>
                <a:latin typeface="+mn-lt"/>
                <a:ea typeface="+mn-ea"/>
                <a:cs typeface="+mn-cs"/>
              </a:rPr>
              <a:t>And now, thanks to ongoing collaboration between Hewlett Packard</a:t>
            </a:r>
            <a:r>
              <a:rPr lang="en-US" sz="1100" kern="1200" baseline="0" dirty="0">
                <a:solidFill>
                  <a:schemeClr val="tx1"/>
                </a:solidFill>
                <a:effectLst/>
                <a:latin typeface="+mn-lt"/>
                <a:ea typeface="+mn-ea"/>
                <a:cs typeface="+mn-cs"/>
              </a:rPr>
              <a:t> Labs </a:t>
            </a:r>
            <a:r>
              <a:rPr lang="en-US" sz="1100" kern="1200" dirty="0">
                <a:solidFill>
                  <a:schemeClr val="tx1"/>
                </a:solidFill>
                <a:effectLst/>
                <a:latin typeface="+mn-lt"/>
                <a:ea typeface="+mn-ea"/>
                <a:cs typeface="+mn-cs"/>
              </a:rPr>
              <a:t>and our product teams, Software</a:t>
            </a:r>
            <a:r>
              <a:rPr lang="en-US" sz="1100" kern="1200" baseline="0" dirty="0">
                <a:solidFill>
                  <a:schemeClr val="tx1"/>
                </a:solidFill>
                <a:effectLst/>
                <a:latin typeface="+mn-lt"/>
                <a:ea typeface="+mn-ea"/>
                <a:cs typeface="+mn-cs"/>
              </a:rPr>
              <a:t>-Defined Scalable Memory</a:t>
            </a:r>
            <a:r>
              <a:rPr lang="en-US" sz="1100" kern="1200" dirty="0">
                <a:solidFill>
                  <a:schemeClr val="tx1"/>
                </a:solidFill>
                <a:effectLst/>
                <a:latin typeface="+mn-lt"/>
                <a:ea typeface="+mn-ea"/>
                <a:cs typeface="+mn-cs"/>
              </a:rPr>
              <a:t> is helping push that to 96 TB and beyond, with faster and more resilient performance.</a:t>
            </a:r>
            <a:r>
              <a:rPr lang="en-US" sz="1100" kern="1200" baseline="0" dirty="0">
                <a:solidFill>
                  <a:schemeClr val="tx1"/>
                </a:solidFill>
                <a:effectLst/>
                <a:latin typeface="+mn-lt"/>
                <a:ea typeface="+mn-ea"/>
                <a:cs typeface="+mn-cs"/>
              </a:rPr>
              <a:t> SDSF enables not just greater scale, but also, for the first time, composable </a:t>
            </a:r>
            <a:r>
              <a:rPr lang="en-US" sz="1100" i="1" kern="1200" baseline="0" dirty="0">
                <a:solidFill>
                  <a:schemeClr val="tx1"/>
                </a:solidFill>
                <a:effectLst/>
                <a:latin typeface="+mn-lt"/>
                <a:ea typeface="+mn-ea"/>
                <a:cs typeface="+mn-cs"/>
              </a:rPr>
              <a:t>memory.</a:t>
            </a:r>
            <a:r>
              <a:rPr lang="en-US" sz="110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It includes new software and firmware advances that enable Superdome Flex’s industry-leading memory fabric to address significantly larger pools of shared memory than previously possible, while also providing the ability to compose resources on the memory fabric for increased resilience and performance.</a:t>
            </a:r>
          </a:p>
          <a:p>
            <a:r>
              <a:rPr lang="en-US" sz="1100" kern="1200" baseline="0" dirty="0">
                <a:solidFill>
                  <a:schemeClr val="tx1"/>
                </a:solidFill>
                <a:effectLst/>
                <a:latin typeface="+mn-lt"/>
                <a:ea typeface="+mn-ea"/>
                <a:cs typeface="+mn-cs"/>
              </a:rPr>
              <a:t>This research isn’t ready for production, yet, but it shows how we’re using Superdome Flex as a platform to move us forward towards Memory-Driven Computing.</a:t>
            </a:r>
          </a:p>
          <a:p>
            <a:endParaRPr lang="en-US" sz="1100" kern="1200" baseline="0" dirty="0">
              <a:solidFill>
                <a:schemeClr val="tx1"/>
              </a:solidFill>
              <a:effectLst/>
              <a:latin typeface="+mn-lt"/>
              <a:ea typeface="+mn-ea"/>
              <a:cs typeface="+mn-cs"/>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i="1" kern="1200" baseline="0" dirty="0">
                <a:solidFill>
                  <a:schemeClr val="tx1"/>
                </a:solidFill>
                <a:effectLst/>
                <a:ea typeface="+mn-ea"/>
                <a:cs typeface="+mn-cs"/>
              </a:rPr>
              <a:t>[Next: Pointnext Memory-Driven Computing capabilities.]</a:t>
            </a:r>
            <a:endParaRPr lang="en-US" sz="1100" i="1" kern="1200" dirty="0">
              <a:solidFill>
                <a:schemeClr val="tx1"/>
              </a:solidFill>
              <a:effectLs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endParaRPr lang="en-US" sz="11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24986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55000" lnSpcReduction="20000"/>
          </a:bodyPr>
          <a:lstStyle/>
          <a:p>
            <a:pPr fontAlgn="base"/>
            <a:r>
              <a:rPr lang="en-US" sz="2600" dirty="0" err="1">
                <a:latin typeface="Lato Light" panose="020F0302020204030203" pitchFamily="34" charset="0"/>
              </a:rPr>
              <a:t>Trovares</a:t>
            </a:r>
            <a:r>
              <a:rPr lang="en-US" sz="2600" dirty="0">
                <a:latin typeface="Lato Light" panose="020F0302020204030203" pitchFamily="34" charset="0"/>
              </a:rPr>
              <a:t> makes a property graph search tool.</a:t>
            </a:r>
          </a:p>
          <a:p>
            <a:pPr lvl="1" fontAlgn="base"/>
            <a:r>
              <a:rPr lang="en-US" sz="2600" dirty="0">
                <a:latin typeface="Lato Light" panose="020F0302020204030203" pitchFamily="34" charset="0"/>
              </a:rPr>
              <a:t>A graph search engine </a:t>
            </a:r>
          </a:p>
          <a:p>
            <a:pPr lvl="1" fontAlgn="base"/>
            <a:r>
              <a:rPr lang="en-US" sz="2600" dirty="0">
                <a:latin typeface="Lato Light" panose="020F0302020204030203" pitchFamily="34" charset="0"/>
              </a:rPr>
              <a:t>Optimized for SMP, using Intel Threaded Building Block parallelism library</a:t>
            </a:r>
          </a:p>
          <a:p>
            <a:pPr fontAlgn="base"/>
            <a:r>
              <a:rPr lang="en-US" sz="2600" dirty="0">
                <a:latin typeface="Lato Light" panose="020F0302020204030203" pitchFamily="34" charset="0"/>
              </a:rPr>
              <a:t>Search is used to find patterns</a:t>
            </a:r>
          </a:p>
          <a:p>
            <a:pPr lvl="1" fontAlgn="base"/>
            <a:r>
              <a:rPr lang="en-US" sz="2600" dirty="0">
                <a:latin typeface="Lato Light" panose="020F0302020204030203" pitchFamily="34" charset="0"/>
              </a:rPr>
              <a:t>Useful in cyber, fraud, medical research, machine learning (we think) and other applications with big data</a:t>
            </a:r>
          </a:p>
          <a:p>
            <a:pPr fontAlgn="base"/>
            <a:r>
              <a:rPr lang="en-US" sz="2600" dirty="0" err="1">
                <a:latin typeface="Lato Light" panose="020F0302020204030203" pitchFamily="34" charset="0"/>
              </a:rPr>
              <a:t>Trovares</a:t>
            </a:r>
            <a:r>
              <a:rPr lang="en-US" sz="2600" dirty="0">
                <a:latin typeface="Lato Light" panose="020F0302020204030203" pitchFamily="34" charset="0"/>
              </a:rPr>
              <a:t> </a:t>
            </a:r>
            <a:r>
              <a:rPr lang="en-US" sz="2600" dirty="0" err="1">
                <a:latin typeface="Lato Light" panose="020F0302020204030203" pitchFamily="34" charset="0"/>
              </a:rPr>
              <a:t>xGT</a:t>
            </a:r>
            <a:r>
              <a:rPr lang="en-US" sz="2600" dirty="0">
                <a:latin typeface="Lato Light" panose="020F0302020204030203" pitchFamily="34" charset="0"/>
              </a:rPr>
              <a:t> offers: </a:t>
            </a:r>
          </a:p>
          <a:p>
            <a:pPr lvl="1" fontAlgn="base"/>
            <a:r>
              <a:rPr lang="en-US" sz="2600" dirty="0">
                <a:latin typeface="Lato Light" panose="020F0302020204030203" pitchFamily="34" charset="0"/>
              </a:rPr>
              <a:t>Performance</a:t>
            </a:r>
          </a:p>
          <a:p>
            <a:pPr lvl="1" fontAlgn="base"/>
            <a:r>
              <a:rPr lang="en-US" sz="2600" dirty="0">
                <a:latin typeface="Lato Light" panose="020F0302020204030203" pitchFamily="34" charset="0"/>
              </a:rPr>
              <a:t>Scalability</a:t>
            </a:r>
          </a:p>
          <a:p>
            <a:pPr lvl="1" fontAlgn="base"/>
            <a:r>
              <a:rPr lang="en-US" sz="2600" dirty="0">
                <a:latin typeface="Lato Light" panose="020F0302020204030203" pitchFamily="34" charset="0"/>
              </a:rPr>
              <a:t>Analyst productivity </a:t>
            </a:r>
          </a:p>
          <a:p>
            <a:r>
              <a:rPr lang="en-US" sz="2600" dirty="0">
                <a:solidFill>
                  <a:srgbClr val="000000"/>
                </a:solidFill>
                <a:latin typeface="Lato Light" panose="020F0302020204030203" pitchFamily="34" charset="0"/>
              </a:rPr>
              <a:t>Forensic Cyber Security</a:t>
            </a:r>
          </a:p>
          <a:p>
            <a:r>
              <a:rPr lang="en-US" sz="2600" dirty="0">
                <a:solidFill>
                  <a:srgbClr val="000000"/>
                </a:solidFill>
                <a:latin typeface="Lato Light" panose="020F0302020204030203" pitchFamily="34" charset="0"/>
              </a:rPr>
              <a:t>Search all 90-days of the LANL Unified Host and Network Data Set</a:t>
            </a:r>
          </a:p>
          <a:p>
            <a:pPr lvl="1"/>
            <a:r>
              <a:rPr lang="en-US" sz="2600" dirty="0">
                <a:solidFill>
                  <a:srgbClr val="000000"/>
                </a:solidFill>
                <a:latin typeface="Lato Light" panose="020F0302020204030203" pitchFamily="34" charset="0"/>
              </a:rPr>
              <a:t>20 billion graph edges</a:t>
            </a:r>
          </a:p>
          <a:p>
            <a:pPr lvl="2"/>
            <a:r>
              <a:rPr lang="en-US" sz="2600" dirty="0">
                <a:solidFill>
                  <a:srgbClr val="000000"/>
                </a:solidFill>
                <a:latin typeface="Lato Light" panose="020F0302020204030203" pitchFamily="34" charset="0"/>
              </a:rPr>
              <a:t>17.9 billion </a:t>
            </a:r>
            <a:r>
              <a:rPr lang="en-US" sz="2600" dirty="0" err="1">
                <a:solidFill>
                  <a:srgbClr val="000000"/>
                </a:solidFill>
                <a:latin typeface="Lato Light" panose="020F0302020204030203" pitchFamily="34" charset="0"/>
              </a:rPr>
              <a:t>Netflow</a:t>
            </a:r>
            <a:endParaRPr lang="en-US" sz="2600" dirty="0">
              <a:solidFill>
                <a:srgbClr val="000000"/>
              </a:solidFill>
              <a:latin typeface="Lato Light" panose="020F0302020204030203" pitchFamily="34" charset="0"/>
            </a:endParaRPr>
          </a:p>
          <a:p>
            <a:pPr lvl="2"/>
            <a:r>
              <a:rPr lang="en-US" sz="2600" dirty="0">
                <a:solidFill>
                  <a:srgbClr val="000000"/>
                </a:solidFill>
                <a:latin typeface="Lato Light" panose="020F0302020204030203" pitchFamily="34" charset="0"/>
              </a:rPr>
              <a:t>1.5 billion log events</a:t>
            </a:r>
          </a:p>
          <a:p>
            <a:pPr lvl="1"/>
            <a:r>
              <a:rPr lang="en-US" sz="2600" dirty="0">
                <a:solidFill>
                  <a:srgbClr val="000000"/>
                </a:solidFill>
                <a:latin typeface="Lato Light" panose="020F0302020204030203" pitchFamily="34" charset="0"/>
              </a:rPr>
              <a:t>212 billion edge properties</a:t>
            </a:r>
          </a:p>
          <a:p>
            <a:pPr lvl="2"/>
            <a:r>
              <a:rPr lang="en-US" sz="2600" dirty="0">
                <a:solidFill>
                  <a:srgbClr val="000000"/>
                </a:solidFill>
                <a:latin typeface="Lato Light" panose="020F0302020204030203" pitchFamily="34" charset="0"/>
              </a:rPr>
              <a:t>197 billion properties on the </a:t>
            </a:r>
            <a:r>
              <a:rPr lang="en-US" sz="2600" dirty="0" err="1">
                <a:solidFill>
                  <a:srgbClr val="000000"/>
                </a:solidFill>
                <a:latin typeface="Lato Light" panose="020F0302020204030203" pitchFamily="34" charset="0"/>
              </a:rPr>
              <a:t>Netflow</a:t>
            </a:r>
            <a:r>
              <a:rPr lang="en-US" sz="2600" dirty="0">
                <a:solidFill>
                  <a:srgbClr val="000000"/>
                </a:solidFill>
                <a:latin typeface="Lato Light" panose="020F0302020204030203" pitchFamily="34" charset="0"/>
              </a:rPr>
              <a:t> edges</a:t>
            </a:r>
          </a:p>
          <a:p>
            <a:pPr lvl="2"/>
            <a:r>
              <a:rPr lang="en-US" sz="2600" dirty="0">
                <a:solidFill>
                  <a:srgbClr val="000000"/>
                </a:solidFill>
                <a:latin typeface="Lato Light" panose="020F0302020204030203" pitchFamily="34" charset="0"/>
              </a:rPr>
              <a:t>14.8 billion properties on the single-vertex log events</a:t>
            </a:r>
          </a:p>
          <a:p>
            <a:pPr lvl="1"/>
            <a:r>
              <a:rPr lang="en-US" sz="2600" dirty="0">
                <a:solidFill>
                  <a:srgbClr val="000000"/>
                </a:solidFill>
                <a:latin typeface="Lato Light" panose="020F0302020204030203" pitchFamily="34" charset="0"/>
              </a:rPr>
              <a:t>3.2 TB of RAM to hold graph</a:t>
            </a:r>
          </a:p>
          <a:p>
            <a:r>
              <a:rPr lang="en-US" sz="2600" dirty="0">
                <a:solidFill>
                  <a:srgbClr val="000000"/>
                </a:solidFill>
                <a:latin typeface="Lato Light" panose="020F0302020204030203" pitchFamily="34" charset="0"/>
              </a:rPr>
              <a:t>Further work: Demonstrate graph search at scale on a trillion edge graph</a:t>
            </a:r>
            <a:endParaRPr lang="en-US" sz="2600" dirty="0">
              <a:latin typeface="Lato Light" panose="020F0302020204030203" pitchFamily="34" charset="0"/>
            </a:endParaRP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17</a:t>
            </a:fld>
            <a:endParaRPr lang="en-US"/>
          </a:p>
        </p:txBody>
      </p:sp>
    </p:spTree>
    <p:extLst>
      <p:ext uri="{BB962C8B-B14F-4D97-AF65-F5344CB8AC3E}">
        <p14:creationId xmlns:p14="http://schemas.microsoft.com/office/powerpoint/2010/main" val="70346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19</a:t>
            </a:fld>
            <a:endParaRPr lang="en-US"/>
          </a:p>
        </p:txBody>
      </p:sp>
    </p:spTree>
    <p:extLst>
      <p:ext uri="{BB962C8B-B14F-4D97-AF65-F5344CB8AC3E}">
        <p14:creationId xmlns:p14="http://schemas.microsoft.com/office/powerpoint/2010/main" val="218847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Vulnerability</a:t>
            </a:r>
            <a:r>
              <a:rPr lang="en-US" baseline="0" dirty="0"/>
              <a:t> scan improved from 5 hours to 1 hour running on Superdome Flex, unmodified and </a:t>
            </a:r>
            <a:r>
              <a:rPr lang="en-US" baseline="0" dirty="0" err="1"/>
              <a:t>untuned</a:t>
            </a:r>
            <a:r>
              <a:rPr lang="en-US" baseline="0" dirty="0"/>
              <a:t>.  With minimal Linux kernel tuning, the results further improved from 1 hour to 20 minutes (still with no application tuning to leverage the scale-up memory space).</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22</a:t>
            </a:fld>
            <a:endParaRPr lang="en-US"/>
          </a:p>
        </p:txBody>
      </p:sp>
    </p:spTree>
    <p:extLst>
      <p:ext uri="{BB962C8B-B14F-4D97-AF65-F5344CB8AC3E}">
        <p14:creationId xmlns:p14="http://schemas.microsoft.com/office/powerpoint/2010/main" val="2079387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Goal, through machine learning model development</a:t>
            </a:r>
            <a:r>
              <a:rPr lang="en-US" baseline="0" dirty="0"/>
              <a:t> and training, is to be able to effectively implement zero day attack scanning</a:t>
            </a:r>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a:p>
        </p:txBody>
      </p:sp>
    </p:spTree>
    <p:extLst>
      <p:ext uri="{BB962C8B-B14F-4D97-AF65-F5344CB8AC3E}">
        <p14:creationId xmlns:p14="http://schemas.microsoft.com/office/powerpoint/2010/main" val="3847757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48200" cy="2616200"/>
          </a:xfrm>
        </p:spPr>
      </p:sp>
      <p:sp>
        <p:nvSpPr>
          <p:cNvPr id="3" name="Notes Placeholder 2"/>
          <p:cNvSpPr>
            <a:spLocks noGrp="1"/>
          </p:cNvSpPr>
          <p:nvPr>
            <p:ph type="body" idx="1"/>
          </p:nvPr>
        </p:nvSpPr>
        <p:spPr/>
        <p:txBody>
          <a:bodyPr>
            <a:normAutofit fontScale="85000" lnSpcReduction="20000"/>
          </a:bodyPr>
          <a:lstStyle/>
          <a:p>
            <a:pPr marL="9316" indent="0">
              <a:buNone/>
            </a:pPr>
            <a:r>
              <a:rPr lang="en-US" sz="1200" dirty="0"/>
              <a:t>This is what you can achieve if you throw away 60 years of software assumptions and legacy.</a:t>
            </a:r>
          </a:p>
          <a:p>
            <a:pPr marL="9316" indent="0">
              <a:buNone/>
            </a:pPr>
            <a:endParaRPr lang="en-US" sz="1200" dirty="0"/>
          </a:p>
          <a:p>
            <a:pPr marL="9316" indent="0">
              <a:buNone/>
            </a:pPr>
            <a:r>
              <a:rPr lang="en-US" sz="1200" dirty="0"/>
              <a:t>Spark is one of the leading open source tools to do in-memory analytics on a cluster of servers.  </a:t>
            </a:r>
          </a:p>
          <a:p>
            <a:pPr marL="9316" indent="0">
              <a:buNone/>
            </a:pPr>
            <a:r>
              <a:rPr lang="en-US" sz="1200" dirty="0"/>
              <a:t>As part of another project, we wanted to see what we could do with Spark if we adapted to a large memory system.  The results were astounding. </a:t>
            </a:r>
          </a:p>
          <a:p>
            <a:pPr marL="9316" indent="0">
              <a:buNone/>
            </a:pPr>
            <a:r>
              <a:rPr lang="en-US" sz="1200" dirty="0"/>
              <a:t>15X s compared to “vanilla” Spark. We can also run 20x bigger data sets that won’t run all at all normally. All from rewriting a couple of hundred lines of code.</a:t>
            </a:r>
          </a:p>
          <a:p>
            <a:pPr marL="9316" indent="0">
              <a:buNone/>
            </a:pPr>
            <a:r>
              <a:rPr lang="en-US" sz="1200" i="1" dirty="0"/>
              <a:t>[harnesses the “well-connected” vector. Not big memory, just many processing elements on the pool of memory]</a:t>
            </a:r>
          </a:p>
          <a:p>
            <a:pPr marL="9316" indent="0">
              <a:buNone/>
            </a:pPr>
            <a:endParaRPr lang="en-US" sz="1200" dirty="0">
              <a:cs typeface="Arial" panose="020B0604020202020204" pitchFamily="34" charset="0"/>
            </a:endParaRPr>
          </a:p>
          <a:p>
            <a:pPr marL="9316" indent="0" defTabSz="931672">
              <a:spcBef>
                <a:spcPts val="611"/>
              </a:spcBef>
              <a:buNone/>
              <a:defRPr/>
            </a:pPr>
            <a:r>
              <a:rPr lang="en-US" sz="1200" i="1" dirty="0">
                <a:cs typeface="Arial" panose="020B0604020202020204" pitchFamily="34" charset="0"/>
              </a:rPr>
              <a:t>[The other three harnesses abundance: need all the memory the same “distance” away]</a:t>
            </a:r>
          </a:p>
          <a:p>
            <a:pPr marL="9316" indent="0" defTabSz="931672">
              <a:spcBef>
                <a:spcPts val="611"/>
              </a:spcBef>
              <a:buNone/>
              <a:defRPr/>
            </a:pPr>
            <a:endParaRPr lang="en-US" sz="1200" i="1" dirty="0">
              <a:cs typeface="Arial" panose="020B0604020202020204" pitchFamily="34" charset="0"/>
            </a:endParaRPr>
          </a:p>
          <a:p>
            <a:pPr marL="9144" indent="0" defTabSz="914300">
              <a:buNone/>
              <a:defRPr/>
            </a:pPr>
            <a:r>
              <a:rPr lang="en-US" dirty="0"/>
              <a:t>As world populations age, the human and economic toll of currently incurable neurodegenerative diseases such as Alzheimer’s grows staggering. DZNE fights these diseases using Big Data analytics, but the limitations of traditional computer systems have been a major bottleneck. Seeking a breakthrough solution, DZNE discovered HPE’s Memory-Driven Computing—and saw unprecedented computational speed improvements that hold new promise in the race against Alzheimer’s. </a:t>
            </a:r>
            <a:endParaRPr lang="en-US" b="1" dirty="0">
              <a:latin typeface="+mn-lt"/>
              <a:ea typeface="Arial Hebrew" charset="-79"/>
              <a:cs typeface="Arial Hebrew" charset="-79"/>
            </a:endParaRPr>
          </a:p>
          <a:p>
            <a:r>
              <a:rPr lang="en-US" b="1" dirty="0">
                <a:latin typeface="+mn-lt"/>
              </a:rPr>
              <a:t>Using Memory-Driven Computing programming techniques on an HPE Superdome X system, DZNE has seen a 22 minute process drop to 13 seconds. That’s more than a 100x speed improvement</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Graphs increasingly represent our connected world today.  Graph inference is how you make predictions using a small known set of data.</a:t>
            </a:r>
          </a:p>
          <a:p>
            <a:pPr marL="9316" indent="0">
              <a:buNone/>
            </a:pPr>
            <a:r>
              <a:rPr lang="en-US" sz="1200" dirty="0">
                <a:cs typeface="Arial" panose="020B0604020202020204" pitchFamily="34" charset="0"/>
              </a:rPr>
              <a:t>Comparison is with GraphLab, the state-of-the-art today.</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Financial modelling is Monte Carlo simulations used to predict things like derivatives pricing and portfolio risk management.</a:t>
            </a:r>
          </a:p>
          <a:p>
            <a:pPr marL="9316" indent="0">
              <a:buNone/>
            </a:pPr>
            <a:r>
              <a:rPr lang="en-US" sz="1200" dirty="0">
                <a:cs typeface="Arial" panose="020B0604020202020204" pitchFamily="34" charset="0"/>
              </a:rPr>
              <a:t>Comparison is with open source </a:t>
            </a:r>
            <a:r>
              <a:rPr lang="en-US" sz="1200" dirty="0" err="1">
                <a:cs typeface="Arial" panose="020B0604020202020204" pitchFamily="34" charset="0"/>
              </a:rPr>
              <a:t>QuantLib</a:t>
            </a:r>
            <a:r>
              <a:rPr lang="en-US" sz="1200" dirty="0">
                <a:cs typeface="Arial" panose="020B0604020202020204" pitchFamily="34" charset="0"/>
              </a:rPr>
              <a:t> package.</a:t>
            </a:r>
          </a:p>
          <a:p>
            <a:pPr marL="9316" indent="0">
              <a:buNone/>
            </a:pPr>
            <a:endParaRPr lang="en-US" sz="1200" dirty="0">
              <a:cs typeface="Arial" panose="020B0604020202020204" pitchFamily="34" charset="0"/>
            </a:endParaRPr>
          </a:p>
          <a:p>
            <a:pPr marL="9316" indent="0" defTabSz="914300">
              <a:buNone/>
              <a:defRPr/>
            </a:pPr>
            <a:r>
              <a:rPr lang="en-US" sz="1200" dirty="0">
                <a:cs typeface="Arial" panose="020B0604020202020204" pitchFamily="34" charset="0"/>
              </a:rPr>
              <a:t>If you plan sharing the Memory-Driving Computing SW proof point section, you can talk more about how we’ve come up with these numbers. </a:t>
            </a:r>
          </a:p>
          <a:p>
            <a:pPr marL="9316" indent="0">
              <a:buNone/>
            </a:pPr>
            <a:endParaRPr lang="en-US" sz="1200" dirty="0">
              <a:cs typeface="Arial" panose="020B0604020202020204" pitchFamily="34" charset="0"/>
            </a:endParaRPr>
          </a:p>
        </p:txBody>
      </p:sp>
      <p:sp>
        <p:nvSpPr>
          <p:cNvPr id="4" name="Date Placeholder 3"/>
          <p:cNvSpPr>
            <a:spLocks noGrp="1"/>
          </p:cNvSpPr>
          <p:nvPr>
            <p:ph type="dt" idx="10"/>
          </p:nvPr>
        </p:nvSpPr>
        <p:spPr>
          <a:xfrm>
            <a:off x="3970938" y="0"/>
            <a:ext cx="3037840" cy="464820"/>
          </a:xfrm>
          <a:prstGeom prst="rect">
            <a:avLst/>
          </a:prstGeom>
        </p:spPr>
        <p:txBody>
          <a:bodyPr lIns="93166" tIns="46583" rIns="93166" bIns="46583"/>
          <a:lstStyle/>
          <a:p>
            <a:fld id="{89251E00-46FF-4341-B8B6-5A300B1220AD}" type="datetime8">
              <a:rPr lang="en-US" smtClean="0">
                <a:solidFill>
                  <a:prstClr val="black"/>
                </a:solidFill>
                <a:latin typeface="MetricHPE" panose="020B0503030202060203" pitchFamily="34" charset="0"/>
              </a:rPr>
              <a:pPr/>
              <a:t>3/24/2022 7:22 PM</a:t>
            </a:fld>
            <a:endParaRPr lang="en-US">
              <a:solidFill>
                <a:prstClr val="black"/>
              </a:solidFill>
              <a:latin typeface="MetricHPE" panose="020B0503030202060203" pitchFamily="34" charset="0"/>
            </a:endParaRPr>
          </a:p>
        </p:txBody>
      </p:sp>
      <p:sp>
        <p:nvSpPr>
          <p:cNvPr id="5" name="Footer Placeholder 4"/>
          <p:cNvSpPr>
            <a:spLocks noGrp="1"/>
          </p:cNvSpPr>
          <p:nvPr>
            <p:ph type="ftr" sz="quarter" idx="11"/>
          </p:nvPr>
        </p:nvSpPr>
        <p:spPr/>
        <p:txBody>
          <a:bodyPr/>
          <a:lstStyle/>
          <a:p>
            <a:r>
              <a:rPr lang="en-US">
                <a:solidFill>
                  <a:prstClr val="black"/>
                </a:solidFill>
              </a:rPr>
              <a:t>Presenter Name</a:t>
            </a:r>
          </a:p>
        </p:txBody>
      </p:sp>
    </p:spTree>
    <p:extLst>
      <p:ext uri="{BB962C8B-B14F-4D97-AF65-F5344CB8AC3E}">
        <p14:creationId xmlns:p14="http://schemas.microsoft.com/office/powerpoint/2010/main" val="2714092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dirty="0">
                <a:latin typeface="MetricHPE" panose="020B0503030202060203" pitchFamily="34" charset="0"/>
              </a:rPr>
              <a:t> </a:t>
            </a:r>
          </a:p>
          <a:p>
            <a:pPr marL="8973" indent="0">
              <a:buNone/>
            </a:pPr>
            <a:r>
              <a:rPr lang="en-US" dirty="0">
                <a:latin typeface="MetricHPE" panose="020B0503030202060203" pitchFamily="34" charset="0"/>
              </a:rPr>
              <a:t>We leverage our large memory systems, such as </a:t>
            </a:r>
            <a:r>
              <a:rPr lang="en-US" dirty="0" err="1">
                <a:latin typeface="MetricHPE" panose="020B0503030202060203" pitchFamily="34" charset="0"/>
              </a:rPr>
              <a:t>SuperDome</a:t>
            </a:r>
            <a:r>
              <a:rPr lang="en-US" dirty="0">
                <a:latin typeface="MetricHPE" panose="020B0503030202060203" pitchFamily="34" charset="0"/>
              </a:rPr>
              <a:t> Flex, to accelerate Monte Carlo simulations. Our approach represents innovation in both hardware and software. On the hardware side, we leverage our large memory systems. On the software side, we re-designed the Monte Carlo algorithms. In a traditional Monte Carlo, you start with a statistical model, you run it many </a:t>
            </a:r>
            <a:r>
              <a:rPr lang="en-US" dirty="0" err="1">
                <a:latin typeface="MetricHPE" panose="020B0503030202060203" pitchFamily="34" charset="0"/>
              </a:rPr>
              <a:t>many</a:t>
            </a:r>
            <a:r>
              <a:rPr lang="en-US" dirty="0">
                <a:latin typeface="MetricHPE" panose="020B0503030202060203" pitchFamily="34" charset="0"/>
              </a:rPr>
              <a:t> times each time generating a path, and then you apply mathematical functions on it. We use statistical learning techniques, that is training in machine learning, to pre-compute and store representative behaviors of pre-simulated models. We then use our trained and stored data during the online stage to accelerate the simulations. The storage of the pre-computed behaviors represented tens of TBs of data, requiring the use of large-memory as well as fast access to that large memory during online stage. </a:t>
            </a:r>
          </a:p>
        </p:txBody>
      </p:sp>
    </p:spTree>
    <p:extLst>
      <p:ext uri="{BB962C8B-B14F-4D97-AF65-F5344CB8AC3E}">
        <p14:creationId xmlns:p14="http://schemas.microsoft.com/office/powerpoint/2010/main" val="118220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163" y="427038"/>
            <a:ext cx="5127625" cy="2884487"/>
          </a:xfrm>
        </p:spPr>
      </p:sp>
      <p:sp>
        <p:nvSpPr>
          <p:cNvPr id="3" name="Notes Placeholder 2"/>
          <p:cNvSpPr>
            <a:spLocks noGrp="1"/>
          </p:cNvSpPr>
          <p:nvPr>
            <p:ph type="body" idx="1"/>
          </p:nvPr>
        </p:nvSpPr>
        <p:spPr/>
        <p:txBody>
          <a:bodyPr/>
          <a:lstStyle/>
          <a:p>
            <a:pPr marL="51086" indent="-40867" defTabSz="1021711">
              <a:spcBef>
                <a:spcPts val="671"/>
              </a:spcBef>
              <a:defRPr/>
            </a:pPr>
            <a:r>
              <a:rPr lang="en-US" dirty="0"/>
              <a:t>Released/to be released with Apache 2.0 license </a:t>
            </a:r>
          </a:p>
          <a:p>
            <a:pPr marL="51086" indent="-40867" defTabSz="1021711">
              <a:spcBef>
                <a:spcPts val="671"/>
              </a:spcBef>
              <a:defRPr/>
            </a:pPr>
            <a:r>
              <a:rPr lang="en-US" dirty="0"/>
              <a:t>Already released: the shuffle engine and off-heap store (two weeks ago)</a:t>
            </a:r>
          </a:p>
          <a:p>
            <a:pPr marL="51086" indent="-40867" defTabSz="1021711">
              <a:spcBef>
                <a:spcPts val="671"/>
              </a:spcBef>
              <a:defRPr/>
            </a:pPr>
            <a:endParaRPr lang="en-US" dirty="0"/>
          </a:p>
          <a:p>
            <a:pPr marL="51086" indent="-40867" defTabSz="1021711">
              <a:spcBef>
                <a:spcPts val="671"/>
              </a:spcBef>
              <a:defRPr/>
            </a:pPr>
            <a:r>
              <a:rPr lang="en-US" dirty="0"/>
              <a:t>Coming months: belief propagation</a:t>
            </a:r>
          </a:p>
        </p:txBody>
      </p:sp>
      <p:sp>
        <p:nvSpPr>
          <p:cNvPr id="4" name="Slide Number Placeholder 3"/>
          <p:cNvSpPr>
            <a:spLocks noGrp="1"/>
          </p:cNvSpPr>
          <p:nvPr>
            <p:ph type="sldNum" sz="quarter" idx="10"/>
          </p:nvPr>
        </p:nvSpPr>
        <p:spPr/>
        <p:txBody>
          <a:bodyPr/>
          <a:lstStyle/>
          <a:p>
            <a:fld id="{5BFEAE42-E3FE-4405-B7FC-4425D05B92A0}" type="slidenum">
              <a:rPr lang="en-US" smtClean="0"/>
              <a:pPr/>
              <a:t>31</a:t>
            </a:fld>
            <a:endParaRPr lang="en-US"/>
          </a:p>
        </p:txBody>
      </p:sp>
    </p:spTree>
    <p:extLst>
      <p:ext uri="{BB962C8B-B14F-4D97-AF65-F5344CB8AC3E}">
        <p14:creationId xmlns:p14="http://schemas.microsoft.com/office/powerpoint/2010/main" val="641292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0" indent="0" defTabSz="457175">
              <a:spcBef>
                <a:spcPts val="0"/>
              </a:spcBef>
              <a:buSzTx/>
              <a:buNone/>
              <a:defRPr/>
            </a:pPr>
            <a:r>
              <a:rPr lang="en-US" sz="1200" dirty="0">
                <a:cs typeface="HP Simplified"/>
              </a:rPr>
              <a:t>Here’s how we’re going to free memory from compute and reignite innovation in computing.</a:t>
            </a:r>
          </a:p>
          <a:p>
            <a:pPr marL="0" indent="0" defTabSz="457175">
              <a:spcBef>
                <a:spcPts val="0"/>
              </a:spcBef>
              <a:buSzTx/>
              <a:buNone/>
              <a:defRPr/>
            </a:pPr>
            <a:r>
              <a:rPr lang="en-US" sz="1200" dirty="0">
                <a:cs typeface="HP Simplified"/>
              </a:rPr>
              <a:t>You can have memory modules of many types from many sources</a:t>
            </a:r>
          </a:p>
          <a:p>
            <a:r>
              <a:rPr lang="en-US" sz="1200" dirty="0">
                <a:cs typeface="HP Simplified"/>
              </a:rPr>
              <a:t>I can remove the compute and replace or repair it.   </a:t>
            </a:r>
          </a:p>
          <a:p>
            <a:r>
              <a:rPr lang="en-US" sz="1200" dirty="0">
                <a:cs typeface="HP Simplified"/>
              </a:rPr>
              <a:t>I can switch between high performance or low power compute, or even between architectures.   </a:t>
            </a:r>
          </a:p>
          <a:p>
            <a:r>
              <a:rPr lang="en-US" sz="1200" dirty="0">
                <a:cs typeface="HP Simplified"/>
              </a:rPr>
              <a:t>I can throw one core or a million at a problem.  DSPs, FPGAs, GPGPUs, ARM, x86, whatever.  </a:t>
            </a:r>
          </a:p>
          <a:p>
            <a:pPr marL="0" indent="0" defTabSz="457175">
              <a:spcBef>
                <a:spcPts val="0"/>
              </a:spcBef>
              <a:buSzTx/>
              <a:buNone/>
              <a:defRPr/>
            </a:pPr>
            <a:endParaRPr lang="en-US" sz="1200" dirty="0">
              <a:cs typeface="HP Simplified"/>
            </a:endParaRPr>
          </a:p>
          <a:p>
            <a:pPr marL="0" indent="0" defTabSz="457175">
              <a:spcBef>
                <a:spcPts val="0"/>
              </a:spcBef>
              <a:buSzTx/>
              <a:buNone/>
              <a:defRPr/>
            </a:pPr>
            <a:r>
              <a:rPr lang="en-US" sz="1200" dirty="0">
                <a:cs typeface="HP Simplified"/>
              </a:rPr>
              <a:t>With an open interface</a:t>
            </a:r>
          </a:p>
          <a:p>
            <a:pPr marL="0" indent="0" defTabSz="457175">
              <a:spcBef>
                <a:spcPts val="0"/>
              </a:spcBef>
              <a:buSzTx/>
              <a:buNone/>
              <a:defRPr/>
            </a:pPr>
            <a:r>
              <a:rPr lang="en-US" sz="1200" dirty="0">
                <a:cs typeface="HP Simplified"/>
              </a:rPr>
              <a:t>It supports virtually any type or processor you can think of</a:t>
            </a:r>
          </a:p>
          <a:p>
            <a:pPr marL="0" indent="0" defTabSz="457175">
              <a:spcBef>
                <a:spcPts val="0"/>
              </a:spcBef>
              <a:buSzTx/>
              <a:buNone/>
              <a:defRPr/>
            </a:pPr>
            <a:endParaRPr lang="en-US" sz="1200" dirty="0">
              <a:cs typeface="HP Simplified"/>
            </a:endParaRPr>
          </a:p>
          <a:p>
            <a:r>
              <a:rPr lang="en-US" sz="1200" dirty="0">
                <a:cs typeface="HP Simplified"/>
              </a:rPr>
              <a:t>We’re going to replace virtualization on general purpose µprocessors with task-specific silicon.</a:t>
            </a:r>
          </a:p>
          <a:p>
            <a:r>
              <a:rPr lang="en-US" sz="1200" dirty="0">
                <a:cs typeface="HP Simplified"/>
              </a:rPr>
              <a:t>Customize the hardware to the workload to dramatically change the cost/power curve.</a:t>
            </a:r>
          </a:p>
          <a:p>
            <a:pPr marL="9144" indent="0">
              <a:buNone/>
            </a:pPr>
            <a:r>
              <a:rPr lang="en-US" sz="1200" dirty="0">
                <a:cs typeface="HP Simplified"/>
              </a:rPr>
              <a:t> - general purpose processors, GPUs, DSPs, neuromorphic accelerators…</a:t>
            </a:r>
          </a:p>
          <a:p>
            <a:pPr marL="9144" indent="0">
              <a:buNone/>
            </a:pPr>
            <a:endParaRPr lang="en-US" sz="1200" dirty="0">
              <a:cs typeface="HP Simplified"/>
            </a:endParaRPr>
          </a:p>
          <a:p>
            <a:pPr marL="0" indent="0" defTabSz="457175">
              <a:spcBef>
                <a:spcPts val="0"/>
              </a:spcBef>
              <a:buSzTx/>
              <a:buNone/>
              <a:defRPr/>
            </a:pPr>
            <a:r>
              <a:rPr lang="en-US" sz="1200" dirty="0">
                <a:cs typeface="HP Simplified"/>
              </a:rPr>
              <a:t>As you can see, we have Neuromorphic and Photonics as a workload which is part of our longer term research at Labs</a:t>
            </a:r>
          </a:p>
          <a:p>
            <a:pPr marL="0" indent="0" defTabSz="457175">
              <a:spcBef>
                <a:spcPts val="0"/>
              </a:spcBef>
              <a:buSzTx/>
              <a:buNone/>
              <a:defRPr/>
            </a:pPr>
            <a:endParaRPr lang="en-US" sz="1200" dirty="0"/>
          </a:p>
          <a:p>
            <a:pPr marL="0" indent="0" defTabSz="457175">
              <a:spcBef>
                <a:spcPts val="0"/>
              </a:spcBef>
              <a:buSzTx/>
              <a:buNone/>
              <a:defRPr/>
            </a:pPr>
            <a:r>
              <a:rPr lang="en-US" sz="1200" dirty="0">
                <a:cs typeface="HP Simplified"/>
              </a:rPr>
              <a:t>[Next: Neuromorphic and optical computing accelerators]</a:t>
            </a:r>
          </a:p>
          <a:p>
            <a:pPr marL="0" indent="0" defTabSz="457175">
              <a:spcBef>
                <a:spcPts val="0"/>
              </a:spcBef>
              <a:buSzTx/>
              <a:buNone/>
              <a:defRPr/>
            </a:pPr>
            <a:endParaRPr lang="en-US" sz="1200" dirty="0">
              <a:cs typeface="HP Simplified"/>
            </a:endParaRPr>
          </a:p>
        </p:txBody>
      </p:sp>
    </p:spTree>
    <p:extLst>
      <p:ext uri="{BB962C8B-B14F-4D97-AF65-F5344CB8AC3E}">
        <p14:creationId xmlns:p14="http://schemas.microsoft.com/office/powerpoint/2010/main" val="370534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62500" lnSpcReduction="20000"/>
          </a:bodyPr>
          <a:lstStyle/>
          <a:p>
            <a:pPr marL="9144" indent="0">
              <a:buNone/>
            </a:pPr>
            <a:r>
              <a:rPr lang="en-US" dirty="0"/>
              <a:t>This slide shows examples</a:t>
            </a:r>
            <a:r>
              <a:rPr lang="en-US" baseline="0" dirty="0"/>
              <a:t> of how not just he amount of data is changing, but that we have new sources, new things we need to do with that data and less and less time to do those things.</a:t>
            </a:r>
            <a:endParaRPr lang="en-US" dirty="0"/>
          </a:p>
          <a:p>
            <a:pPr marL="9144" indent="0">
              <a:buNone/>
            </a:pPr>
            <a:endParaRPr lang="en-US" dirty="0"/>
          </a:p>
          <a:p>
            <a:pPr marL="9144" indent="0">
              <a:buNone/>
            </a:pPr>
            <a:r>
              <a:rPr lang="en-US" dirty="0"/>
              <a:t>Once</a:t>
            </a:r>
            <a:r>
              <a:rPr lang="en-US" baseline="0" dirty="0"/>
              <a:t> social media had taken off, we started to talk about the vast amounts of data that was being processed. It was way more than the structured data we’d processed up to that point. </a:t>
            </a:r>
          </a:p>
          <a:p>
            <a:pPr marL="9144" indent="0">
              <a:buNone/>
            </a:pPr>
            <a:endParaRPr lang="en-US" baseline="0" dirty="0"/>
          </a:p>
          <a:p>
            <a:pPr marL="9144" indent="0">
              <a:buNone/>
            </a:pPr>
            <a:r>
              <a:rPr lang="en-US" baseline="0" dirty="0"/>
              <a:t>For example, by May 2016, Facebook was processing 4 petabytes of data a day. That’s twice the entire Walmart transaction (structured) database, every day.  While this is high, it’s actually only 2MB per active Facebook user. </a:t>
            </a:r>
          </a:p>
          <a:p>
            <a:pPr marL="9144" indent="0">
              <a:buNone/>
            </a:pPr>
            <a:endParaRPr lang="en-US" baseline="0" dirty="0"/>
          </a:p>
          <a:p>
            <a:pPr marL="9144" indent="0">
              <a:buNone/>
            </a:pPr>
            <a:r>
              <a:rPr lang="en-US" baseline="0" dirty="0"/>
              <a:t>However, we’re about to take another leap in magnitude in the amount of data we’ll be processing. For example, just one self-driving car will generate 4 terabytes of data a day (as the graphic on the right nicely shows). That’s just one car. There will be 10 million of them by 2020. And that’s just self-driving cars. We’ll be generating such levels of data from IoT sensors all over our “physical world”.</a:t>
            </a:r>
          </a:p>
          <a:p>
            <a:pPr marL="9144" indent="0">
              <a:buNone/>
            </a:pPr>
            <a:endParaRPr lang="en-US" baseline="0" dirty="0"/>
          </a:p>
          <a:p>
            <a:pPr marL="9144" indent="0">
              <a:buNone/>
            </a:pPr>
            <a:r>
              <a:rPr lang="en-US" baseline="0" dirty="0"/>
              <a:t>Why do much data? Because we are moving to an era where we sense reality. And, unlike structured data and social media data, reality is not digital. We need to create a digital version of our analog reality. That takes a lot of data (actually, the amount of data it generates is our choice </a:t>
            </a:r>
            <a:r>
              <a:rPr lang="mr-IN" baseline="0" dirty="0"/>
              <a:t>–</a:t>
            </a:r>
            <a:r>
              <a:rPr lang="en-US" baseline="0" dirty="0"/>
              <a:t> the higher the fidelity of our sensors the more data we generate. And our analysis is better if we have high fidelity sensors </a:t>
            </a:r>
            <a:r>
              <a:rPr lang="mr-IN" baseline="0" dirty="0"/>
              <a:t>–</a:t>
            </a:r>
            <a:r>
              <a:rPr lang="en-US" baseline="0" dirty="0"/>
              <a:t> so we will have a lot of data).</a:t>
            </a:r>
          </a:p>
          <a:p>
            <a:pPr marL="9144" indent="0">
              <a:buNone/>
            </a:pPr>
            <a:endParaRPr lang="en-US" baseline="0" dirty="0"/>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sz="1100" kern="1200" dirty="0">
                <a:solidFill>
                  <a:schemeClr val="tx1"/>
                </a:solidFill>
                <a:effectLst/>
                <a:latin typeface="+mn-lt"/>
                <a:ea typeface="+mn-ea"/>
                <a:cs typeface="+mn-cs"/>
              </a:rPr>
              <a:t>Walmart and Facebook in their own ways, are extracting huge value and monetizing their 2-4PB of data, (maybe even still scratching the surface) When someone figures out how to extract value from that 40kPB and the things they will be able to do, will seem like magic.  To extract value – we need new architectures/techs to achieve that.  Memory driven architectures, AI/ML, etc.</a:t>
            </a:r>
          </a:p>
          <a:p>
            <a:pPr marL="9144" indent="0">
              <a:buNone/>
            </a:pPr>
            <a:endParaRPr lang="en-US" baseline="0" dirty="0"/>
          </a:p>
          <a:p>
            <a:pPr marL="9144" indent="0">
              <a:buNone/>
            </a:pPr>
            <a:r>
              <a:rPr lang="en-US" baseline="0" dirty="0"/>
              <a:t>*This 40EB per day figure is for the driver assistance/autonomous driving sensory systems  Most modern vehicles today already have more than 100 microprocessors handing the vehicle operational technology and all of that data is also thrown away save the check engine light codes.</a:t>
            </a:r>
          </a:p>
          <a:p>
            <a:pPr marL="9144" indent="0">
              <a:buNone/>
            </a:pPr>
            <a:endParaRPr lang="en-US" baseline="0" dirty="0"/>
          </a:p>
          <a:p>
            <a:pPr marL="9144" indent="0">
              <a:buNone/>
            </a:pPr>
            <a:r>
              <a:rPr lang="en-US" baseline="0" dirty="0"/>
              <a:t>Note: HPE’s working set is 19PB across 8,000 databases</a:t>
            </a:r>
          </a:p>
          <a:p>
            <a:pPr marL="9144" indent="0">
              <a:buNone/>
            </a:pPr>
            <a:endParaRPr lang="en-US" baseline="0" dirty="0"/>
          </a:p>
          <a:p>
            <a:r>
              <a:rPr lang="en-US" i="1" dirty="0"/>
              <a:t>[next:</a:t>
            </a:r>
            <a:r>
              <a:rPr lang="en-US" i="1" baseline="0" dirty="0"/>
              <a:t> more on the data explosion and the compute gap]</a:t>
            </a:r>
            <a:endParaRPr lang="en-US" i="1" dirty="0"/>
          </a:p>
          <a:p>
            <a:endParaRPr lang="en-US" dirty="0"/>
          </a:p>
          <a:p>
            <a:r>
              <a:rPr lang="en-US" dirty="0"/>
              <a:t>Sources : </a:t>
            </a:r>
          </a:p>
          <a:p>
            <a:endParaRPr lang="en-US" dirty="0"/>
          </a:p>
          <a:p>
            <a:r>
              <a:rPr lang="en-US" dirty="0"/>
              <a:t>Walmart</a:t>
            </a:r>
            <a:r>
              <a:rPr lang="en-US" baseline="0" dirty="0"/>
              <a:t>’s transaction database of 40 petabytes - </a:t>
            </a:r>
            <a:r>
              <a:rPr lang="en-US" sz="1100" dirty="0"/>
              <a:t>Forbes article, Jan. 23, 2017 </a:t>
            </a:r>
            <a:r>
              <a:rPr lang="en-US" sz="1100" dirty="0">
                <a:hlinkClick r:id="rId3"/>
              </a:rPr>
              <a:t>https://www.forbes.com/sites/bernardmarr/2017/01/23/really-big-data-at-walmart-real-time-insights-from-their-40-petabyte-data-cloud/#524df6af6c10</a:t>
            </a:r>
            <a:endParaRPr lang="en-US" baseline="0" dirty="0"/>
          </a:p>
          <a:p>
            <a:r>
              <a:rPr lang="en-US" baseline="0" dirty="0"/>
              <a:t>Facebook: </a:t>
            </a:r>
            <a:r>
              <a:rPr lang="en-US" sz="1100" baseline="0" dirty="0"/>
              <a:t>Brandwatch, Mar. 5, 2018  </a:t>
            </a:r>
            <a:r>
              <a:rPr lang="en-US" baseline="0" dirty="0"/>
              <a:t>https://www.brandwatch.com/blog/47-facebook-statistics/ </a:t>
            </a:r>
          </a:p>
          <a:p>
            <a:r>
              <a:rPr lang="en-US" baseline="0" dirty="0"/>
              <a:t>Number of self-driving cars : Business Insider, June 2016 </a:t>
            </a:r>
            <a:r>
              <a:rPr lang="en-US" sz="1100" baseline="0" dirty="0"/>
              <a:t>https://www.businessinsider.com/report-10-million-self-driving-cars-will-be-on-the-road-by-2020-2015-5-6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Car</a:t>
            </a:r>
            <a:r>
              <a:rPr lang="en-US" baseline="0" dirty="0"/>
              <a:t> stats : Intel newsroom https://newsroom.intel.com/editorials/krzanich-the-future-of-automated-driving/ </a:t>
            </a:r>
          </a:p>
          <a:p>
            <a:endParaRPr lang="en-US" sz="1100" baseline="0" dirty="0"/>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baseline="0" dirty="0"/>
          </a:p>
        </p:txBody>
      </p:sp>
      <p:sp>
        <p:nvSpPr>
          <p:cNvPr id="4" name="Slide Number Placeholder 3"/>
          <p:cNvSpPr>
            <a:spLocks noGrp="1"/>
          </p:cNvSpPr>
          <p:nvPr>
            <p:ph type="sldNum" sz="quarter" idx="10"/>
          </p:nvPr>
        </p:nvSpPr>
        <p:spPr/>
        <p:txBody>
          <a:bodyPr/>
          <a:lstStyle/>
          <a:p>
            <a:fld id="{5BFEAE42-E3FE-4405-B7FC-4425D05B92A0}" type="slidenum">
              <a:rPr lang="uk-UA" smtClean="0">
                <a:solidFill>
                  <a:prstClr val="black"/>
                </a:solidFill>
                <a:latin typeface="Metric Regular"/>
              </a:rPr>
              <a:pPr/>
              <a:t>3</a:t>
            </a:fld>
            <a:endParaRPr lang="uk-UA">
              <a:solidFill>
                <a:prstClr val="black"/>
              </a:solidFill>
              <a:latin typeface="Metric Regular"/>
            </a:endParaRPr>
          </a:p>
        </p:txBody>
      </p:sp>
    </p:spTree>
    <p:extLst>
      <p:ext uri="{BB962C8B-B14F-4D97-AF65-F5344CB8AC3E}">
        <p14:creationId xmlns:p14="http://schemas.microsoft.com/office/powerpoint/2010/main" val="1437050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893786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913327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24236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039691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281912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25000" lnSpcReduction="20000"/>
          </a:bodyPr>
          <a:lstStyle/>
          <a:p>
            <a:r>
              <a:rPr lang="sv-SE" b="1" dirty="0"/>
              <a:t>Here are the main use cases for Superdome Flex</a:t>
            </a:r>
          </a:p>
          <a:p>
            <a:endParaRPr lang="sv-SE" b="1" dirty="0"/>
          </a:p>
          <a:p>
            <a:r>
              <a:rPr lang="sv-SE" b="1" dirty="0"/>
              <a:t>SAP</a:t>
            </a:r>
            <a:r>
              <a:rPr lang="sv-SE" b="1" baseline="0" dirty="0"/>
              <a:t> HANA</a:t>
            </a:r>
          </a:p>
          <a:p>
            <a:r>
              <a:rPr lang="sv-SE" baseline="0" dirty="0"/>
              <a:t>Includes multiple use cases </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Also, HPE IT runs on SAP,</a:t>
            </a:r>
            <a:r>
              <a:rPr lang="sv-SE" sz="1100" baseline="0" dirty="0">
                <a:solidFill>
                  <a:sysClr val="windowText" lastClr="000000"/>
                </a:solidFill>
              </a:rPr>
              <a:t> this is a great proof point of our experience in this workload</a:t>
            </a:r>
          </a:p>
          <a:p>
            <a:pPr marL="182880" indent="-182880">
              <a:lnSpc>
                <a:spcPct val="110000"/>
              </a:lnSpc>
              <a:spcAft>
                <a:spcPts val="200"/>
              </a:spcAft>
              <a:buClr>
                <a:prstClr val="black"/>
              </a:buClr>
              <a:buFont typeface="Arial" panose="020B0604020202020204" pitchFamily="34" charset="0"/>
              <a:buChar char="–"/>
            </a:pPr>
            <a:r>
              <a:rPr lang="sv-SE" sz="1100" b="0" baseline="0" dirty="0">
                <a:solidFill>
                  <a:sysClr val="windowText" lastClr="000000"/>
                </a:solidFill>
              </a:rPr>
              <a:t>And we are </a:t>
            </a:r>
            <a:r>
              <a:rPr lang="sv-SE" sz="1100" b="0" dirty="0">
                <a:solidFill>
                  <a:prstClr val="white"/>
                </a:solidFill>
              </a:rPr>
              <a:t>#1 in scale-up and scale-out capacity, plus we have market leadership: &gt;27K servers deployed and we co-innovate with SAP </a:t>
            </a:r>
            <a:endParaRPr lang="en-US" sz="1100" b="0" dirty="0">
              <a:solidFill>
                <a:prstClr val="white"/>
              </a:solidFill>
            </a:endParaRPr>
          </a:p>
          <a:p>
            <a:pPr marL="182880" indent="-182880">
              <a:lnSpc>
                <a:spcPct val="110000"/>
              </a:lnSpc>
              <a:spcAft>
                <a:spcPts val="200"/>
              </a:spcAft>
              <a:buClr>
                <a:prstClr val="black"/>
              </a:buClr>
              <a:buFont typeface="Arial" panose="020B0604020202020204" pitchFamily="34" charset="0"/>
              <a:buChar char="–"/>
            </a:pPr>
            <a:endParaRPr lang="sv-SE" sz="1100" b="0" dirty="0">
              <a:solidFill>
                <a:sysClr val="windowText" lastClr="000000"/>
              </a:solidFill>
            </a:endParaRPr>
          </a:p>
          <a:p>
            <a:endParaRPr lang="sv-SE" dirty="0"/>
          </a:p>
          <a:p>
            <a:pPr marL="9144" indent="0">
              <a:buNone/>
            </a:pPr>
            <a:r>
              <a:rPr lang="sv-SE" b="1" dirty="0"/>
              <a:t>Oracle</a:t>
            </a:r>
          </a:p>
          <a:p>
            <a:pPr marL="9144" indent="0">
              <a:buNone/>
            </a:pPr>
            <a:r>
              <a:rPr lang="sv-SE" dirty="0"/>
              <a:t>For</a:t>
            </a:r>
            <a:r>
              <a:rPr lang="sv-SE" baseline="0" dirty="0"/>
              <a:t> Oracle customers wanting to</a:t>
            </a:r>
            <a:endParaRPr lang="sv-SE" dirty="0"/>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Reduce licensing costs:</a:t>
            </a:r>
            <a:r>
              <a:rPr lang="sv-SE" sz="1100" baseline="0" dirty="0">
                <a:solidFill>
                  <a:sysClr val="windowText" lastClr="000000"/>
                </a:solidFill>
              </a:rPr>
              <a:t> Superdome Flex can help increase performance per core, which turns into licensing saving</a:t>
            </a:r>
            <a:endParaRPr lang="sv-SE" sz="1100" dirty="0">
              <a:solidFill>
                <a:sysClr val="windowText" lastClr="000000"/>
              </a:solidFill>
            </a:endParaRP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Consolidate workloads to simplify their database landscape</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Exadata replacement:</a:t>
            </a:r>
            <a:r>
              <a:rPr lang="sv-SE" sz="1100" baseline="0" dirty="0">
                <a:solidFill>
                  <a:sysClr val="windowText" lastClr="000000"/>
                </a:solidFill>
              </a:rPr>
              <a:t> for customers who want to simplify their scale out Exadata environment and move to a simpler to manage, more cost efficient scale up deployment with Superdome Flex</a:t>
            </a:r>
            <a:endParaRPr lang="sv-SE"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r>
              <a:rPr lang="en-US" sz="1100" baseline="0" dirty="0">
                <a:solidFill>
                  <a:sysClr val="windowText" lastClr="000000"/>
                </a:solidFill>
              </a:rPr>
              <a:t> customers who want to lower licensing and operational cost but maintain Unix-like availability can benefit from Superdome Flex</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r>
              <a:rPr lang="sv-SE" sz="1100" baseline="0" dirty="0">
                <a:solidFill>
                  <a:sysClr val="windowText" lastClr="000000"/>
                </a:solidFill>
              </a:rPr>
              <a:t> Superdome Flex compute and memory capacity and unique architecture with large scale allows customers to operate both transactional and analytics workloads off of the same data</a:t>
            </a: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aseline="0" dirty="0">
                <a:solidFill>
                  <a:sysClr val="windowText" lastClr="000000"/>
                </a:solidFill>
              </a:rPr>
              <a:t>Our credentials in this space</a:t>
            </a:r>
          </a:p>
          <a:p>
            <a:pPr marL="182563" indent="-182563">
              <a:lnSpc>
                <a:spcPct val="90000"/>
              </a:lnSpc>
              <a:buFont typeface="Arial" panose="020B0604020202020204" pitchFamily="34" charset="0"/>
              <a:buChar char="‒"/>
            </a:pPr>
            <a:r>
              <a:rPr lang="sv-SE" sz="1100" b="0"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100" b="0" dirty="0">
                <a:solidFill>
                  <a:prstClr val="white"/>
                </a:solidFill>
              </a:rPr>
              <a:t>Run on Oracle Linux, OVM</a:t>
            </a:r>
          </a:p>
          <a:p>
            <a:pPr marL="182563" indent="-182563">
              <a:lnSpc>
                <a:spcPct val="90000"/>
              </a:lnSpc>
              <a:buFont typeface="Arial" panose="020B0604020202020204" pitchFamily="34" charset="0"/>
              <a:buChar char="‒"/>
            </a:pPr>
            <a:r>
              <a:rPr lang="sv-SE" sz="1100" b="0" dirty="0">
                <a:solidFill>
                  <a:prstClr val="white"/>
                </a:solidFill>
              </a:rPr>
              <a:t>Over 100K Oracle enterprise customers run on HPE</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SQL Server</a:t>
            </a:r>
            <a:endParaRPr lang="sv-SE" sz="1100" b="1" dirty="0">
              <a:solidFill>
                <a:sysClr val="windowText" lastClr="000000"/>
              </a:solidFill>
            </a:endParaRPr>
          </a:p>
          <a:p>
            <a:pPr marL="9144" indent="0">
              <a:buNone/>
            </a:pPr>
            <a:endParaRPr lang="sv-SE" dirty="0"/>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Mission critical  SQL Server workloads:</a:t>
            </a:r>
            <a:r>
              <a:rPr lang="en-US" sz="1100" baseline="0" dirty="0">
                <a:solidFill>
                  <a:sysClr val="windowText" lastClr="000000"/>
                </a:solidFill>
              </a:rPr>
              <a:t> for SQL Server customers that need more reliability than they get today with other standard x86 servers, Superdome Flex is a great choice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Scale-up SQL Server:</a:t>
            </a:r>
            <a:r>
              <a:rPr lang="sv-SE" sz="1100" baseline="0" dirty="0">
                <a:solidFill>
                  <a:sysClr val="windowText" lastClr="000000"/>
                </a:solidFill>
              </a:rPr>
              <a:t> for customers who want to simplify their scale out SQL Server environment and move to a simpler to manage, more cost efficient scale up deployment with Superdome Flex</a:t>
            </a:r>
          </a:p>
          <a:p>
            <a:pPr marL="182880" marR="0" lvl="0" indent="-18288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Char char="–"/>
              <a:tabLst/>
              <a:defRPr/>
            </a:pPr>
            <a:r>
              <a:rPr lang="sv-SE" sz="1100" dirty="0">
                <a:solidFill>
                  <a:sysClr val="windowText" lastClr="000000"/>
                </a:solidFill>
              </a:rPr>
              <a:t>SQL Server 2008 upgrade opportunities</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r>
              <a:rPr lang="sv-SE" sz="1100" baseline="0" dirty="0">
                <a:solidFill>
                  <a:sysClr val="windowText" lastClr="000000"/>
                </a:solidFill>
              </a:rPr>
              <a:t> relatively new for Microsoft SQL Server customers, ability to run on Linux</a:t>
            </a:r>
          </a:p>
          <a:p>
            <a:pPr marL="182880" indent="-182880">
              <a:lnSpc>
                <a:spcPct val="110000"/>
              </a:lnSpc>
              <a:spcAft>
                <a:spcPts val="200"/>
              </a:spcAft>
              <a:buClr>
                <a:prstClr val="black"/>
              </a:buClr>
              <a:buFont typeface="Arial" panose="020B0604020202020204" pitchFamily="34" charset="0"/>
              <a:buChar char="–"/>
            </a:pPr>
            <a:r>
              <a:rPr lang="sv-SE" sz="1100" baseline="0" dirty="0">
                <a:solidFill>
                  <a:sysClr val="windowText" lastClr="000000"/>
                </a:solidFill>
              </a:rPr>
              <a:t>And for in-memory analytics on SQL Server</a:t>
            </a:r>
          </a:p>
          <a:p>
            <a:pPr marL="182880" indent="-182880">
              <a:lnSpc>
                <a:spcPct val="110000"/>
              </a:lnSpc>
              <a:spcAft>
                <a:spcPts val="200"/>
              </a:spcAft>
              <a:buClr>
                <a:prstClr val="black"/>
              </a:buClr>
              <a:buFont typeface="Arial" panose="020B0604020202020204" pitchFamily="34" charset="0"/>
              <a:buChar char="–"/>
            </a:pPr>
            <a:endParaRPr lang="sv-SE" sz="1100" baseline="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sv-SE" sz="1100" baseline="0" dirty="0">
                <a:solidFill>
                  <a:sysClr val="windowText" lastClr="000000"/>
                </a:solidFill>
              </a:rPr>
              <a:t>Our credentials in this space</a:t>
            </a:r>
          </a:p>
          <a:p>
            <a:pPr marL="285750" indent="-285750">
              <a:lnSpc>
                <a:spcPct val="90000"/>
              </a:lnSpc>
              <a:buFont typeface="Arial" panose="020B0604020202020204" pitchFamily="34" charset="0"/>
              <a:buChar char="‒"/>
            </a:pPr>
            <a:r>
              <a:rPr lang="sv-SE" sz="1100" b="0" dirty="0">
                <a:solidFill>
                  <a:prstClr val="white"/>
                </a:solidFill>
              </a:rPr>
              <a:t>Co-engineering with Microsoft</a:t>
            </a:r>
          </a:p>
          <a:p>
            <a:pPr marL="285750" indent="-285750">
              <a:lnSpc>
                <a:spcPct val="90000"/>
              </a:lnSpc>
              <a:buFont typeface="Arial" panose="020B0604020202020204" pitchFamily="34" charset="0"/>
              <a:buChar char="‒"/>
            </a:pPr>
            <a:r>
              <a:rPr lang="sv-SE" sz="1100" b="0" dirty="0">
                <a:solidFill>
                  <a:prstClr val="white"/>
                </a:solidFill>
              </a:rPr>
              <a:t>Broadest SQL Server solutions</a:t>
            </a:r>
          </a:p>
          <a:p>
            <a:pPr marL="285750" indent="-285750">
              <a:lnSpc>
                <a:spcPct val="90000"/>
              </a:lnSpc>
              <a:buFont typeface="Arial" panose="020B0604020202020204" pitchFamily="34" charset="0"/>
              <a:buChar char="‒"/>
            </a:pPr>
            <a:r>
              <a:rPr lang="sv-SE" sz="1100" b="0" dirty="0">
                <a:solidFill>
                  <a:prstClr val="white"/>
                </a:solidFill>
              </a:rPr>
              <a:t>Over 29K joint partners</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sv-SE" sz="1100"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HPC workloads including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0" baseline="0" dirty="0">
                <a:solidFill>
                  <a:sysClr val="windowText" lastClr="000000"/>
                </a:solidFill>
              </a:rPr>
              <a:t>We deliver</a:t>
            </a:r>
          </a:p>
          <a:p>
            <a:pPr marL="285750" indent="-285750">
              <a:lnSpc>
                <a:spcPct val="90000"/>
              </a:lnSpc>
              <a:buFont typeface="Arial" panose="020B0604020202020204" pitchFamily="34" charset="0"/>
              <a:buChar char="‒"/>
            </a:pPr>
            <a:r>
              <a:rPr lang="sv-SE" sz="1100" b="0" dirty="0">
                <a:solidFill>
                  <a:prstClr val="white"/>
                </a:solidFill>
              </a:rPr>
              <a:t>Unparalled scale with single system simplicty</a:t>
            </a:r>
          </a:p>
          <a:p>
            <a:pPr marL="285750" indent="-285750">
              <a:lnSpc>
                <a:spcPct val="90000"/>
              </a:lnSpc>
              <a:buFont typeface="Arial" panose="020B0604020202020204" pitchFamily="34" charset="0"/>
              <a:buChar char="‒"/>
            </a:pPr>
            <a:r>
              <a:rPr lang="sv-SE" sz="1100" b="0" dirty="0">
                <a:solidFill>
                  <a:prstClr val="white"/>
                </a:solidFill>
              </a:rPr>
              <a:t>Combines best of SGI and HPE innovation</a:t>
            </a:r>
            <a:endParaRPr lang="en-US" sz="1100" b="0" dirty="0">
              <a:solidFill>
                <a:prstClr val="white"/>
              </a:solidFill>
            </a:endParaRPr>
          </a:p>
          <a:p>
            <a:pPr marL="285750" indent="-285750">
              <a:lnSpc>
                <a:spcPct val="90000"/>
              </a:lnSpc>
              <a:buFont typeface="Arial" panose="020B0604020202020204" pitchFamily="34" charset="0"/>
              <a:buChar char="‒"/>
            </a:pPr>
            <a:r>
              <a:rPr lang="sv-SE" sz="1100" b="0" dirty="0">
                <a:solidFill>
                  <a:prstClr val="white"/>
                </a:solidFill>
              </a:rPr>
              <a:t>Deep workload expertise</a:t>
            </a:r>
          </a:p>
          <a:p>
            <a:pPr marL="0" indent="0">
              <a:lnSpc>
                <a:spcPct val="110000"/>
              </a:lnSpc>
              <a:spcAft>
                <a:spcPts val="200"/>
              </a:spcAft>
              <a:buClr>
                <a:prstClr val="black"/>
              </a:buClr>
              <a:buFont typeface="Arial" panose="020B0604020202020204" pitchFamily="34" charset="0"/>
              <a:buNone/>
            </a:pPr>
            <a:endParaRPr lang="sv-SE" sz="1100" b="1" baseline="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b="1" baseline="0" dirty="0">
                <a:solidFill>
                  <a:sysClr val="windowText" lastClr="000000"/>
                </a:solidFill>
              </a:rPr>
              <a:t>In memory </a:t>
            </a:r>
            <a:r>
              <a:rPr lang="en-US" sz="1100" b="1" kern="1200" dirty="0">
                <a:solidFill>
                  <a:schemeClr val="tx1"/>
                </a:solidFill>
                <a:effectLst/>
                <a:latin typeface="+mn-lt"/>
                <a:ea typeface="+mn-ea"/>
                <a:cs typeface="+mn-cs"/>
              </a:rPr>
              <a:t>Artificial Intelligence</a:t>
            </a:r>
            <a:endParaRPr lang="en-US" sz="1100" kern="1200" dirty="0">
              <a:solidFill>
                <a:schemeClr val="tx1"/>
              </a:solidFill>
              <a:effectLst/>
              <a:latin typeface="+mn-lt"/>
              <a:ea typeface="+mn-ea"/>
              <a:cs typeface="+mn-cs"/>
            </a:endParaRP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0" indent="0">
              <a:lnSpc>
                <a:spcPct val="110000"/>
              </a:lnSpc>
              <a:spcAft>
                <a:spcPts val="200"/>
              </a:spcAft>
              <a:buClr>
                <a:prstClr val="black"/>
              </a:buClr>
              <a:buFont typeface="Arial" panose="020B0604020202020204" pitchFamily="34" charset="0"/>
              <a:buNone/>
            </a:pPr>
            <a:endParaRPr lang="sv-SE" sz="1100" dirty="0">
              <a:solidFill>
                <a:sysClr val="windowText" lastClr="000000"/>
              </a:solidFill>
            </a:endParaRPr>
          </a:p>
          <a:p>
            <a:pPr marL="0" indent="0">
              <a:lnSpc>
                <a:spcPct val="110000"/>
              </a:lnSpc>
              <a:spcAft>
                <a:spcPts val="200"/>
              </a:spcAft>
              <a:buClr>
                <a:prstClr val="black"/>
              </a:buClr>
              <a:buFont typeface="Arial" panose="020B0604020202020204" pitchFamily="34" charset="0"/>
              <a:buNone/>
            </a:pPr>
            <a:r>
              <a:rPr lang="sv-SE" sz="1100" dirty="0">
                <a:solidFill>
                  <a:sysClr val="windowText" lastClr="000000"/>
                </a:solidFill>
              </a:rPr>
              <a:t>Credentials</a:t>
            </a:r>
          </a:p>
          <a:p>
            <a:pPr marL="285750" indent="-285750">
              <a:lnSpc>
                <a:spcPct val="90000"/>
              </a:lnSpc>
              <a:buFont typeface="Arial" panose="020B0604020202020204" pitchFamily="34" charset="0"/>
              <a:buChar char="‒"/>
            </a:pPr>
            <a:r>
              <a:rPr lang="sv-SE" sz="1100" b="0" dirty="0">
                <a:solidFill>
                  <a:prstClr val="white"/>
                </a:solidFill>
              </a:rPr>
              <a:t>HPE Pointnext Services</a:t>
            </a:r>
          </a:p>
          <a:p>
            <a:pPr marL="285750" indent="-285750">
              <a:lnSpc>
                <a:spcPct val="90000"/>
              </a:lnSpc>
              <a:buFont typeface="Arial" panose="020B0604020202020204" pitchFamily="34" charset="0"/>
              <a:buChar char="‒"/>
            </a:pPr>
            <a:r>
              <a:rPr lang="sv-SE" sz="1100" b="0" dirty="0">
                <a:solidFill>
                  <a:prstClr val="white"/>
                </a:solidFill>
              </a:rPr>
              <a:t>HPE GreenLake solutions</a:t>
            </a:r>
          </a:p>
          <a:p>
            <a:pPr marL="285750" indent="-285750">
              <a:lnSpc>
                <a:spcPct val="90000"/>
              </a:lnSpc>
              <a:buFont typeface="Arial" panose="020B0604020202020204" pitchFamily="34" charset="0"/>
              <a:buChar char="‒"/>
            </a:pPr>
            <a:r>
              <a:rPr lang="sv-SE" sz="1100" b="0" dirty="0">
                <a:solidFill>
                  <a:prstClr val="white"/>
                </a:solidFill>
              </a:rPr>
              <a:t>HPE BlueData AI and Big Data infrastructure software</a:t>
            </a:r>
            <a:endParaRPr lang="en-US" sz="1100" b="0" dirty="0">
              <a:solidFill>
                <a:prstClr val="white"/>
              </a:solidFill>
            </a:endParaRPr>
          </a:p>
          <a:p>
            <a:pPr marL="0" indent="0">
              <a:lnSpc>
                <a:spcPct val="110000"/>
              </a:lnSpc>
              <a:spcAft>
                <a:spcPts val="200"/>
              </a:spcAft>
              <a:buClr>
                <a:prstClr val="black"/>
              </a:buClr>
              <a:buFont typeface="Arial" panose="020B0604020202020204" pitchFamily="34" charset="0"/>
              <a:buNone/>
            </a:pPr>
            <a:endParaRPr lang="en-US" sz="1100" dirty="0">
              <a:solidFill>
                <a:sysClr val="windowText" lastClr="000000"/>
              </a:solidFill>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endParaRPr lang="en-US" sz="1100" b="0" i="1" kern="1200" dirty="0">
              <a:solidFill>
                <a:schemeClr val="tx1"/>
              </a:solidFill>
              <a:effectLst/>
              <a:latin typeface="+mn-lt"/>
              <a:ea typeface="+mn-ea"/>
              <a:cs typeface="+mn-cs"/>
            </a:endParaRPr>
          </a:p>
          <a:p>
            <a:pPr marL="0" marR="0" lvl="0" indent="0" algn="l" defTabSz="914400" rtl="0" eaLnBrk="1" fontAlgn="auto" latinLnBrk="0" hangingPunct="1">
              <a:lnSpc>
                <a:spcPct val="110000"/>
              </a:lnSpc>
              <a:spcBef>
                <a:spcPts val="600"/>
              </a:spcBef>
              <a:spcAft>
                <a:spcPts val="200"/>
              </a:spcAft>
              <a:buClr>
                <a:prstClr val="black"/>
              </a:buClr>
              <a:buSzPct val="25000"/>
              <a:buFont typeface="Arial" panose="020B0604020202020204" pitchFamily="34" charset="0"/>
              <a:buNone/>
              <a:tabLst/>
              <a:defRPr/>
            </a:pPr>
            <a:r>
              <a:rPr lang="en-US" sz="1100" b="0" i="1" kern="1200" dirty="0">
                <a:solidFill>
                  <a:schemeClr val="tx1"/>
                </a:solidFill>
                <a:effectLst/>
                <a:latin typeface="+mn-lt"/>
                <a:ea typeface="+mn-ea"/>
                <a:cs typeface="+mn-cs"/>
              </a:rPr>
              <a:t>[Next:</a:t>
            </a:r>
            <a:r>
              <a:rPr lang="en-US" sz="1100" b="0" i="1" kern="1200" baseline="0" dirty="0">
                <a:solidFill>
                  <a:schemeClr val="tx1"/>
                </a:solidFill>
                <a:effectLst/>
                <a:latin typeface="+mn-lt"/>
                <a:ea typeface="+mn-ea"/>
                <a:cs typeface="+mn-cs"/>
              </a:rPr>
              <a:t> Why Superdome Flex for SAP HANA]</a:t>
            </a:r>
            <a:endParaRPr lang="sv-SE"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222722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a:solidFill>
                  <a:schemeClr val="tx1"/>
                </a:solidFill>
                <a:effectLst/>
                <a:latin typeface="MetricHPE" panose="020B0503030202060203" pitchFamily="34" charset="0"/>
                <a:ea typeface="+mn-ea"/>
                <a:cs typeface="+mn-cs"/>
              </a:rPr>
              <a:t>Every two years, we’re creating more data than through all of history.</a:t>
            </a:r>
            <a:r>
              <a:rPr lang="en-US" sz="1100" kern="1200" baseline="0" dirty="0">
                <a:solidFill>
                  <a:schemeClr val="tx1"/>
                </a:solidFill>
                <a:effectLst/>
                <a:latin typeface="MetricHPE" panose="020B0503030202060203" pitchFamily="34" charset="0"/>
                <a:ea typeface="+mn-ea"/>
                <a:cs typeface="+mn-cs"/>
              </a:rPr>
              <a:t> </a:t>
            </a:r>
            <a:r>
              <a:rPr lang="en-US" sz="1100" dirty="0"/>
              <a:t>We’re experiencing an exponential increase in data, coming from an explosion of sources and we have a vanishingly small time to turn that data into meaningful action. With transistor scaling slowing or stopped (depending on who you ask) the gap between what we desire to accomplish and what we can accomplish is widening.</a:t>
            </a:r>
            <a:r>
              <a:rPr lang="en-US" sz="1100" kern="1200" dirty="0">
                <a:solidFill>
                  <a:schemeClr val="tx1"/>
                </a:solidFill>
                <a:effectLst/>
                <a:latin typeface="MetricHPE" panose="020B0503030202060203" pitchFamily="34" charset="0"/>
                <a:ea typeface="+mn-ea"/>
                <a:cs typeface="+mn-cs"/>
              </a:rPr>
              <a:t> Our ambitions are growing faster than our computers can improve.</a:t>
            </a:r>
            <a:endParaRPr lang="en-US" sz="1100" dirty="0"/>
          </a:p>
          <a:p>
            <a:endParaRPr lang="en-US" sz="1100" dirty="0"/>
          </a:p>
          <a:p>
            <a:r>
              <a:rPr lang="en-US" sz="1100" dirty="0"/>
              <a:t>We also</a:t>
            </a:r>
            <a:r>
              <a:rPr lang="en-US" sz="1100" baseline="0" dirty="0"/>
              <a:t> have a sustainability problem. Today, IT infrastructure consumes over 10% of global energy production. And that production can only grow slowly. So we have an energy gap too. Unless we do something radical.</a:t>
            </a:r>
            <a:endParaRPr lang="en-US" sz="1100" dirty="0"/>
          </a:p>
          <a:p>
            <a:endParaRPr lang="en-US" sz="1100" dirty="0"/>
          </a:p>
          <a:p>
            <a:r>
              <a:rPr lang="en-US" sz="1100" dirty="0"/>
              <a:t>Clearly, we need a new kind of computer. </a:t>
            </a:r>
          </a:p>
          <a:p>
            <a:r>
              <a:rPr lang="en-US" sz="1100" dirty="0"/>
              <a:t>The next slide looks deeper at the</a:t>
            </a:r>
            <a:r>
              <a:rPr lang="en-US" sz="1100" baseline="0" dirty="0"/>
              <a:t> numbers behind the capability gap.</a:t>
            </a:r>
          </a:p>
          <a:p>
            <a:endParaRPr lang="en-US" sz="1100" baseline="0" dirty="0"/>
          </a:p>
          <a:p>
            <a:r>
              <a:rPr lang="en-US" sz="1100" i="1" baseline="0" dirty="0"/>
              <a:t>[next: more on the compute gap]</a:t>
            </a:r>
          </a:p>
          <a:p>
            <a:endParaRPr lang="en-US" sz="1100" baseline="0" dirty="0"/>
          </a:p>
          <a:p>
            <a:r>
              <a:rPr lang="en-US" sz="1100" b="0" i="0" u="none" strike="noStrike" kern="1200" baseline="0">
                <a:solidFill>
                  <a:schemeClr val="tx1"/>
                </a:solidFill>
                <a:ea typeface="+mn-ea"/>
                <a:cs typeface="+mn-cs"/>
              </a:rPr>
              <a:t>Data: IDC </a:t>
            </a:r>
            <a:r>
              <a:rPr lang="en-US" sz="1100"/>
              <a:t>Data Age 2025 study, sponsored by Seagate, Nov 2018</a:t>
            </a:r>
            <a:r>
              <a:rPr lang="en-US" sz="1100" b="0" i="0" u="none" strike="noStrike" kern="1200" baseline="0">
                <a:solidFill>
                  <a:schemeClr val="tx1"/>
                </a:solidFill>
                <a:ea typeface="+mn-ea"/>
                <a:cs typeface="+mn-cs"/>
              </a:rPr>
              <a:t> </a:t>
            </a:r>
            <a:r>
              <a:rPr lang="en-US" sz="1100" kern="1200">
                <a:solidFill>
                  <a:schemeClr val="tx1"/>
                </a:solidFill>
                <a:effectLst/>
                <a:latin typeface="MetricHPE" panose="020B0503030202060203" pitchFamily="34" charset="0"/>
                <a:ea typeface="+mn-ea"/>
                <a:cs typeface="+mn-cs"/>
              </a:rPr>
              <a:t>https://www.seagate.com/files/www-content/our-story/trends/files/idc-seagate-dataage-whitepaper.pdf</a:t>
            </a:r>
            <a:endParaRPr lang="en-US" sz="1100" b="0" i="0" u="none" strike="noStrike" kern="1200" baseline="0">
              <a:solidFill>
                <a:schemeClr val="tx1"/>
              </a:solidFill>
              <a:ea typeface="+mn-ea"/>
              <a:cs typeface="+mn-cs"/>
            </a:endParaRPr>
          </a:p>
          <a:p>
            <a:pPr>
              <a:lnSpc>
                <a:spcPct val="90000"/>
              </a:lnSpc>
            </a:pPr>
            <a:r>
              <a:rPr lang="en-US" sz="1100" kern="1200">
                <a:solidFill>
                  <a:schemeClr val="tx1"/>
                </a:solidFill>
                <a:effectLst/>
                <a:latin typeface="MetricHPE" panose="020B0503030202060203" pitchFamily="34" charset="0"/>
                <a:ea typeface="+mn-ea"/>
                <a:cs typeface="+mn-cs"/>
              </a:rPr>
              <a:t>Compute </a:t>
            </a:r>
            <a:r>
              <a:rPr lang="en-US" sz="1100" kern="1200" dirty="0">
                <a:solidFill>
                  <a:schemeClr val="tx1"/>
                </a:solidFill>
                <a:effectLst/>
                <a:latin typeface="MetricHPE" panose="020B0503030202060203" pitchFamily="34" charset="0"/>
                <a:ea typeface="+mn-ea"/>
                <a:cs typeface="+mn-cs"/>
              </a:rPr>
              <a:t>curve:</a:t>
            </a:r>
            <a:r>
              <a:rPr lang="en-US" sz="1100" kern="1200" baseline="0" dirty="0">
                <a:solidFill>
                  <a:schemeClr val="tx1"/>
                </a:solidFill>
                <a:effectLst/>
                <a:latin typeface="MetricHPE" panose="020B0503030202060203" pitchFamily="34" charset="0"/>
                <a:ea typeface="+mn-ea"/>
                <a:cs typeface="+mn-cs"/>
              </a:rPr>
              <a:t> HPE analysis, summarizing </a:t>
            </a:r>
            <a:r>
              <a:rPr lang="en-US" sz="1100" dirty="0"/>
              <a:t>K. Rupp. 42 Years of Microprocessor Trend Data </a:t>
            </a:r>
            <a:r>
              <a:rPr lang="en-US" sz="1100" dirty="0">
                <a:hlinkClick r:id="rId3"/>
              </a:rPr>
              <a:t>karlrupp.net/2018/02/42-years-of-microprocessor-trend-data</a:t>
            </a:r>
            <a:r>
              <a:rPr lang="en-US" sz="1100" dirty="0"/>
              <a:t> </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uk-UA" smtClean="0"/>
              <a:pPr/>
              <a:t>42</a:t>
            </a:fld>
            <a:endParaRPr lang="uk-UA"/>
          </a:p>
        </p:txBody>
      </p:sp>
    </p:spTree>
    <p:extLst>
      <p:ext uri="{BB962C8B-B14F-4D97-AF65-F5344CB8AC3E}">
        <p14:creationId xmlns:p14="http://schemas.microsoft.com/office/powerpoint/2010/main" val="377557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70000" lnSpcReduction="20000"/>
          </a:bodyPr>
          <a:lstStyle/>
          <a:p>
            <a:pPr marL="9318" indent="0">
              <a:buNone/>
            </a:pPr>
            <a:r>
              <a:rPr lang="en-US" baseline="0"/>
              <a:t>Spark is one of the leading open source tools to do in-memory analytics on a cluster of servers.  </a:t>
            </a:r>
          </a:p>
          <a:p>
            <a:pPr marL="9318" indent="0">
              <a:buNone/>
            </a:pPr>
            <a:r>
              <a:rPr lang="en-US" baseline="0"/>
              <a:t>As part of another project, we wanted to see what we could do with Spark if we adapted to a large memory system.  The results were astounding.  So much so that we decided to take that work and make it available to you now!</a:t>
            </a:r>
          </a:p>
          <a:p>
            <a:pPr marL="9318" indent="0">
              <a:buNone/>
            </a:pPr>
            <a:r>
              <a:rPr lang="en-US" baseline="0"/>
              <a:t>With our enhancements to Spark – all being contributed back to the open source community - We can not only deliver 15X better performance on Superdome X, but we can do it on data sets that are not possible on conventional Spark clusters. </a:t>
            </a:r>
          </a:p>
          <a:p>
            <a:pPr marL="9318" indent="0">
              <a:buNone/>
            </a:pPr>
            <a:endParaRPr lang="en-US" baseline="0"/>
          </a:p>
          <a:p>
            <a:pPr marL="9318" indent="0">
              <a:buNone/>
            </a:pPr>
            <a:r>
              <a:rPr lang="en-US" baseline="0"/>
              <a:t>Show the online demo of Spark for The Machine/MDC - https://sirius-3.labs.hpe.com:8443/SparkDemo/ </a:t>
            </a:r>
          </a:p>
          <a:p>
            <a:pPr marL="180768" indent="-171450">
              <a:buFontTx/>
              <a:buChar char="-"/>
            </a:pPr>
            <a:r>
              <a:rPr lang="en-US"/>
              <a:t>We chose a real-world hyperlink graph – the URLs and Web links from a crawled copy of the Internet in 2012 (over 1.75 billion URLS &amp; 100 million sites)– and a known list of white-listed (benign) black-listed (malicious) websites. In this demo, we run an integrative graph inferencing algorithm to determine if an unknown website was malicious or benign.</a:t>
            </a:r>
          </a:p>
          <a:p>
            <a:pPr marL="180768" indent="-171450">
              <a:buFontTx/>
              <a:buChar char="-"/>
            </a:pPr>
            <a:r>
              <a:rPr lang="en-US"/>
              <a:t>Graph Inferencing (iterations 1-8) </a:t>
            </a:r>
          </a:p>
          <a:p>
            <a:pPr marL="363648" lvl="1" indent="-171450">
              <a:buFontTx/>
              <a:buChar char="-"/>
            </a:pPr>
            <a:r>
              <a:rPr lang="en-US"/>
              <a:t>Now that the graph is loaded into memory, we begin inferencing on the data – this is an iterative process. During each iteration, messages are sent between every node (URL) that is connected to another node via an edge (hyperlink). In each iteration, a node is assigned a probability of maliciousness. You’ll notice the speed-up that our modified Spark achieves, typically between 10-16X faster than unmodified Spark depending on how much time is spent “inferencing” or shuffling data during that iteration. </a:t>
            </a:r>
          </a:p>
          <a:p>
            <a:pPr marL="363648" lvl="1" indent="-171450">
              <a:buFontTx/>
              <a:buChar char="-"/>
            </a:pPr>
            <a:r>
              <a:rPr lang="en-US"/>
              <a:t>The dots are colored according to maliciousness level (intensity of orange is reflection of more malicious). The links over on the right column so the 200 most malicious sites ranked during that iteration. Probabilities change during each iteration, so the dots will change color and the rank order will change as well.</a:t>
            </a:r>
          </a:p>
          <a:p>
            <a:pPr marL="363648" lvl="1" indent="-171450">
              <a:buFontTx/>
              <a:buChar char="-"/>
            </a:pPr>
            <a:r>
              <a:rPr lang="en-US"/>
              <a:t>Final iteration 9,</a:t>
            </a:r>
            <a:r>
              <a:rPr lang="en-US" baseline="0"/>
              <a:t> a</a:t>
            </a:r>
            <a:r>
              <a:rPr lang="en-US"/>
              <a:t>fter about 7-10 iterations, the probabilities will converge. All 101 Million sites are now assigned their most accurate probability of maliciousness. (tap view summary to see results)</a:t>
            </a:r>
          </a:p>
          <a:p>
            <a:pPr marL="363648" lvl="1" indent="-171450">
              <a:buFontTx/>
              <a:buChar char="-"/>
            </a:pPr>
            <a:r>
              <a:rPr lang="en-US"/>
              <a:t>Results Screen,</a:t>
            </a:r>
            <a:r>
              <a:rPr lang="en-US" baseline="0"/>
              <a:t> t</a:t>
            </a:r>
            <a:r>
              <a:rPr lang="en-US"/>
              <a:t>his inferencing process took just over 2 minutes. On unmodified Spark, the same process would’ve taken about a half hour. By taking a memory-driven approach to solving this problem, we can bring predictive analytics tasks such as graph inferencing to near real-time speeds. </a:t>
            </a:r>
            <a:endParaRPr lang="en-US" baseline="0"/>
          </a:p>
          <a:p>
            <a:pPr marL="9318" indent="0">
              <a:buNone/>
            </a:pPr>
            <a:endParaRPr lang="en-US" baseline="0"/>
          </a:p>
          <a:p>
            <a:pPr marL="9318" indent="0">
              <a:buNone/>
            </a:pPr>
            <a:r>
              <a:rPr lang="en-US" baseline="0"/>
              <a:t>[note: workload is an iterative graph benchmark]</a:t>
            </a:r>
          </a:p>
          <a:p>
            <a:pPr marL="9318" indent="0">
              <a:buNone/>
            </a:pPr>
            <a:r>
              <a:rPr lang="en-US" baseline="0"/>
              <a:t>This is what the chart is showing – not just incredible performance, but tackling problems you couldn’t solve otherwise</a:t>
            </a:r>
          </a:p>
          <a:p>
            <a:pPr marL="9318" indent="0">
              <a:buNone/>
            </a:pPr>
            <a:r>
              <a:rPr lang="en-US" baseline="0"/>
              <a:t>But, what if we could take that even further?  </a:t>
            </a:r>
          </a:p>
          <a:p>
            <a:pPr marL="9318" indent="0">
              <a:buNone/>
            </a:pPr>
            <a:endParaRPr lang="en-US" baseline="0"/>
          </a:p>
          <a:p>
            <a:pPr marL="9318" indent="0">
              <a:buNone/>
            </a:pPr>
            <a:r>
              <a:rPr lang="en-US" baseline="0"/>
              <a:t>Mention the partnership with Hortonworks </a:t>
            </a:r>
          </a:p>
          <a:p>
            <a:pPr marL="9318" indent="0">
              <a:buNone/>
            </a:pPr>
            <a:r>
              <a:rPr lang="en-US" sz="1100" b="0" i="1" kern="1200">
                <a:solidFill>
                  <a:schemeClr val="tx1"/>
                </a:solidFill>
                <a:effectLst/>
                <a:latin typeface="+mn-lt"/>
                <a:ea typeface="+mn-ea"/>
                <a:cs typeface="+mn-cs"/>
              </a:rPr>
              <a:t>SAN FRANCISCO, Calif., —On</a:t>
            </a:r>
            <a:r>
              <a:rPr lang="en-US" sz="1100" b="1" i="1" kern="1200" baseline="0">
                <a:solidFill>
                  <a:schemeClr val="tx1"/>
                </a:solidFill>
                <a:effectLst/>
                <a:latin typeface="+mn-lt"/>
                <a:ea typeface="+mn-ea"/>
                <a:cs typeface="+mn-cs"/>
              </a:rPr>
              <a:t> </a:t>
            </a:r>
            <a:r>
              <a:rPr lang="en-US" sz="1100" b="0" i="1" kern="1200">
                <a:solidFill>
                  <a:schemeClr val="tx1"/>
                </a:solidFill>
                <a:effectLst/>
                <a:latin typeface="+mn-lt"/>
                <a:ea typeface="+mn-ea"/>
                <a:cs typeface="+mn-cs"/>
              </a:rPr>
              <a:t>March 1, 2016 </a:t>
            </a:r>
            <a:r>
              <a:rPr lang="en-US" sz="1100" b="1" i="0" kern="1200">
                <a:solidFill>
                  <a:schemeClr val="tx1"/>
                </a:solidFill>
                <a:effectLst/>
                <a:latin typeface="+mn-lt"/>
                <a:ea typeface="+mn-ea"/>
                <a:cs typeface="+mn-cs"/>
              </a:rPr>
              <a:t> </a:t>
            </a:r>
            <a:r>
              <a:rPr lang="en-US" sz="1100" b="0" i="0" u="none" strike="noStrike" kern="1200">
                <a:solidFill>
                  <a:schemeClr val="tx1"/>
                </a:solidFill>
                <a:effectLst/>
                <a:latin typeface="+mn-lt"/>
                <a:ea typeface="+mn-ea"/>
                <a:cs typeface="+mn-cs"/>
                <a:hlinkClick r:id="rId3"/>
              </a:rPr>
              <a:t>Hortonworks, Inc.</a:t>
            </a:r>
            <a:r>
              <a:rPr lang="en-US" sz="1100" b="0" i="0" u="none" strike="noStrike" kern="1200" baseline="30000">
                <a:solidFill>
                  <a:schemeClr val="tx1"/>
                </a:solidFill>
                <a:effectLst/>
                <a:latin typeface="+mn-lt"/>
                <a:ea typeface="+mn-ea"/>
                <a:cs typeface="+mn-cs"/>
                <a:hlinkClick r:id="rId3"/>
              </a:rPr>
              <a:t> ®</a:t>
            </a:r>
            <a:r>
              <a:rPr lang="en-US" sz="1100" b="0" i="0" kern="1200">
                <a:solidFill>
                  <a:schemeClr val="tx1"/>
                </a:solidFill>
                <a:effectLst/>
                <a:latin typeface="+mn-lt"/>
                <a:ea typeface="+mn-ea"/>
                <a:cs typeface="+mn-cs"/>
              </a:rPr>
              <a:t> and Hewlett Packard Labs, announced a collaboration to enhance Apache Spark, one of the most active Apache big data projects. The collaboration will center around an entirely new class of analytic workloads that benefit from large pools of shared memory.</a:t>
            </a:r>
          </a:p>
          <a:p>
            <a:pPr marL="9144" indent="0">
              <a:buNone/>
            </a:pPr>
            <a:r>
              <a:rPr lang="en-US" sz="1100" b="0" i="0" kern="1200">
                <a:solidFill>
                  <a:schemeClr val="tx1"/>
                </a:solidFill>
                <a:effectLst/>
                <a:latin typeface="+mn-lt"/>
                <a:ea typeface="+mn-ea"/>
                <a:cs typeface="+mn-cs"/>
              </a:rPr>
              <a:t>Early results of the collaboration include the following:</a:t>
            </a:r>
          </a:p>
          <a:p>
            <a:pPr lvl="1"/>
            <a:r>
              <a:rPr lang="en-US" sz="1050" b="0" i="0" kern="1200">
                <a:solidFill>
                  <a:schemeClr val="tx1"/>
                </a:solidFill>
                <a:effectLst/>
                <a:latin typeface="+mn-lt"/>
                <a:ea typeface="+mn-ea"/>
                <a:cs typeface="+mn-cs"/>
              </a:rPr>
              <a:t>Enhanced shuffle engine technologies: Faster sorting and in-memory computations, which has the potential to dramatically improve Spark performance.</a:t>
            </a:r>
          </a:p>
          <a:p>
            <a:pPr lvl="1"/>
            <a:r>
              <a:rPr lang="en-US" sz="1050" b="0" i="0" kern="1200">
                <a:solidFill>
                  <a:schemeClr val="tx1"/>
                </a:solidFill>
                <a:effectLst/>
                <a:latin typeface="+mn-lt"/>
                <a:ea typeface="+mn-ea"/>
                <a:cs typeface="+mn-cs"/>
              </a:rPr>
              <a:t>Better memory utilization: Improved performance and usage for broader scalability, which will help enable new large-scale use cases.</a:t>
            </a:r>
          </a:p>
          <a:p>
            <a:pPr marL="192198" lvl="1" indent="0">
              <a:buNone/>
            </a:pPr>
            <a:endParaRPr lang="en-US" baseline="0"/>
          </a:p>
          <a:p>
            <a:r>
              <a:rPr lang="en-US"/>
              <a:t>[Next:</a:t>
            </a:r>
            <a:r>
              <a:rPr lang="en-US" baseline="0"/>
              <a:t> Larges Scale Graph Inference demo]</a:t>
            </a:r>
            <a:endParaRPr lang="en-US"/>
          </a:p>
        </p:txBody>
      </p:sp>
    </p:spTree>
    <p:extLst>
      <p:ext uri="{BB962C8B-B14F-4D97-AF65-F5344CB8AC3E}">
        <p14:creationId xmlns:p14="http://schemas.microsoft.com/office/powerpoint/2010/main" val="2580770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48200" cy="2616200"/>
          </a:xfrm>
        </p:spPr>
      </p:sp>
      <p:sp>
        <p:nvSpPr>
          <p:cNvPr id="3" name="Notes Placeholder 2"/>
          <p:cNvSpPr>
            <a:spLocks noGrp="1"/>
          </p:cNvSpPr>
          <p:nvPr>
            <p:ph type="body" idx="1"/>
          </p:nvPr>
        </p:nvSpPr>
        <p:spPr/>
        <p:txBody>
          <a:bodyPr>
            <a:normAutofit fontScale="85000" lnSpcReduction="20000"/>
          </a:bodyPr>
          <a:lstStyle/>
          <a:p>
            <a:pPr marL="9316" indent="0">
              <a:buNone/>
            </a:pPr>
            <a:r>
              <a:rPr lang="en-US" sz="1200" dirty="0"/>
              <a:t>This is what you can achieve if you throw away 60 years of software assumptions and legacy.</a:t>
            </a:r>
          </a:p>
          <a:p>
            <a:pPr marL="9316" indent="0">
              <a:buNone/>
            </a:pPr>
            <a:endParaRPr lang="en-US" sz="1200" dirty="0"/>
          </a:p>
          <a:p>
            <a:pPr marL="9316" indent="0">
              <a:buNone/>
            </a:pPr>
            <a:r>
              <a:rPr lang="en-US" sz="1200" dirty="0"/>
              <a:t>Spark is one of the leading open source tools to do in-memory analytics on a cluster of servers.  </a:t>
            </a:r>
          </a:p>
          <a:p>
            <a:pPr marL="9316" indent="0">
              <a:buNone/>
            </a:pPr>
            <a:r>
              <a:rPr lang="en-US" sz="1200" dirty="0"/>
              <a:t>As part of another project, we wanted to see what we could do with Spark if we adapted to a large memory system.  The results were astounding. </a:t>
            </a:r>
          </a:p>
          <a:p>
            <a:pPr marL="9316" indent="0">
              <a:buNone/>
            </a:pPr>
            <a:r>
              <a:rPr lang="en-US" sz="1200" dirty="0"/>
              <a:t>15X s compared to “vanilla” Spark. We can also run 20x bigger data sets that won’t run all at all normally. All from rewriting a couple of hundred lines of code.</a:t>
            </a:r>
          </a:p>
          <a:p>
            <a:pPr marL="9316" indent="0">
              <a:buNone/>
            </a:pPr>
            <a:r>
              <a:rPr lang="en-US" sz="1200" i="1" dirty="0"/>
              <a:t>[harnesses the “well-connected” vector. Not big memory, just many processing elements on the pool of memory]</a:t>
            </a:r>
          </a:p>
          <a:p>
            <a:pPr marL="9316" indent="0">
              <a:buNone/>
            </a:pPr>
            <a:endParaRPr lang="en-US" sz="1200" dirty="0">
              <a:cs typeface="Arial" panose="020B0604020202020204" pitchFamily="34" charset="0"/>
            </a:endParaRPr>
          </a:p>
          <a:p>
            <a:pPr marL="9316" indent="0" defTabSz="931672">
              <a:spcBef>
                <a:spcPts val="611"/>
              </a:spcBef>
              <a:buNone/>
              <a:defRPr/>
            </a:pPr>
            <a:r>
              <a:rPr lang="en-US" sz="1200" i="1" dirty="0">
                <a:cs typeface="Arial" panose="020B0604020202020204" pitchFamily="34" charset="0"/>
              </a:rPr>
              <a:t>[The other three harnesses abundance: need all the memory the same “distance” away]</a:t>
            </a:r>
          </a:p>
          <a:p>
            <a:pPr marL="9316" indent="0" defTabSz="931672">
              <a:spcBef>
                <a:spcPts val="611"/>
              </a:spcBef>
              <a:buNone/>
              <a:defRPr/>
            </a:pPr>
            <a:endParaRPr lang="en-US" sz="1200" i="1" dirty="0">
              <a:cs typeface="Arial" panose="020B0604020202020204" pitchFamily="34" charset="0"/>
            </a:endParaRPr>
          </a:p>
          <a:p>
            <a:pPr marL="9144" indent="0" defTabSz="914300">
              <a:buNone/>
              <a:defRPr/>
            </a:pPr>
            <a:r>
              <a:rPr lang="en-US" dirty="0"/>
              <a:t>As world populations age, the human and economic toll of currently incurable neurodegenerative diseases such as Alzheimer’s grows staggering. DZNE fights these diseases using Big Data analytics, but the limitations of traditional computer systems have been a major bottleneck. Seeking a breakthrough solution, DZNE discovered HPE’s Memory-Driven Computing—and saw unprecedented computational speed improvements that hold new promise in the race against Alzheimer’s. </a:t>
            </a:r>
            <a:endParaRPr lang="en-US" b="1" dirty="0">
              <a:latin typeface="+mn-lt"/>
              <a:ea typeface="Arial Hebrew" charset="-79"/>
              <a:cs typeface="Arial Hebrew" charset="-79"/>
            </a:endParaRPr>
          </a:p>
          <a:p>
            <a:r>
              <a:rPr lang="en-US" b="1" dirty="0">
                <a:latin typeface="+mn-lt"/>
              </a:rPr>
              <a:t>Using Memory-Driven Computing programming techniques on an HPE Superdome X system, DZNE has seen a 22 minute process drop to 13 seconds. That’s more than a 100x speed improvement</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Graphs increasingly represent our connected world today.  Graph inference is how you make predictions using a small known set of data.</a:t>
            </a:r>
          </a:p>
          <a:p>
            <a:pPr marL="9316" indent="0">
              <a:buNone/>
            </a:pPr>
            <a:r>
              <a:rPr lang="en-US" sz="1200" dirty="0">
                <a:cs typeface="Arial" panose="020B0604020202020204" pitchFamily="34" charset="0"/>
              </a:rPr>
              <a:t>Comparison is with GraphLab, the state-of-the-art today.</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Financial modelling is Monte Carlo simulations used to predict things like derivatives pricing and portfolio risk management.</a:t>
            </a:r>
          </a:p>
          <a:p>
            <a:pPr marL="9316" indent="0">
              <a:buNone/>
            </a:pPr>
            <a:r>
              <a:rPr lang="en-US" sz="1200" dirty="0">
                <a:cs typeface="Arial" panose="020B0604020202020204" pitchFamily="34" charset="0"/>
              </a:rPr>
              <a:t>Comparison is with open source </a:t>
            </a:r>
            <a:r>
              <a:rPr lang="en-US" sz="1200" dirty="0" err="1">
                <a:cs typeface="Arial" panose="020B0604020202020204" pitchFamily="34" charset="0"/>
              </a:rPr>
              <a:t>QuantLib</a:t>
            </a:r>
            <a:r>
              <a:rPr lang="en-US" sz="1200" dirty="0">
                <a:cs typeface="Arial" panose="020B0604020202020204" pitchFamily="34" charset="0"/>
              </a:rPr>
              <a:t> package.</a:t>
            </a:r>
          </a:p>
          <a:p>
            <a:pPr marL="9316" indent="0">
              <a:buNone/>
            </a:pPr>
            <a:endParaRPr lang="en-US" sz="1200" dirty="0">
              <a:cs typeface="Arial" panose="020B0604020202020204" pitchFamily="34" charset="0"/>
            </a:endParaRPr>
          </a:p>
          <a:p>
            <a:pPr marL="9316" indent="0" defTabSz="914300">
              <a:buNone/>
              <a:defRPr/>
            </a:pPr>
            <a:r>
              <a:rPr lang="en-US" sz="1200" dirty="0">
                <a:cs typeface="Arial" panose="020B0604020202020204" pitchFamily="34" charset="0"/>
              </a:rPr>
              <a:t>If you plan sharing the Memory-Driving Computing SW proof point section, you can talk more about how we’ve come up with these numbers. </a:t>
            </a:r>
          </a:p>
          <a:p>
            <a:pPr marL="9316" indent="0">
              <a:buNone/>
            </a:pPr>
            <a:endParaRPr lang="en-US" sz="1200" dirty="0">
              <a:cs typeface="Arial" panose="020B0604020202020204" pitchFamily="34" charset="0"/>
            </a:endParaRPr>
          </a:p>
        </p:txBody>
      </p:sp>
      <p:sp>
        <p:nvSpPr>
          <p:cNvPr id="4" name="Date Placeholder 3"/>
          <p:cNvSpPr>
            <a:spLocks noGrp="1"/>
          </p:cNvSpPr>
          <p:nvPr>
            <p:ph type="dt" idx="10"/>
          </p:nvPr>
        </p:nvSpPr>
        <p:spPr>
          <a:xfrm>
            <a:off x="3970938" y="0"/>
            <a:ext cx="3037840" cy="464820"/>
          </a:xfrm>
          <a:prstGeom prst="rect">
            <a:avLst/>
          </a:prstGeom>
        </p:spPr>
        <p:txBody>
          <a:bodyPr lIns="93166" tIns="46583" rIns="93166" bIns="46583"/>
          <a:lstStyle/>
          <a:p>
            <a:fld id="{89251E00-46FF-4341-B8B6-5A300B1220AD}" type="datetime8">
              <a:rPr lang="en-US" smtClean="0">
                <a:solidFill>
                  <a:prstClr val="black"/>
                </a:solidFill>
                <a:latin typeface="MetricHPE" panose="020B0503030202060203" pitchFamily="34" charset="0"/>
              </a:rPr>
              <a:pPr/>
              <a:t>3/24/2022 7:22 PM</a:t>
            </a:fld>
            <a:endParaRPr lang="en-US">
              <a:solidFill>
                <a:prstClr val="black"/>
              </a:solidFill>
              <a:latin typeface="MetricHPE" panose="020B0503030202060203" pitchFamily="34" charset="0"/>
            </a:endParaRPr>
          </a:p>
        </p:txBody>
      </p:sp>
      <p:sp>
        <p:nvSpPr>
          <p:cNvPr id="5" name="Footer Placeholder 4"/>
          <p:cNvSpPr>
            <a:spLocks noGrp="1"/>
          </p:cNvSpPr>
          <p:nvPr>
            <p:ph type="ftr" sz="quarter" idx="11"/>
          </p:nvPr>
        </p:nvSpPr>
        <p:spPr/>
        <p:txBody>
          <a:bodyPr/>
          <a:lstStyle/>
          <a:p>
            <a:r>
              <a:rPr lang="en-US">
                <a:solidFill>
                  <a:prstClr val="black"/>
                </a:solidFill>
              </a:rPr>
              <a:t>Presenter Name</a:t>
            </a:r>
          </a:p>
        </p:txBody>
      </p:sp>
    </p:spTree>
    <p:extLst>
      <p:ext uri="{BB962C8B-B14F-4D97-AF65-F5344CB8AC3E}">
        <p14:creationId xmlns:p14="http://schemas.microsoft.com/office/powerpoint/2010/main" val="232431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US" sz="1100" kern="1200" dirty="0">
                <a:solidFill>
                  <a:schemeClr val="tx1"/>
                </a:solidFill>
                <a:effectLst/>
                <a:latin typeface="+mn-lt"/>
                <a:ea typeface="+mn-ea"/>
                <a:cs typeface="+mn-cs"/>
              </a:rPr>
              <a:t>The Memory-Driven Computing architecture invites diversity – of components, of companies, of approaches. We’re bypassing the limitations of Moore’s law with Memory-Driven Computing.</a:t>
            </a:r>
          </a:p>
          <a:p>
            <a:r>
              <a:rPr lang="en-US" sz="1100" kern="1200" dirty="0">
                <a:solidFill>
                  <a:schemeClr val="tx1"/>
                </a:solidFill>
                <a:effectLst/>
                <a:latin typeface="+mn-lt"/>
                <a:ea typeface="+mn-ea"/>
                <a:cs typeface="+mn-cs"/>
              </a:rPr>
              <a:t>We now have line of sight to tremendous performance improvements without relying on an antiquated set of compromises and inefficiencies.</a:t>
            </a:r>
          </a:p>
          <a:p>
            <a:r>
              <a:rPr lang="en-US" sz="1100" kern="1200" dirty="0">
                <a:solidFill>
                  <a:schemeClr val="tx1"/>
                </a:solidFill>
                <a:effectLst/>
                <a:latin typeface="+mn-lt"/>
                <a:ea typeface="+mn-ea"/>
                <a:cs typeface="+mn-cs"/>
              </a:rPr>
              <a:t>We’re building</a:t>
            </a:r>
            <a:r>
              <a:rPr lang="en-US" sz="1100" kern="1200" baseline="0" dirty="0">
                <a:solidFill>
                  <a:schemeClr val="tx1"/>
                </a:solidFill>
                <a:effectLst/>
                <a:latin typeface="+mn-lt"/>
                <a:ea typeface="+mn-ea"/>
                <a:cs typeface="+mn-cs"/>
              </a:rPr>
              <a:t> and programming computers to work smarter, not just harder.</a:t>
            </a:r>
            <a:endParaRPr lang="en-US" sz="1100" kern="1200" dirty="0">
              <a:solidFill>
                <a:schemeClr val="tx1"/>
              </a:solidFill>
              <a:effectLst/>
              <a:latin typeface="+mn-lt"/>
              <a:ea typeface="+mn-ea"/>
              <a:cs typeface="+mn-cs"/>
            </a:endParaRPr>
          </a:p>
          <a:p>
            <a:pPr marL="9144" indent="0">
              <a:buNone/>
            </a:pPr>
            <a:endParaRPr lang="en-US" sz="1100" kern="1200" dirty="0">
              <a:solidFill>
                <a:schemeClr val="tx1"/>
              </a:solidFill>
              <a:effectLst/>
              <a:latin typeface="+mn-lt"/>
              <a:ea typeface="+mn-ea"/>
              <a:cs typeface="+mn-cs"/>
            </a:endParaRPr>
          </a:p>
          <a:p>
            <a:pPr marL="91440" lvl="1" indent="0">
              <a:buNone/>
            </a:pPr>
            <a:r>
              <a:rPr lang="en-US" sz="1050" b="1" kern="1200" dirty="0">
                <a:solidFill>
                  <a:schemeClr val="tx1"/>
                </a:solidFill>
                <a:effectLst/>
                <a:latin typeface="+mn-lt"/>
                <a:ea typeface="+mn-ea"/>
                <a:cs typeface="+mn-cs"/>
              </a:rPr>
              <a:t>Unconventional architecture</a:t>
            </a:r>
          </a:p>
          <a:p>
            <a:pPr marL="91440" lvl="1" indent="0">
              <a:buNone/>
            </a:pPr>
            <a:r>
              <a:rPr lang="en-US" sz="1050" kern="1200" dirty="0">
                <a:solidFill>
                  <a:schemeClr val="tx1"/>
                </a:solidFill>
                <a:effectLst/>
                <a:latin typeface="+mn-lt"/>
                <a:ea typeface="+mn-ea"/>
                <a:cs typeface="+mn-cs"/>
              </a:rPr>
              <a:t>This refers to the</a:t>
            </a:r>
            <a:r>
              <a:rPr lang="en-US" sz="1050" kern="1200" baseline="0" dirty="0">
                <a:solidFill>
                  <a:schemeClr val="tx1"/>
                </a:solidFill>
                <a:effectLst/>
                <a:latin typeface="+mn-lt"/>
                <a:ea typeface="+mn-ea"/>
                <a:cs typeface="+mn-cs"/>
              </a:rPr>
              <a:t> Memory-Driven Computing architecture itself. We’re not reinventing every component in a computer, but we’re connecting them up in a different way. A way that removes bottlenecks, outdated interfaces and unnecessary layers of memory and storage.</a:t>
            </a:r>
          </a:p>
          <a:p>
            <a:pPr marL="91440" lvl="1" indent="0">
              <a:buNone/>
            </a:pPr>
            <a:r>
              <a:rPr lang="en-US" sz="1050" kern="1200" dirty="0">
                <a:solidFill>
                  <a:schemeClr val="tx1"/>
                </a:solidFill>
                <a:effectLst/>
                <a:latin typeface="+mn-lt"/>
                <a:ea typeface="+mn-ea"/>
                <a:cs typeface="+mn-cs"/>
              </a:rPr>
              <a:t>An unconventional architecture like Memory-Driven Computing also provides a </a:t>
            </a:r>
            <a:r>
              <a:rPr lang="en-US" sz="1050" i="1" kern="1200" dirty="0">
                <a:solidFill>
                  <a:schemeClr val="tx1"/>
                </a:solidFill>
                <a:effectLst/>
                <a:latin typeface="+mn-lt"/>
                <a:ea typeface="+mn-ea"/>
                <a:cs typeface="+mn-cs"/>
              </a:rPr>
              <a:t>framework</a:t>
            </a:r>
            <a:r>
              <a:rPr lang="en-US" sz="1050" kern="1200" dirty="0">
                <a:solidFill>
                  <a:schemeClr val="tx1"/>
                </a:solidFill>
                <a:effectLst/>
                <a:latin typeface="+mn-lt"/>
                <a:ea typeface="+mn-ea"/>
                <a:cs typeface="+mn-cs"/>
              </a:rPr>
              <a:t> to access accelerators at the speed of memory rather than relegating them to the thousand-time-slower I/O regime.</a:t>
            </a:r>
          </a:p>
          <a:p>
            <a:pPr marL="91440" lvl="1" indent="0">
              <a:buNone/>
            </a:pPr>
            <a:endParaRPr lang="en-US" sz="1050" kern="1200" dirty="0">
              <a:solidFill>
                <a:schemeClr val="tx1"/>
              </a:solidFill>
              <a:effectLst/>
              <a:latin typeface="+mn-lt"/>
              <a:ea typeface="+mn-ea"/>
              <a:cs typeface="+mn-cs"/>
            </a:endParaRPr>
          </a:p>
          <a:p>
            <a:pPr marL="91440" lvl="1" indent="0">
              <a:buNone/>
            </a:pPr>
            <a:r>
              <a:rPr lang="en-US" sz="1050" b="1" kern="1200" dirty="0">
                <a:solidFill>
                  <a:schemeClr val="tx1"/>
                </a:solidFill>
                <a:effectLst/>
                <a:latin typeface="+mn-lt"/>
                <a:ea typeface="+mn-ea"/>
                <a:cs typeface="+mn-cs"/>
              </a:rPr>
              <a:t>Unconventional programming</a:t>
            </a:r>
          </a:p>
          <a:p>
            <a:pPr marL="9144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kern="1200" dirty="0">
                <a:solidFill>
                  <a:schemeClr val="tx1"/>
                </a:solidFill>
                <a:effectLst/>
                <a:latin typeface="+mn-lt"/>
                <a:ea typeface="+mn-ea"/>
                <a:cs typeface="+mn-cs"/>
              </a:rPr>
              <a:t>As</a:t>
            </a:r>
            <a:r>
              <a:rPr lang="en-US" sz="1050" kern="1200" baseline="0" dirty="0">
                <a:solidFill>
                  <a:schemeClr val="tx1"/>
                </a:solidFill>
                <a:effectLst/>
                <a:latin typeface="+mn-lt"/>
                <a:ea typeface="+mn-ea"/>
                <a:cs typeface="+mn-cs"/>
              </a:rPr>
              <a:t> you’ll see on the next two slides, by thinking differently about programming we’ve demonstrated u</a:t>
            </a:r>
            <a:r>
              <a:rPr lang="en-US" sz="1050" kern="1200" dirty="0">
                <a:solidFill>
                  <a:schemeClr val="tx1"/>
                </a:solidFill>
                <a:effectLst/>
                <a:latin typeface="+mn-lt"/>
                <a:ea typeface="+mn-ea"/>
                <a:cs typeface="+mn-cs"/>
              </a:rPr>
              <a:t>p to 10,000x faster execution on real-world</a:t>
            </a:r>
            <a:r>
              <a:rPr lang="en-US" sz="1050" kern="1200" baseline="0" dirty="0">
                <a:solidFill>
                  <a:schemeClr val="tx1"/>
                </a:solidFill>
                <a:effectLst/>
                <a:latin typeface="+mn-lt"/>
                <a:ea typeface="+mn-ea"/>
                <a:cs typeface="+mn-cs"/>
              </a:rPr>
              <a:t> workloads </a:t>
            </a:r>
            <a:r>
              <a:rPr lang="en-US" sz="1050" kern="1200" dirty="0">
                <a:solidFill>
                  <a:schemeClr val="tx1"/>
                </a:solidFill>
                <a:effectLst/>
                <a:latin typeface="+mn-lt"/>
                <a:ea typeface="+mn-ea"/>
                <a:cs typeface="+mn-cs"/>
              </a:rPr>
              <a:t>running on HPE big-memory systems. The key tenet is to buy speed with abundant memory. To stop calculating</a:t>
            </a:r>
            <a:r>
              <a:rPr lang="en-US" sz="1050" kern="1200" baseline="0" dirty="0">
                <a:solidFill>
                  <a:schemeClr val="tx1"/>
                </a:solidFill>
                <a:effectLst/>
                <a:latin typeface="+mn-lt"/>
                <a:ea typeface="+mn-ea"/>
                <a:cs typeface="+mn-cs"/>
              </a:rPr>
              <a:t> the same over and over again, but to store the results and simply look them up the next time the same data is required.</a:t>
            </a:r>
          </a:p>
          <a:p>
            <a:pPr marL="91440" lvl="1" indent="0">
              <a:buNone/>
            </a:pPr>
            <a:endParaRPr lang="en-US" sz="1050" b="0" kern="1200" dirty="0">
              <a:solidFill>
                <a:schemeClr val="tx1"/>
              </a:solidFill>
              <a:effectLst/>
              <a:latin typeface="+mn-lt"/>
              <a:ea typeface="+mn-ea"/>
              <a:cs typeface="+mn-cs"/>
            </a:endParaRPr>
          </a:p>
          <a:p>
            <a:pPr marL="182880" lvl="1" indent="-91440">
              <a:buNone/>
            </a:pPr>
            <a:r>
              <a:rPr lang="en-US" sz="1100" b="1" kern="1200" dirty="0">
                <a:solidFill>
                  <a:schemeClr val="tx1"/>
                </a:solidFill>
                <a:effectLst/>
                <a:latin typeface="+mn-lt"/>
                <a:ea typeface="+mn-ea"/>
                <a:cs typeface="+mn-cs"/>
              </a:rPr>
              <a:t>Unconventional accelerators</a:t>
            </a:r>
          </a:p>
          <a:p>
            <a:pPr marL="91440" lvl="1" indent="0">
              <a:buNone/>
            </a:pPr>
            <a:r>
              <a:rPr lang="en-US" sz="1050" kern="1200" dirty="0">
                <a:solidFill>
                  <a:schemeClr val="tx1"/>
                </a:solidFill>
                <a:effectLst/>
                <a:latin typeface="+mn-lt"/>
                <a:ea typeface="+mn-ea"/>
                <a:cs typeface="+mn-cs"/>
              </a:rPr>
              <a:t>Here don’t just throw away the programming manual and architecture rulebook, we’re tossing out the transistor too. We can build nanoscale analog and optical engines to do instantly what conventional accelerators execute hundreds of thousands of lines of code to do. </a:t>
            </a:r>
          </a:p>
          <a:p>
            <a:pPr marL="91440" lvl="1" indent="0">
              <a:buNone/>
            </a:pPr>
            <a:r>
              <a:rPr lang="en-US" sz="1050" kern="1200" dirty="0">
                <a:solidFill>
                  <a:schemeClr val="tx1"/>
                </a:solidFill>
                <a:effectLst/>
                <a:latin typeface="+mn-lt"/>
                <a:ea typeface="+mn-ea"/>
                <a:cs typeface="+mn-cs"/>
              </a:rPr>
              <a:t>We</a:t>
            </a:r>
            <a:r>
              <a:rPr lang="en-US" sz="1050" kern="1200" baseline="0" dirty="0">
                <a:solidFill>
                  <a:schemeClr val="tx1"/>
                </a:solidFill>
                <a:effectLst/>
                <a:latin typeface="+mn-lt"/>
                <a:ea typeface="+mn-ea"/>
                <a:cs typeface="+mn-cs"/>
              </a:rPr>
              <a:t> can also harness </a:t>
            </a:r>
            <a:r>
              <a:rPr lang="en-US" sz="1050" kern="1200" dirty="0">
                <a:solidFill>
                  <a:schemeClr val="tx1"/>
                </a:solidFill>
                <a:effectLst/>
                <a:latin typeface="+mn-lt"/>
                <a:ea typeface="+mn-ea"/>
                <a:cs typeface="+mn-cs"/>
              </a:rPr>
              <a:t>“Standard” accelerators (GPU, DSP, TPU, FPGA), which are still built using conventional transistors. While more efficient than general-purpose processors, these technologies are still constrained by Moore’s Law. They are also hamstrung, as mentioned above, because they have been relegated to the I/O regime and the three orders of magnitude greater latency. Memory-Driven Computing sets standard</a:t>
            </a:r>
            <a:r>
              <a:rPr lang="en-US" sz="1050" kern="1200" baseline="0" dirty="0">
                <a:solidFill>
                  <a:schemeClr val="tx1"/>
                </a:solidFill>
                <a:effectLst/>
                <a:latin typeface="+mn-lt"/>
                <a:ea typeface="+mn-ea"/>
                <a:cs typeface="+mn-cs"/>
              </a:rPr>
              <a:t> accelerators free, allowing them to w</a:t>
            </a:r>
            <a:r>
              <a:rPr lang="en-US" sz="1050" kern="1200" dirty="0">
                <a:solidFill>
                  <a:schemeClr val="tx1"/>
                </a:solidFill>
                <a:effectLst/>
                <a:latin typeface="+mn-lt"/>
                <a:ea typeface="+mn-ea"/>
                <a:cs typeface="+mn-cs"/>
              </a:rPr>
              <a:t>ill plug into HPE’s unconventional architecture at memory speed. </a:t>
            </a:r>
          </a:p>
          <a:p>
            <a:pPr marL="91440" lvl="1" indent="0">
              <a:buNone/>
            </a:pPr>
            <a:endParaRPr lang="en-US" sz="1050" kern="1200" dirty="0">
              <a:solidFill>
                <a:schemeClr val="tx1"/>
              </a:solidFill>
              <a:effectLst/>
              <a:latin typeface="+mn-lt"/>
              <a:ea typeface="+mn-ea"/>
              <a:cs typeface="+mn-cs"/>
            </a:endParaRPr>
          </a:p>
          <a:p>
            <a:pPr marL="91440" lvl="1" indent="0">
              <a:buNone/>
            </a:pPr>
            <a:r>
              <a:rPr lang="en-US" sz="1050" kern="1200" dirty="0">
                <a:solidFill>
                  <a:schemeClr val="tx1"/>
                </a:solidFill>
                <a:effectLst/>
                <a:latin typeface="+mn-lt"/>
                <a:ea typeface="+mn-ea"/>
                <a:cs typeface="+mn-cs"/>
              </a:rPr>
              <a:t>And all</a:t>
            </a:r>
            <a:r>
              <a:rPr lang="en-US" sz="1050" kern="1200" baseline="0" dirty="0">
                <a:solidFill>
                  <a:schemeClr val="tx1"/>
                </a:solidFill>
                <a:effectLst/>
                <a:latin typeface="+mn-lt"/>
                <a:ea typeface="+mn-ea"/>
                <a:cs typeface="+mn-cs"/>
              </a:rPr>
              <a:t> of this is </a:t>
            </a:r>
            <a:r>
              <a:rPr lang="en-US" sz="1050" i="1" kern="1200" baseline="0" dirty="0">
                <a:solidFill>
                  <a:schemeClr val="tx1"/>
                </a:solidFill>
                <a:effectLst/>
                <a:latin typeface="+mn-lt"/>
                <a:ea typeface="+mn-ea"/>
                <a:cs typeface="+mn-cs"/>
              </a:rPr>
              <a:t>open</a:t>
            </a:r>
            <a:r>
              <a:rPr lang="en-US" sz="1050" i="0" kern="1200" baseline="0" dirty="0">
                <a:solidFill>
                  <a:schemeClr val="tx1"/>
                </a:solidFill>
                <a:effectLst/>
                <a:latin typeface="+mn-lt"/>
                <a:ea typeface="+mn-ea"/>
                <a:cs typeface="+mn-cs"/>
              </a:rPr>
              <a:t>. Our programming tools are open source, the Gen-Z fabric is open to consortium members (anyone can join). And anyone can make accelerators that will plug right in.</a:t>
            </a:r>
          </a:p>
          <a:p>
            <a:pPr marL="91440" lvl="1" indent="0">
              <a:buNone/>
            </a:pPr>
            <a:endParaRPr lang="en-US" sz="1050" i="0" kern="1200" baseline="0" dirty="0">
              <a:solidFill>
                <a:schemeClr val="tx1"/>
              </a:solidFill>
              <a:effectLst/>
              <a:latin typeface="+mn-lt"/>
              <a:ea typeface="+mn-ea"/>
              <a:cs typeface="+mn-cs"/>
            </a:endParaRPr>
          </a:p>
          <a:p>
            <a:pPr marL="91440" marR="0" lvl="1"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050" b="0" i="1" u="none" strike="noStrike" kern="1200" baseline="0" dirty="0">
                <a:solidFill>
                  <a:schemeClr val="tx1"/>
                </a:solidFill>
                <a:ea typeface="+mn-ea"/>
                <a:cs typeface="+mn-cs"/>
              </a:rPr>
              <a:t>[Next: Memory-Driven Computing fundamentals]</a:t>
            </a:r>
          </a:p>
          <a:p>
            <a:pPr marL="91440" lvl="1" indent="0">
              <a:buNone/>
            </a:pPr>
            <a:endParaRPr lang="en-US" i="1"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4</a:t>
            </a:fld>
            <a:endParaRPr lang="en-US" dirty="0"/>
          </a:p>
        </p:txBody>
      </p:sp>
    </p:spTree>
    <p:extLst>
      <p:ext uri="{BB962C8B-B14F-4D97-AF65-F5344CB8AC3E}">
        <p14:creationId xmlns:p14="http://schemas.microsoft.com/office/powerpoint/2010/main" val="2890034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defTabSz="457175">
              <a:spcBef>
                <a:spcPts val="0"/>
              </a:spcBef>
              <a:buSzTx/>
              <a:buNone/>
              <a:defRPr/>
            </a:pPr>
            <a:r>
              <a:rPr lang="en-US" sz="1200" dirty="0">
                <a:cs typeface="HP Simplified"/>
              </a:rPr>
              <a:t>[This is why Memory-Driven Computing is “Powerful” (addressing the first pillar). Note, this slide contains the single most important concept in the Memory-Driven Computing architecture.]</a:t>
            </a:r>
          </a:p>
          <a:p>
            <a:pPr marL="0" indent="0" defTabSz="457175">
              <a:spcBef>
                <a:spcPts val="0"/>
              </a:spcBef>
              <a:buSzTx/>
              <a:buNone/>
              <a:defRPr/>
            </a:pPr>
            <a:endParaRPr lang="en-US" sz="1200" dirty="0">
              <a:cs typeface="HP Simplified"/>
            </a:endParaRPr>
          </a:p>
          <a:p>
            <a:pPr marL="44865" indent="-35892" defTabSz="897301">
              <a:spcBef>
                <a:spcPts val="589"/>
              </a:spcBef>
              <a:defRPr/>
            </a:pPr>
            <a:r>
              <a:rPr lang="en-US" sz="1200" dirty="0">
                <a:cs typeface="HP Simplified"/>
              </a:rPr>
              <a:t>The challenges are always on building enough memory to keep up with compute. Memory has always been the scarce resource (never enough volume/resources). </a:t>
            </a:r>
          </a:p>
          <a:p>
            <a:pPr lvl="0"/>
            <a:r>
              <a:rPr lang="en-US" sz="1200" dirty="0">
                <a:cs typeface="HP Simplified"/>
              </a:rPr>
              <a:t>Traditional computers chop up your information – the data – to  match the limitations of the processor</a:t>
            </a:r>
          </a:p>
          <a:p>
            <a:pPr lvl="1"/>
            <a:r>
              <a:rPr lang="en-US" sz="1200" dirty="0">
                <a:cs typeface="HP Simplified"/>
              </a:rPr>
              <a:t>Processor as gatekeeper</a:t>
            </a:r>
          </a:p>
          <a:p>
            <a:pPr lvl="0"/>
            <a:r>
              <a:rPr lang="en-US" sz="1200" dirty="0">
                <a:cs typeface="HP Simplified"/>
              </a:rPr>
              <a:t>We flip that around and puts the data first – bringing processing to the data</a:t>
            </a:r>
          </a:p>
          <a:p>
            <a:pPr lvl="1"/>
            <a:r>
              <a:rPr lang="en-US" sz="1200" dirty="0">
                <a:cs typeface="HP Simplified"/>
              </a:rPr>
              <a:t>Processor almost irrelevant – can swap out to suit task</a:t>
            </a:r>
          </a:p>
          <a:p>
            <a:pPr lvl="0"/>
            <a:r>
              <a:rPr lang="en-US" sz="1200" dirty="0">
                <a:cs typeface="HP Simplified"/>
              </a:rPr>
              <a:t>We call this Memory-Driven Computing</a:t>
            </a:r>
          </a:p>
          <a:p>
            <a:pPr marL="0" indent="0" defTabSz="457175">
              <a:spcBef>
                <a:spcPts val="0"/>
              </a:spcBef>
              <a:buSzTx/>
              <a:buNone/>
              <a:defRPr/>
            </a:pPr>
            <a:endParaRPr lang="en-US" sz="1200" dirty="0">
              <a:cs typeface="HP Simplified"/>
            </a:endParaRPr>
          </a:p>
          <a:p>
            <a:r>
              <a:rPr lang="en-US" sz="1200" dirty="0" err="1">
                <a:cs typeface="HP Simplified"/>
              </a:rPr>
              <a:t>SoC</a:t>
            </a:r>
            <a:r>
              <a:rPr lang="en-US" sz="1200" dirty="0">
                <a:cs typeface="HP Simplified"/>
              </a:rPr>
              <a:t>, universal memory and photonics are the key parts of the architecture of the future</a:t>
            </a:r>
          </a:p>
          <a:p>
            <a:r>
              <a:rPr lang="en-US" sz="1200" dirty="0">
                <a:cs typeface="HP Simplified"/>
              </a:rPr>
              <a:t>With this architecture, we can ingest, store and manipulate truly massive datasets while simultaneously achieving multiple orders of magnitude less energy/bit</a:t>
            </a:r>
          </a:p>
          <a:p>
            <a:endParaRPr lang="en-US" sz="1200" dirty="0">
              <a:cs typeface="HP Simplified"/>
            </a:endParaRPr>
          </a:p>
          <a:p>
            <a:r>
              <a:rPr lang="en-US" sz="1200" dirty="0">
                <a:cs typeface="HP Simplified"/>
              </a:rPr>
              <a:t>Q: What is HPE doing here that is truly different?</a:t>
            </a:r>
          </a:p>
          <a:p>
            <a:r>
              <a:rPr lang="en-US" sz="1200" dirty="0">
                <a:cs typeface="HP Simplified"/>
              </a:rPr>
              <a:t>A: New technologies are not substitutional -  we’re re-architecting</a:t>
            </a:r>
          </a:p>
          <a:p>
            <a:endParaRPr lang="en-US" dirty="0"/>
          </a:p>
          <a:p>
            <a:r>
              <a:rPr lang="en-US" dirty="0"/>
              <a:t>[Next: Memory-Driven Computing</a:t>
            </a:r>
            <a:r>
              <a:rPr lang="en-US" baseline="0" dirty="0"/>
              <a:t> concept build out…]</a:t>
            </a:r>
            <a:endParaRPr lang="en-US" dirty="0"/>
          </a:p>
        </p:txBody>
      </p:sp>
    </p:spTree>
    <p:extLst>
      <p:ext uri="{BB962C8B-B14F-4D97-AF65-F5344CB8AC3E}">
        <p14:creationId xmlns:p14="http://schemas.microsoft.com/office/powerpoint/2010/main" val="68581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Today,</a:t>
            </a:r>
            <a:r>
              <a:rPr lang="en-US" baseline="0" dirty="0"/>
              <a:t> the CPU vendor defines the architecture. New technologies can only be introduced with a CPU update. And if you want to connect more of something than the CPU has lanes for, you have to get a second CPU and deal with complex, slow communication between them.</a:t>
            </a:r>
          </a:p>
          <a:p>
            <a:endParaRPr lang="en-US" baseline="0" dirty="0"/>
          </a:p>
          <a:p>
            <a:r>
              <a:rPr lang="en-US" baseline="0" dirty="0"/>
              <a:t>Memory-Driven Computing breaks those constraints. Any combination of components can be connected together at will, over an ultra-fast web of interconnects (called a “fabric”) and communicate using simple, efficient commands. At the speed of memory communications today, hence the name: Memory-Driven Computing.</a:t>
            </a:r>
          </a:p>
          <a:p>
            <a:endParaRPr lang="en-US" baseline="0" dirty="0"/>
          </a:p>
          <a:p>
            <a:r>
              <a:rPr lang="en-US" baseline="0" dirty="0"/>
              <a:t>Memory-Driven Computing breaks the innovation constraint, too. Anyone can innovate and immediately connect new technology as it becomes available.</a:t>
            </a:r>
          </a:p>
          <a:p>
            <a:endParaRPr lang="en-US" baseline="0" dirty="0"/>
          </a:p>
          <a:p>
            <a:r>
              <a:rPr lang="en-US" baseline="0" dirty="0"/>
              <a:t>Note that HPE is doing something truly different here. We’re not just making incremental improvements within the same old architecture. We’re re-architecting.</a:t>
            </a:r>
          </a:p>
          <a:p>
            <a:endParaRPr lang="en-US" baseline="0" dirty="0"/>
          </a:p>
          <a:p>
            <a:r>
              <a:rPr lang="en-US" i="1" baseline="0" dirty="0"/>
              <a:t>[Next: more on the components and composability.]</a:t>
            </a:r>
            <a:endParaRPr lang="en-US" i="1" dirty="0"/>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dirty="0"/>
          </a:p>
        </p:txBody>
      </p:sp>
    </p:spTree>
    <p:extLst>
      <p:ext uri="{BB962C8B-B14F-4D97-AF65-F5344CB8AC3E}">
        <p14:creationId xmlns:p14="http://schemas.microsoft.com/office/powerpoint/2010/main" val="50257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lnSpcReduction="10000"/>
          </a:bodyPr>
          <a:lstStyle/>
          <a:p>
            <a:pPr marL="9144" indent="0">
              <a:buNone/>
            </a:pPr>
            <a:r>
              <a:rPr lang="en-US" dirty="0"/>
              <a:t>Memory-Driven Computing is a universal, open architecture</a:t>
            </a:r>
            <a:r>
              <a:rPr lang="en-US" baseline="0" dirty="0"/>
              <a:t> that can mix and match – compose and recompose – resources to address any computing task in any location from every edge to  any cloud.</a:t>
            </a:r>
          </a:p>
          <a:p>
            <a:pPr marL="0" indent="0">
              <a:spcAft>
                <a:spcPts val="600"/>
              </a:spcAft>
              <a:buFont typeface="Arial" panose="020B0604020202020204" pitchFamily="34" charset="0"/>
              <a:buNone/>
            </a:pPr>
            <a:endParaRPr lang="en-US" sz="1100" baseline="0" dirty="0">
              <a:solidFill>
                <a:schemeClr val="tx1"/>
              </a:solidFill>
            </a:endParaRPr>
          </a:p>
          <a:p>
            <a:pPr marL="0" indent="0">
              <a:spcAft>
                <a:spcPts val="600"/>
              </a:spcAft>
              <a:buFont typeface="Arial" panose="020B0604020202020204" pitchFamily="34" charset="0"/>
              <a:buNone/>
            </a:pPr>
            <a:r>
              <a:rPr lang="en-US" sz="1100" baseline="0" dirty="0">
                <a:solidFill>
                  <a:schemeClr val="tx1"/>
                </a:solidFill>
              </a:rPr>
              <a:t>Imagine an edge device like a smart video camera. You could combine a neural net accelerator with non-volatile memory to create an ultra-low power vision system capable of understanding its environment.</a:t>
            </a:r>
          </a:p>
          <a:p>
            <a:pPr marL="0" indent="0">
              <a:spcAft>
                <a:spcPts val="600"/>
              </a:spcAft>
              <a:buFont typeface="Arial" panose="020B0604020202020204" pitchFamily="34" charset="0"/>
              <a:buNone/>
            </a:pPr>
            <a:endParaRPr lang="en-US" sz="1100" baseline="0" dirty="0">
              <a:solidFill>
                <a:schemeClr val="tx1"/>
              </a:solidFill>
            </a:endParaRPr>
          </a:p>
          <a:p>
            <a:pPr marL="0" indent="0">
              <a:spcAft>
                <a:spcPts val="600"/>
              </a:spcAft>
              <a:buFont typeface="Arial" panose="020B0604020202020204" pitchFamily="34" charset="0"/>
              <a:buNone/>
            </a:pPr>
            <a:r>
              <a:rPr lang="en-US" sz="1100" baseline="0" dirty="0">
                <a:solidFill>
                  <a:schemeClr val="tx1"/>
                </a:solidFill>
              </a:rPr>
              <a:t>Memory-Driven Computing can be used to replace today’s large hyperscale deployments with much greater responsiveness and power-efficiency. Microservices, containers and virtual machines can be spun up and down in microseconds at massive scale.</a:t>
            </a:r>
          </a:p>
          <a:p>
            <a:pPr marL="0" indent="0">
              <a:spcAft>
                <a:spcPts val="600"/>
              </a:spcAft>
              <a:buFont typeface="Arial" panose="020B0604020202020204" pitchFamily="34" charset="0"/>
              <a:buNone/>
            </a:pPr>
            <a:endParaRPr lang="en-US" sz="1100" baseline="0" dirty="0">
              <a:solidFill>
                <a:schemeClr val="tx1"/>
              </a:solidFill>
            </a:endParaRPr>
          </a:p>
          <a:p>
            <a:pPr marL="0" indent="0">
              <a:spcAft>
                <a:spcPts val="600"/>
              </a:spcAft>
              <a:buFont typeface="Arial" panose="020B0604020202020204" pitchFamily="34" charset="0"/>
              <a:buNone/>
            </a:pPr>
            <a:r>
              <a:rPr lang="en-US" sz="1100" baseline="0" dirty="0">
                <a:solidFill>
                  <a:schemeClr val="tx1"/>
                </a:solidFill>
              </a:rPr>
              <a:t>You can build big-memory machines capable of holding any data set at once. When you stop chopping up data sets to mask the limitations of today’s CPU-centric architecture, massive speed gains can be achieved. More on that in a couple of slides’ time.</a:t>
            </a:r>
          </a:p>
          <a:p>
            <a:pPr marL="0" indent="0">
              <a:spcAft>
                <a:spcPts val="600"/>
              </a:spcAft>
              <a:buFont typeface="Arial" panose="020B0604020202020204" pitchFamily="34" charset="0"/>
              <a:buNone/>
            </a:pPr>
            <a:endParaRPr lang="en-US" sz="1100" baseline="0" dirty="0">
              <a:solidFill>
                <a:schemeClr val="tx1"/>
              </a:solidFill>
            </a:endParaRPr>
          </a:p>
          <a:p>
            <a:pPr marL="0" indent="0">
              <a:spcAft>
                <a:spcPts val="600"/>
              </a:spcAft>
              <a:buFont typeface="Arial" panose="020B0604020202020204" pitchFamily="34" charset="0"/>
              <a:buNone/>
            </a:pPr>
            <a:r>
              <a:rPr lang="en-US" sz="1100" baseline="0" dirty="0">
                <a:solidFill>
                  <a:schemeClr val="tx1"/>
                </a:solidFill>
              </a:rPr>
              <a:t>And at the highest end, we’re using Memory-Driven Computing principles to build exascale computers. At a billion-billion calculations per second, exascale computing will transform our ability to solve some of mankind’s most complex problems, arriving at solutions never before thought possible. But we will need computers with vastly greater sophistication and power efficiency than can be constructed today. Memory-Driven Computing principles allows us to compose diverse computing elements to build high-end systems to solve previously impossible enterprise problems at any scale. And these advantages trickle down to smaller, enterprise HPC systems.</a:t>
            </a:r>
          </a:p>
          <a:p>
            <a:pPr marL="0" indent="0">
              <a:spcAft>
                <a:spcPts val="600"/>
              </a:spcAft>
              <a:buFont typeface="Arial" panose="020B0604020202020204" pitchFamily="34" charset="0"/>
              <a:buNone/>
            </a:pPr>
            <a:endParaRPr lang="en-US" sz="1100" baseline="0" dirty="0">
              <a:solidFill>
                <a:schemeClr val="tx1"/>
              </a:solidFill>
            </a:endParaRPr>
          </a:p>
          <a:p>
            <a:pPr marL="0" indent="0">
              <a:spcAft>
                <a:spcPts val="600"/>
              </a:spcAft>
              <a:buFont typeface="Arial" panose="020B0604020202020204" pitchFamily="34" charset="0"/>
              <a:buNone/>
            </a:pPr>
            <a:r>
              <a:rPr lang="en-US" sz="1100" i="1" baseline="0" dirty="0">
                <a:solidFill>
                  <a:schemeClr val="tx1"/>
                </a:solidFill>
              </a:rPr>
              <a:t>[Next: how big can Memory-Driven Computing go?]</a:t>
            </a:r>
            <a:endParaRPr lang="en-US" i="1"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7</a:t>
            </a:fld>
            <a:endParaRPr lang="en-US" dirty="0"/>
          </a:p>
        </p:txBody>
      </p:sp>
    </p:spTree>
    <p:extLst>
      <p:ext uri="{BB962C8B-B14F-4D97-AF65-F5344CB8AC3E}">
        <p14:creationId xmlns:p14="http://schemas.microsoft.com/office/powerpoint/2010/main" val="2123679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48200" cy="2616200"/>
          </a:xfrm>
        </p:spPr>
      </p:sp>
      <p:sp>
        <p:nvSpPr>
          <p:cNvPr id="3" name="Notes Placeholder 2"/>
          <p:cNvSpPr>
            <a:spLocks noGrp="1"/>
          </p:cNvSpPr>
          <p:nvPr>
            <p:ph type="body" idx="1"/>
          </p:nvPr>
        </p:nvSpPr>
        <p:spPr/>
        <p:txBody>
          <a:bodyPr>
            <a:normAutofit fontScale="85000" lnSpcReduction="20000"/>
          </a:bodyPr>
          <a:lstStyle/>
          <a:p>
            <a:pPr marL="9316" indent="0">
              <a:buNone/>
            </a:pPr>
            <a:r>
              <a:rPr lang="en-US" sz="1200" dirty="0"/>
              <a:t>This is what you can achieve if you throw away 60 years of software assumptions and legacy.</a:t>
            </a:r>
          </a:p>
          <a:p>
            <a:pPr marL="9316" indent="0">
              <a:buNone/>
            </a:pPr>
            <a:endParaRPr lang="en-US" sz="1200" dirty="0"/>
          </a:p>
          <a:p>
            <a:pPr marL="9316" indent="0">
              <a:buNone/>
            </a:pPr>
            <a:r>
              <a:rPr lang="en-US" sz="1200" dirty="0"/>
              <a:t>Spark is one of the leading open source tools to do in-memory analytics on a cluster of servers.  </a:t>
            </a:r>
          </a:p>
          <a:p>
            <a:pPr marL="9316" indent="0">
              <a:buNone/>
            </a:pPr>
            <a:r>
              <a:rPr lang="en-US" sz="1200" dirty="0"/>
              <a:t>As part of another project, we wanted to see what we could do with Spark if we adapted to a large memory system.  The results were astounding. </a:t>
            </a:r>
          </a:p>
          <a:p>
            <a:pPr marL="9316" indent="0">
              <a:buNone/>
            </a:pPr>
            <a:r>
              <a:rPr lang="en-US" sz="1200" dirty="0"/>
              <a:t>15X s compared to “vanilla” Spark. We can also run 20x bigger data sets that won’t run all at all normally. All from rewriting a couple of hundred lines of code.</a:t>
            </a:r>
          </a:p>
          <a:p>
            <a:pPr marL="9316" indent="0">
              <a:buNone/>
            </a:pPr>
            <a:r>
              <a:rPr lang="en-US" sz="1200" i="1" dirty="0"/>
              <a:t>[harnesses the “well-connected” vector. Not big memory, just many processing elements on the pool of memory]</a:t>
            </a:r>
          </a:p>
          <a:p>
            <a:pPr marL="9316" indent="0">
              <a:buNone/>
            </a:pPr>
            <a:endParaRPr lang="en-US" sz="1200" dirty="0">
              <a:cs typeface="Arial" panose="020B0604020202020204" pitchFamily="34" charset="0"/>
            </a:endParaRPr>
          </a:p>
          <a:p>
            <a:pPr marL="9316" indent="0" defTabSz="931672">
              <a:spcBef>
                <a:spcPts val="611"/>
              </a:spcBef>
              <a:buNone/>
              <a:defRPr/>
            </a:pPr>
            <a:r>
              <a:rPr lang="en-US" sz="1200" i="1" dirty="0">
                <a:cs typeface="Arial" panose="020B0604020202020204" pitchFamily="34" charset="0"/>
              </a:rPr>
              <a:t>[The other three harnesses abundance: need all the memory the same “distance” away]</a:t>
            </a:r>
          </a:p>
          <a:p>
            <a:pPr marL="9316" indent="0" defTabSz="931672">
              <a:spcBef>
                <a:spcPts val="611"/>
              </a:spcBef>
              <a:buNone/>
              <a:defRPr/>
            </a:pPr>
            <a:endParaRPr lang="en-US" sz="1200" i="1" dirty="0">
              <a:cs typeface="Arial" panose="020B0604020202020204" pitchFamily="34" charset="0"/>
            </a:endParaRPr>
          </a:p>
          <a:p>
            <a:pPr marL="9144" indent="0" defTabSz="914300">
              <a:buNone/>
              <a:defRPr/>
            </a:pPr>
            <a:r>
              <a:rPr lang="en-US" dirty="0"/>
              <a:t>As world populations age, the human and economic toll of currently incurable neurodegenerative diseases such as Alzheimer’s grows staggering. DZNE fights these diseases using Big Data analytics, but the limitations of traditional computer systems have been a major bottleneck. Seeking a breakthrough solution, DZNE discovered HPE’s Memory-Driven Computing—and saw unprecedented computational speed improvements that hold new promise in the race against Alzheimer’s. </a:t>
            </a:r>
            <a:endParaRPr lang="en-US" b="1" dirty="0">
              <a:latin typeface="+mn-lt"/>
              <a:ea typeface="Arial Hebrew" charset="-79"/>
              <a:cs typeface="Arial Hebrew" charset="-79"/>
            </a:endParaRPr>
          </a:p>
          <a:p>
            <a:r>
              <a:rPr lang="en-US" b="1" dirty="0">
                <a:latin typeface="+mn-lt"/>
              </a:rPr>
              <a:t>Using Memory-Driven Computing programming techniques on an HPE Superdome X system, DZNE has seen a 22 minute process drop to 13 seconds. That’s more than a 100x speed improvement</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Graphs increasingly represent our connected world today.  Graph inference is how you make predictions using a small known set of data.</a:t>
            </a:r>
          </a:p>
          <a:p>
            <a:pPr marL="9316" indent="0">
              <a:buNone/>
            </a:pPr>
            <a:r>
              <a:rPr lang="en-US" sz="1200" dirty="0">
                <a:cs typeface="Arial" panose="020B0604020202020204" pitchFamily="34" charset="0"/>
              </a:rPr>
              <a:t>Comparison is with GraphLab, the state-of-the-art today.</a:t>
            </a:r>
          </a:p>
          <a:p>
            <a:pPr marL="9316" indent="0">
              <a:buNone/>
            </a:pPr>
            <a:endParaRPr lang="en-US" sz="1200" dirty="0">
              <a:cs typeface="Arial" panose="020B0604020202020204" pitchFamily="34" charset="0"/>
            </a:endParaRPr>
          </a:p>
          <a:p>
            <a:pPr marL="9316" indent="0">
              <a:buNone/>
            </a:pPr>
            <a:r>
              <a:rPr lang="en-US" sz="1200" dirty="0">
                <a:cs typeface="Arial" panose="020B0604020202020204" pitchFamily="34" charset="0"/>
              </a:rPr>
              <a:t>Financial modelling is Monte Carlo simulations used to predict things like derivatives pricing and portfolio risk management.</a:t>
            </a:r>
          </a:p>
          <a:p>
            <a:pPr marL="9316" indent="0">
              <a:buNone/>
            </a:pPr>
            <a:r>
              <a:rPr lang="en-US" sz="1200" dirty="0">
                <a:cs typeface="Arial" panose="020B0604020202020204" pitchFamily="34" charset="0"/>
              </a:rPr>
              <a:t>Comparison is with open source </a:t>
            </a:r>
            <a:r>
              <a:rPr lang="en-US" sz="1200" dirty="0" err="1">
                <a:cs typeface="Arial" panose="020B0604020202020204" pitchFamily="34" charset="0"/>
              </a:rPr>
              <a:t>QuantLib</a:t>
            </a:r>
            <a:r>
              <a:rPr lang="en-US" sz="1200" dirty="0">
                <a:cs typeface="Arial" panose="020B0604020202020204" pitchFamily="34" charset="0"/>
              </a:rPr>
              <a:t> package.</a:t>
            </a:r>
          </a:p>
          <a:p>
            <a:pPr marL="9316" indent="0">
              <a:buNone/>
            </a:pPr>
            <a:endParaRPr lang="en-US" sz="1200" dirty="0">
              <a:cs typeface="Arial" panose="020B0604020202020204" pitchFamily="34" charset="0"/>
            </a:endParaRPr>
          </a:p>
          <a:p>
            <a:pPr marL="9316" indent="0" defTabSz="914300">
              <a:buNone/>
              <a:defRPr/>
            </a:pPr>
            <a:r>
              <a:rPr lang="en-US" sz="1200" dirty="0">
                <a:cs typeface="Arial" panose="020B0604020202020204" pitchFamily="34" charset="0"/>
              </a:rPr>
              <a:t>If you plan sharing the Memory-Driving Computing SW proof point section, you can talk more about how we’ve come up with these numbers. </a:t>
            </a:r>
          </a:p>
          <a:p>
            <a:pPr marL="9316" indent="0">
              <a:buNone/>
            </a:pPr>
            <a:endParaRPr lang="en-US" sz="1200" dirty="0">
              <a:cs typeface="Arial" panose="020B0604020202020204" pitchFamily="34" charset="0"/>
            </a:endParaRPr>
          </a:p>
        </p:txBody>
      </p:sp>
      <p:sp>
        <p:nvSpPr>
          <p:cNvPr id="4" name="Date Placeholder 3"/>
          <p:cNvSpPr>
            <a:spLocks noGrp="1"/>
          </p:cNvSpPr>
          <p:nvPr>
            <p:ph type="dt" idx="10"/>
          </p:nvPr>
        </p:nvSpPr>
        <p:spPr>
          <a:xfrm>
            <a:off x="3970938" y="0"/>
            <a:ext cx="3037840" cy="464820"/>
          </a:xfrm>
          <a:prstGeom prst="rect">
            <a:avLst/>
          </a:prstGeom>
        </p:spPr>
        <p:txBody>
          <a:bodyPr lIns="93166" tIns="46583" rIns="93166" bIns="46583"/>
          <a:lstStyle/>
          <a:p>
            <a:fld id="{89251E00-46FF-4341-B8B6-5A300B1220AD}" type="datetime8">
              <a:rPr lang="en-US" smtClean="0">
                <a:solidFill>
                  <a:prstClr val="black"/>
                </a:solidFill>
                <a:latin typeface="MetricHPE" panose="020B0503030202060203" pitchFamily="34" charset="0"/>
              </a:rPr>
              <a:pPr/>
              <a:t>3/24/2022 7:22 PM</a:t>
            </a:fld>
            <a:endParaRPr lang="en-US">
              <a:solidFill>
                <a:prstClr val="black"/>
              </a:solidFill>
              <a:latin typeface="MetricHPE" panose="020B0503030202060203" pitchFamily="34" charset="0"/>
            </a:endParaRPr>
          </a:p>
        </p:txBody>
      </p:sp>
      <p:sp>
        <p:nvSpPr>
          <p:cNvPr id="5" name="Footer Placeholder 4"/>
          <p:cNvSpPr>
            <a:spLocks noGrp="1"/>
          </p:cNvSpPr>
          <p:nvPr>
            <p:ph type="ftr" sz="quarter" idx="11"/>
          </p:nvPr>
        </p:nvSpPr>
        <p:spPr/>
        <p:txBody>
          <a:bodyPr/>
          <a:lstStyle/>
          <a:p>
            <a:r>
              <a:rPr lang="en-US">
                <a:solidFill>
                  <a:prstClr val="black"/>
                </a:solidFill>
              </a:rPr>
              <a:t>Presenter Name</a:t>
            </a:r>
          </a:p>
        </p:txBody>
      </p:sp>
    </p:spTree>
    <p:extLst>
      <p:ext uri="{BB962C8B-B14F-4D97-AF65-F5344CB8AC3E}">
        <p14:creationId xmlns:p14="http://schemas.microsoft.com/office/powerpoint/2010/main" val="167440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fontAlgn="b"/>
            <a:r>
              <a:rPr lang="en-US" sz="1100" b="0" i="0" kern="1200" dirty="0">
                <a:solidFill>
                  <a:schemeClr val="tx1"/>
                </a:solidFill>
                <a:effectLst/>
                <a:latin typeface="+mn-lt"/>
                <a:ea typeface="+mn-ea"/>
                <a:cs typeface="+mn-cs"/>
              </a:rPr>
              <a:t>One of the oldest financial institutions in the United States. With a history dating back over 200 years, here's where we stand today:</a:t>
            </a:r>
          </a:p>
          <a:p>
            <a:pPr fontAlgn="b"/>
            <a:r>
              <a:rPr lang="en-US" sz="1100" b="0" i="0" kern="1200" dirty="0">
                <a:solidFill>
                  <a:schemeClr val="tx1"/>
                </a:solidFill>
                <a:effectLst/>
                <a:latin typeface="+mn-lt"/>
                <a:ea typeface="+mn-ea"/>
                <a:cs typeface="+mn-cs"/>
              </a:rPr>
              <a:t>We are a leading global financial services firm with assets of $2.6 trillion.</a:t>
            </a:r>
          </a:p>
          <a:p>
            <a:pPr fontAlgn="b"/>
            <a:r>
              <a:rPr lang="en-US" sz="1100" b="0" i="0" kern="1200" dirty="0">
                <a:solidFill>
                  <a:schemeClr val="tx1"/>
                </a:solidFill>
                <a:effectLst/>
                <a:latin typeface="+mn-lt"/>
                <a:ea typeface="+mn-ea"/>
                <a:cs typeface="+mn-cs"/>
              </a:rPr>
              <a:t>We have a presence in over 100 markets.</a:t>
            </a:r>
          </a:p>
          <a:p>
            <a:pPr fontAlgn="b"/>
            <a:r>
              <a:rPr lang="en-US" sz="1100" b="0" i="0" kern="1200" dirty="0">
                <a:solidFill>
                  <a:schemeClr val="tx1"/>
                </a:solidFill>
                <a:effectLst/>
                <a:latin typeface="+mn-lt"/>
                <a:ea typeface="+mn-ea"/>
                <a:cs typeface="+mn-cs"/>
              </a:rPr>
              <a:t>We have over 250,000 employees.</a:t>
            </a:r>
          </a:p>
          <a:p>
            <a:pPr fontAlgn="b"/>
            <a:r>
              <a:rPr lang="en-US" sz="1100" b="0" i="0" kern="1200" dirty="0">
                <a:solidFill>
                  <a:schemeClr val="tx1"/>
                </a:solidFill>
                <a:effectLst/>
                <a:latin typeface="+mn-lt"/>
                <a:ea typeface="+mn-ea"/>
                <a:cs typeface="+mn-cs"/>
              </a:rPr>
              <a:t>We serve millions of consumers, small businesses and many of the world's most prominent corporate, institutional and government clients.</a:t>
            </a:r>
          </a:p>
          <a:p>
            <a:pPr fontAlgn="b"/>
            <a:r>
              <a:rPr lang="en-US" sz="1100" b="0" i="0" kern="1200" dirty="0">
                <a:solidFill>
                  <a:schemeClr val="tx1"/>
                </a:solidFill>
                <a:effectLst/>
                <a:latin typeface="+mn-lt"/>
                <a:ea typeface="+mn-ea"/>
                <a:cs typeface="+mn-cs"/>
              </a:rPr>
              <a:t>We are a leader in investment banking, financial services for consumers and small businesses, commercial banking, financial transaction processing and asset management.</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2656120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lvl="1">
              <a:buFont typeface="Courier New" panose="02070309020205020404" pitchFamily="49" charset="0"/>
              <a:buChar char="o"/>
            </a:pPr>
            <a:r>
              <a:rPr lang="en-US" dirty="0"/>
              <a:t>Investment Banking / Trading ( Real-time Event correlation )</a:t>
            </a:r>
          </a:p>
          <a:p>
            <a:pPr lvl="1">
              <a:buFont typeface="Courier New" panose="02070309020205020404" pitchFamily="49" charset="0"/>
              <a:buChar char="o"/>
            </a:pPr>
            <a:r>
              <a:rPr lang="en-US" dirty="0"/>
              <a:t>Credit Card &amp; Consumer banking ( Fraud detection )</a:t>
            </a:r>
          </a:p>
          <a:p>
            <a:pPr lvl="1">
              <a:buFont typeface="Courier New" panose="02070309020205020404" pitchFamily="49" charset="0"/>
              <a:buChar char="o"/>
            </a:pPr>
            <a:r>
              <a:rPr lang="en-US" dirty="0"/>
              <a:t>Branch Surveillance ( Facial, Object, Queue )</a:t>
            </a:r>
          </a:p>
          <a:p>
            <a:pPr lvl="1">
              <a:buFont typeface="Courier New" panose="02070309020205020404" pitchFamily="49" charset="0"/>
              <a:buChar char="o"/>
            </a:pPr>
            <a:r>
              <a:rPr lang="en-US"/>
              <a:t>Hadoop </a:t>
            </a:r>
            <a:r>
              <a:rPr lang="en-US" dirty="0"/>
              <a:t>service platform</a:t>
            </a:r>
          </a:p>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4001754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608013" y="608806"/>
            <a:ext cx="10971370" cy="5486400"/>
          </a:xfrm>
          <a:prstGeom prst="rect">
            <a:avLst/>
          </a:prstGeom>
          <a:solidFill>
            <a:srgbClr val="42556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2" name="Title 1"/>
          <p:cNvSpPr>
            <a:spLocks noGrp="1"/>
          </p:cNvSpPr>
          <p:nvPr>
            <p:ph type="title"/>
          </p:nvPr>
        </p:nvSpPr>
        <p:spPr>
          <a:xfrm>
            <a:off x="989012" y="990599"/>
            <a:ext cx="8228011" cy="603857"/>
          </a:xfrm>
        </p:spPr>
        <p:txBody>
          <a:bodyPr anchor="t">
            <a:noAutofit/>
          </a:bodyPr>
          <a:lstStyle>
            <a:lvl1pPr>
              <a:lnSpc>
                <a:spcPct val="90000"/>
              </a:lnSpc>
              <a:defRPr sz="400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989013" y="1600885"/>
            <a:ext cx="8228011" cy="533400"/>
          </a:xfrm>
        </p:spPr>
        <p:txBody>
          <a:bodyPr>
            <a:noAutofit/>
          </a:bodyPr>
          <a:lstStyle>
            <a:lvl1pPr marL="0" indent="0">
              <a:spcBef>
                <a:spcPts val="0"/>
              </a:spcBef>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482EA9-3B56-4A33-B12A-B2128B67CF47}" type="datetime4">
              <a:rPr lang="en-US" smtClean="0"/>
              <a:t>March 24, 2022</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pic>
        <p:nvPicPr>
          <p:cNvPr id="19" name="Bild 18" descr="TSS2019 ppt main slide-01.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pic>
        <p:nvPicPr>
          <p:cNvPr id="2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
        <p:nvSpPr>
          <p:cNvPr id="3" name="Datumsplatzhalter 2"/>
          <p:cNvSpPr>
            <a:spLocks noGrp="1"/>
          </p:cNvSpPr>
          <p:nvPr>
            <p:ph type="dt" sz="half" idx="10"/>
          </p:nvPr>
        </p:nvSpPr>
        <p:spPr/>
        <p:txBody>
          <a:bodyPr/>
          <a:lstStyle/>
          <a:p>
            <a:fld id="{65FD8143-BFA3-46F8-9B90-B0E5CFAF7F7C}" type="datetime4">
              <a:rPr lang="is-IS" smtClean="0"/>
              <a:t>24. mars 2022</a:t>
            </a:fld>
            <a:endParaRPr lang="is-IS"/>
          </a:p>
        </p:txBody>
      </p:sp>
      <p:sp>
        <p:nvSpPr>
          <p:cNvPr id="4" name="Fußzeilenplatzhalter 3"/>
          <p:cNvSpPr>
            <a:spLocks noGrp="1"/>
          </p:cNvSpPr>
          <p:nvPr>
            <p:ph type="ftr" sz="quarter" idx="11"/>
          </p:nvPr>
        </p:nvSpPr>
        <p:spPr/>
        <p:txBody>
          <a:bodyPr/>
          <a:lstStyle/>
          <a:p>
            <a:r>
              <a:rPr lang="en-US" dirty="0"/>
              <a:t>Private | Confidential | Internal Use Only </a:t>
            </a:r>
          </a:p>
        </p:txBody>
      </p:sp>
      <p:sp>
        <p:nvSpPr>
          <p:cNvPr id="5" name="Foliennummernplatzhalter 4"/>
          <p:cNvSpPr>
            <a:spLocks noGrp="1"/>
          </p:cNvSpPr>
          <p:nvPr>
            <p:ph type="sldNum" sz="quarter" idx="12"/>
          </p:nvPr>
        </p:nvSpPr>
        <p:spPr/>
        <p:txBody>
          <a:bodyPr/>
          <a:lstStyle/>
          <a:p>
            <a:fld id="{B016F8AB-BCEA-4347-8BA6-BE776009BC89}" type="slidenum">
              <a:rPr lang="en-US" smtClean="0"/>
              <a:pPr/>
              <a:t>‹#›</a:t>
            </a:fld>
            <a:endParaRPr lang="en-US" dirty="0"/>
          </a:p>
        </p:txBody>
      </p:sp>
      <p:sp>
        <p:nvSpPr>
          <p:cNvPr id="13" name="Title 1"/>
          <p:cNvSpPr>
            <a:spLocks noGrp="1"/>
          </p:cNvSpPr>
          <p:nvPr>
            <p:ph type="title"/>
          </p:nvPr>
        </p:nvSpPr>
        <p:spPr>
          <a:xfrm>
            <a:off x="609441" y="2667000"/>
            <a:ext cx="9141619" cy="2286000"/>
          </a:xfrm>
        </p:spPr>
        <p:txBody>
          <a:bodyPr anchor="b">
            <a:noAutofit/>
          </a:bodyPr>
          <a:lstStyle>
            <a:lvl1pPr>
              <a:lnSpc>
                <a:spcPct val="80000"/>
              </a:lnSpc>
              <a:defRPr sz="8000">
                <a:solidFill>
                  <a:srgbClr val="FFFFFF"/>
                </a:solidFill>
              </a:defRPr>
            </a:lvl1pPr>
          </a:lstStyle>
          <a:p>
            <a:r>
              <a:rPr lang="en-US" dirty="0" err="1"/>
              <a:t>Mastertitelformat</a:t>
            </a:r>
            <a:r>
              <a:rPr lang="en-US" dirty="0"/>
              <a:t> </a:t>
            </a:r>
            <a:r>
              <a:rPr lang="en-US" dirty="0" err="1"/>
              <a:t>bearbeiten</a:t>
            </a:r>
            <a:endParaRPr dirty="0"/>
          </a:p>
        </p:txBody>
      </p:sp>
      <p:sp>
        <p:nvSpPr>
          <p:cNvPr id="14" name="Text Placeholder 9"/>
          <p:cNvSpPr>
            <a:spLocks noGrp="1"/>
          </p:cNvSpPr>
          <p:nvPr>
            <p:ph type="body" sz="quarter" idx="13"/>
          </p:nvPr>
        </p:nvSpPr>
        <p:spPr>
          <a:xfrm>
            <a:off x="608013" y="4939693"/>
            <a:ext cx="9141619" cy="699107"/>
          </a:xfrm>
        </p:spPr>
        <p:txBody>
          <a:bodyPr wrap="square">
            <a:noAutofit/>
          </a:bodyPr>
          <a:lstStyle>
            <a:lvl1pPr marL="0" indent="0">
              <a:spcBef>
                <a:spcPts val="0"/>
              </a:spcBef>
              <a:buFontTx/>
              <a:buNone/>
              <a:defRPr sz="4400">
                <a:solidFill>
                  <a:srgbClr val="FFFFFF"/>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Mastertextformat bearbeiten</a:t>
            </a:r>
          </a:p>
        </p:txBody>
      </p:sp>
      <p:sp>
        <p:nvSpPr>
          <p:cNvPr id="15" name="Text Placeholder 9"/>
          <p:cNvSpPr>
            <a:spLocks noGrp="1"/>
          </p:cNvSpPr>
          <p:nvPr>
            <p:ph type="body" sz="quarter" idx="14"/>
          </p:nvPr>
        </p:nvSpPr>
        <p:spPr>
          <a:xfrm>
            <a:off x="608013" y="5791200"/>
            <a:ext cx="9141619" cy="457200"/>
          </a:xfrm>
        </p:spPr>
        <p:txBody>
          <a:bodyPr wrap="square">
            <a:noAutofit/>
          </a:bodyPr>
          <a:lstStyle>
            <a:lvl1pPr marL="0" indent="0">
              <a:spcBef>
                <a:spcPts val="0"/>
              </a:spcBef>
              <a:buFontTx/>
              <a:buNone/>
              <a:defRPr sz="2800">
                <a:solidFill>
                  <a:srgbClr val="FFFFFF"/>
                </a:solidFill>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Mastertextformat bearbeiten</a:t>
            </a:r>
          </a:p>
        </p:txBody>
      </p:sp>
    </p:spTree>
    <p:extLst>
      <p:ext uri="{BB962C8B-B14F-4D97-AF65-F5344CB8AC3E}">
        <p14:creationId xmlns:p14="http://schemas.microsoft.com/office/powerpoint/2010/main" val="13297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ate Quote">
    <p:bg>
      <p:bgPr>
        <a:solidFill>
          <a:srgbClr val="42556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3213" y="381000"/>
            <a:ext cx="9456737" cy="2286000"/>
          </a:xfrm>
        </p:spPr>
        <p:txBody>
          <a:bodyPr>
            <a:noAutofit/>
          </a:bodyPr>
          <a:lstStyle>
            <a:lvl1pPr marL="384048" indent="-384048">
              <a:lnSpc>
                <a:spcPct val="80000"/>
              </a:lnSpc>
              <a:defRPr sz="6000"/>
            </a:lvl1pPr>
          </a:lstStyle>
          <a:p>
            <a:r>
              <a:t>“Click to add quote here. Type quotation marks before and after text.”</a:t>
            </a:r>
          </a:p>
        </p:txBody>
      </p:sp>
      <p:sp>
        <p:nvSpPr>
          <p:cNvPr id="6" name="Text Placeholder 9"/>
          <p:cNvSpPr>
            <a:spLocks noGrp="1"/>
          </p:cNvSpPr>
          <p:nvPr>
            <p:ph type="body" sz="quarter" idx="14" hasCustomPrompt="1"/>
          </p:nvPr>
        </p:nvSpPr>
        <p:spPr>
          <a:xfrm>
            <a:off x="728052" y="2819400"/>
            <a:ext cx="9031897" cy="1371600"/>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t>Click to add quoted person’s name, title, company</a:t>
            </a:r>
          </a:p>
        </p:txBody>
      </p:sp>
      <p:grpSp>
        <p:nvGrpSpPr>
          <p:cNvPr id="7" name="Group 6"/>
          <p:cNvGrpSpPr/>
          <p:nvPr/>
        </p:nvGrpSpPr>
        <p:grpSpPr>
          <a:xfrm>
            <a:off x="608014" y="6248401"/>
            <a:ext cx="969471" cy="390524"/>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
        <p:nvSpPr>
          <p:cNvPr id="3" name="Date Placeholder 2"/>
          <p:cNvSpPr>
            <a:spLocks noGrp="1"/>
          </p:cNvSpPr>
          <p:nvPr>
            <p:ph type="dt" sz="half" idx="10"/>
          </p:nvPr>
        </p:nvSpPr>
        <p:spPr/>
        <p:txBody>
          <a:bodyPr/>
          <a:lstStyle/>
          <a:p>
            <a:fld id="{50C080A3-67D3-4334-BBBD-2586A0E23186}" type="datetime4">
              <a:rPr lang="en-US" smtClean="0"/>
              <a:t>March 24, 2022</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Date Placeholder 1"/>
          <p:cNvSpPr>
            <a:spLocks noGrp="1"/>
          </p:cNvSpPr>
          <p:nvPr>
            <p:ph type="dt" sz="half" idx="10"/>
          </p:nvPr>
        </p:nvSpPr>
        <p:spPr/>
        <p:txBody>
          <a:bodyPr/>
          <a:lstStyle/>
          <a:p>
            <a:fld id="{80CAAD1B-173D-4E62-B833-0AF2E678DB5B}" type="datetime4">
              <a:rPr lang="en-US" smtClean="0"/>
              <a:t>March 24, 2022</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wrap="square">
            <a:noAutofit/>
          </a:bodyPr>
          <a:lstStyle>
            <a:lvl1pPr>
              <a:defRPr baseline="0"/>
            </a:lvl1pPr>
          </a:lstStyle>
          <a:p>
            <a:r>
              <a:t>Click to add one-line title</a:t>
            </a:r>
          </a:p>
        </p:txBody>
      </p:sp>
      <p:sp>
        <p:nvSpPr>
          <p:cNvPr id="8"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Content Placeholder 2"/>
          <p:cNvSpPr>
            <a:spLocks noGrp="1"/>
          </p:cNvSpPr>
          <p:nvPr>
            <p:ph idx="1"/>
          </p:nvPr>
        </p:nvSpPr>
        <p:spPr>
          <a:xfrm>
            <a:off x="609600" y="1524000"/>
            <a:ext cx="10969784" cy="4571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357CE476-A3A9-47EC-ACB1-2D0024860F8E}" type="datetime4">
              <a:rPr lang="en-US" smtClean="0"/>
              <a:t>March 24, 2022</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3926EDFA-6C48-4F15-B65F-ABE41D14A4C8}" type="datetime4">
              <a:rPr lang="en-US" smtClean="0"/>
              <a:t>March 24, 2022</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Date Placeholder 2"/>
          <p:cNvSpPr>
            <a:spLocks noGrp="1"/>
          </p:cNvSpPr>
          <p:nvPr>
            <p:ph type="dt" sz="half" idx="10"/>
          </p:nvPr>
        </p:nvSpPr>
        <p:spPr/>
        <p:txBody>
          <a:bodyPr/>
          <a:lstStyle/>
          <a:p>
            <a:fld id="{24C3AE83-4A36-4E0D-BF8F-4D5F09C9996E}" type="datetime4">
              <a:rPr lang="en-US" smtClean="0"/>
              <a:t>March 24, 2022</a:t>
            </a:fld>
            <a:endParaRPr/>
          </a:p>
        </p:txBody>
      </p:sp>
      <p:sp>
        <p:nvSpPr>
          <p:cNvPr id="4" name="Footer Placeholder 3"/>
          <p:cNvSpPr>
            <a:spLocks noGrp="1"/>
          </p:cNvSpPr>
          <p:nvPr>
            <p:ph type="ftr" sz="quarter" idx="11"/>
          </p:nvPr>
        </p:nvSpPr>
        <p:spPr/>
        <p:txBody>
          <a:bodyPr/>
          <a:lstStyle/>
          <a:p>
            <a:r>
              <a:rPr lang="en-US"/>
              <a:t>Private | Confidential | Internal Use Only </a:t>
            </a:r>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0969943" cy="852364"/>
          </a:xfrm>
        </p:spPr>
        <p:txBody>
          <a:bodyPr/>
          <a:lstStyle/>
          <a:p>
            <a:r>
              <a:rPr lang="en-US"/>
              <a:t>Click to edit Master title style</a:t>
            </a:r>
            <a:endParaRPr/>
          </a:p>
        </p:txBody>
      </p:sp>
      <p:sp>
        <p:nvSpPr>
          <p:cNvPr id="3" name="Content Placeholder 2"/>
          <p:cNvSpPr>
            <a:spLocks noGrp="1"/>
          </p:cNvSpPr>
          <p:nvPr>
            <p:ph sz="half" idx="1"/>
          </p:nvPr>
        </p:nvSpPr>
        <p:spPr>
          <a:xfrm>
            <a:off x="609441"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75864" y="1524000"/>
            <a:ext cx="5303520" cy="4572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00C57C41-464A-475D-A0CC-FA046720D321}" type="datetime4">
              <a:rPr lang="en-US" smtClean="0"/>
              <a:t>March 24, 2022</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0"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09600"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4" name="Content Placeholder 3"/>
          <p:cNvSpPr>
            <a:spLocks noGrp="1"/>
          </p:cNvSpPr>
          <p:nvPr>
            <p:ph sz="half" idx="2"/>
          </p:nvPr>
        </p:nvSpPr>
        <p:spPr>
          <a:xfrm>
            <a:off x="609441"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hasCustomPrompt="1"/>
          </p:nvPr>
        </p:nvSpPr>
        <p:spPr>
          <a:xfrm>
            <a:off x="6275864" y="1524000"/>
            <a:ext cx="5303520"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6" name="Content Placeholder 5"/>
          <p:cNvSpPr>
            <a:spLocks noGrp="1"/>
          </p:cNvSpPr>
          <p:nvPr>
            <p:ph sz="quarter" idx="4"/>
          </p:nvPr>
        </p:nvSpPr>
        <p:spPr>
          <a:xfrm>
            <a:off x="6275864" y="1906552"/>
            <a:ext cx="5303520" cy="4189448"/>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83A9101-7F81-4BC0-9C6D-05CA017BFC04}" type="datetime4">
              <a:rPr lang="en-US" smtClean="0"/>
              <a:t>March 24, 2022</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441" y="2667000"/>
            <a:ext cx="9141619" cy="2286000"/>
          </a:xfrm>
        </p:spPr>
        <p:txBody>
          <a:bodyPr anchor="b">
            <a:noAutofit/>
          </a:bodyPr>
          <a:lstStyle>
            <a:lvl1pPr>
              <a:lnSpc>
                <a:spcPct val="80000"/>
              </a:lnSpc>
              <a:defRPr sz="8000"/>
            </a:lvl1pPr>
          </a:lstStyle>
          <a:p>
            <a:r>
              <a:rPr lang="en-US"/>
              <a:t>Click to edit Master title style</a:t>
            </a:r>
            <a:endParaRPr/>
          </a:p>
        </p:txBody>
      </p:sp>
      <p:sp>
        <p:nvSpPr>
          <p:cNvPr id="10" name="Text Placeholder 9"/>
          <p:cNvSpPr>
            <a:spLocks noGrp="1"/>
          </p:cNvSpPr>
          <p:nvPr>
            <p:ph type="body" sz="quarter" idx="13"/>
          </p:nvPr>
        </p:nvSpPr>
        <p:spPr>
          <a:xfrm>
            <a:off x="608013" y="5015893"/>
            <a:ext cx="9141619" cy="1080107"/>
          </a:xfrm>
        </p:spPr>
        <p:txBody>
          <a:bodyPr wrap="square">
            <a:noAutofit/>
          </a:bodyPr>
          <a:lstStyle>
            <a:lvl1pPr marL="0" indent="0">
              <a:spcBef>
                <a:spcPts val="0"/>
              </a:spcBef>
              <a:buFontTx/>
              <a:buNone/>
              <a:defRPr sz="32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Edit Master text styles</a:t>
            </a:r>
          </a:p>
        </p:txBody>
      </p:sp>
      <p:grpSp>
        <p:nvGrpSpPr>
          <p:cNvPr id="6" name="Group 5"/>
          <p:cNvGrpSpPr/>
          <p:nvPr/>
        </p:nvGrpSpPr>
        <p:grpSpPr>
          <a:xfrm>
            <a:off x="606423" y="456997"/>
            <a:ext cx="3027151" cy="1219403"/>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9" name="Date Placeholder 8"/>
          <p:cNvSpPr>
            <a:spLocks noGrp="1"/>
          </p:cNvSpPr>
          <p:nvPr>
            <p:ph type="dt" sz="half" idx="15"/>
          </p:nvPr>
        </p:nvSpPr>
        <p:spPr/>
        <p:txBody>
          <a:bodyPr/>
          <a:lstStyle/>
          <a:p>
            <a:fld id="{BF3D13FF-AA40-4ED9-80A3-1305E183FC0D}" type="datetime4">
              <a:rPr lang="en-US" smtClean="0"/>
              <a:t>March 24, 2022</a:t>
            </a:fld>
            <a:endParaRPr/>
          </a:p>
        </p:txBody>
      </p:sp>
      <p:sp>
        <p:nvSpPr>
          <p:cNvPr id="12" name="Footer Placeholder 11"/>
          <p:cNvSpPr>
            <a:spLocks noGrp="1"/>
          </p:cNvSpPr>
          <p:nvPr>
            <p:ph type="ftr" sz="quarter" idx="16"/>
          </p:nvPr>
        </p:nvSpPr>
        <p:spPr/>
        <p:txBody>
          <a:bodyPr/>
          <a:lstStyle/>
          <a:p>
            <a:r>
              <a:rPr lang="en-US"/>
              <a:t>Private | Confidential | Internal Use Only </a:t>
            </a:r>
            <a:endParaRPr/>
          </a:p>
        </p:txBody>
      </p:sp>
      <p:sp>
        <p:nvSpPr>
          <p:cNvPr id="13" name="Slide Number Placeholder 12"/>
          <p:cNvSpPr>
            <a:spLocks noGrp="1"/>
          </p:cNvSpPr>
          <p:nvPr>
            <p:ph type="sldNum" sz="quarter" idx="17"/>
          </p:nvPr>
        </p:nvSpPr>
        <p:spPr/>
        <p:txBody>
          <a:bodyPr/>
          <a:lstStyle/>
          <a:p>
            <a:fld id="{B016F8AB-BCEA-4347-8BA6-BE776009BC89}" type="slidenum">
              <a:rPr/>
              <a:pPr/>
              <a:t>‹#›</a:t>
            </a:fld>
            <a:endParaRPr/>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519236"/>
            <a:ext cx="10969943" cy="852364"/>
          </a:xfrm>
          <a:prstGeom prst="rect">
            <a:avLst/>
          </a:prstGeom>
        </p:spPr>
        <p:txBody>
          <a:bodyPr vert="horz" lIns="0" tIns="0" rIns="0" bIns="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609600" y="1524000"/>
            <a:ext cx="10969784" cy="457199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p>
        </p:txBody>
      </p:sp>
      <p:sp>
        <p:nvSpPr>
          <p:cNvPr id="4" name="Date Placeholder 3"/>
          <p:cNvSpPr>
            <a:spLocks noGrp="1"/>
          </p:cNvSpPr>
          <p:nvPr>
            <p:ph type="dt" sz="half" idx="2"/>
          </p:nvPr>
        </p:nvSpPr>
        <p:spPr>
          <a:xfrm>
            <a:off x="5598212" y="6426104"/>
            <a:ext cx="995578" cy="210312"/>
          </a:xfrm>
          <a:prstGeom prst="rect">
            <a:avLst/>
          </a:prstGeom>
        </p:spPr>
        <p:txBody>
          <a:bodyPr vert="horz" wrap="none" lIns="0" tIns="0" rIns="0" bIns="0" rtlCol="0" anchor="b" anchorCtr="0"/>
          <a:lstStyle>
            <a:lvl1pPr algn="ctr">
              <a:defRPr sz="700">
                <a:solidFill>
                  <a:schemeClr val="tx1"/>
                </a:solidFill>
              </a:defRPr>
            </a:lvl1pPr>
          </a:lstStyle>
          <a:p>
            <a:fld id="{2F7A8908-8F7D-4671-9CE7-F4C8C33CF3B7}" type="datetime4">
              <a:rPr lang="en-US" smtClean="0"/>
              <a:t>March 24, 2022</a:t>
            </a:fld>
            <a:endParaRPr/>
          </a:p>
        </p:txBody>
      </p:sp>
      <p:sp>
        <p:nvSpPr>
          <p:cNvPr id="5" name="Footer Placeholder 4"/>
          <p:cNvSpPr>
            <a:spLocks noGrp="1"/>
          </p:cNvSpPr>
          <p:nvPr>
            <p:ph type="ftr" sz="quarter" idx="3"/>
          </p:nvPr>
        </p:nvSpPr>
        <p:spPr>
          <a:xfrm>
            <a:off x="6934200" y="6426104"/>
            <a:ext cx="4025198" cy="210312"/>
          </a:xfrm>
          <a:prstGeom prst="rect">
            <a:avLst/>
          </a:prstGeom>
        </p:spPr>
        <p:txBody>
          <a:bodyPr vert="horz" wrap="none" lIns="0" tIns="0" rIns="0" bIns="0" rtlCol="0" anchor="b" anchorCtr="0"/>
          <a:lstStyle>
            <a:lvl1pPr algn="r">
              <a:defRPr sz="700">
                <a:solidFill>
                  <a:schemeClr val="tx1"/>
                </a:solidFill>
              </a:defRPr>
            </a:lvl1pPr>
          </a:lstStyle>
          <a:p>
            <a:r>
              <a:rPr lang="en-US"/>
              <a:t>Private | Confidential | Internal Use Only </a:t>
            </a:r>
            <a:endParaRPr/>
          </a:p>
        </p:txBody>
      </p:sp>
      <p:sp>
        <p:nvSpPr>
          <p:cNvPr id="6" name="Slide Number Placeholder 5"/>
          <p:cNvSpPr>
            <a:spLocks noGrp="1"/>
          </p:cNvSpPr>
          <p:nvPr>
            <p:ph type="sldNum" sz="quarter" idx="4"/>
          </p:nvPr>
        </p:nvSpPr>
        <p:spPr bwMode="gray">
          <a:xfrm>
            <a:off x="11049000" y="6430868"/>
            <a:ext cx="533399" cy="232147"/>
          </a:xfrm>
          <a:prstGeom prst="rect">
            <a:avLst/>
          </a:prstGeom>
        </p:spPr>
        <p:txBody>
          <a:bodyPr vert="horz" wrap="none" lIns="0" tIns="0" rIns="0" bIns="0" rtlCol="0" anchor="b" anchorCtr="0"/>
          <a:lstStyle>
            <a:lvl1pPr algn="r">
              <a:defRPr sz="1600">
                <a:solidFill>
                  <a:schemeClr val="accent4"/>
                </a:solidFill>
              </a:defRPr>
            </a:lvl1pPr>
          </a:lstStyle>
          <a:p>
            <a:fld id="{B016F8AB-BCEA-4347-8BA6-BE776009BC89}" type="slidenum">
              <a:rPr lang="en-US" smtClean="0"/>
              <a:pPr/>
              <a:t>‹#›</a:t>
            </a:fld>
            <a:endParaRPr lang="en-US"/>
          </a:p>
        </p:txBody>
      </p:sp>
      <p:grpSp>
        <p:nvGrpSpPr>
          <p:cNvPr id="8" name="Group 7"/>
          <p:cNvGrpSpPr/>
          <p:nvPr/>
        </p:nvGrpSpPr>
        <p:grpSpPr>
          <a:xfrm>
            <a:off x="610272" y="6248401"/>
            <a:ext cx="969471" cy="390524"/>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a:p>
          </p:txBody>
        </p:sp>
      </p:gr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50" r:id="rId3"/>
    <p:sldLayoutId id="2147483668" r:id="rId4"/>
    <p:sldLayoutId id="2147483654" r:id="rId5"/>
    <p:sldLayoutId id="2147483679" r:id="rId6"/>
    <p:sldLayoutId id="2147483652" r:id="rId7"/>
    <p:sldLayoutId id="2147483670" r:id="rId8"/>
    <p:sldLayoutId id="2147483678" r:id="rId9"/>
    <p:sldLayoutId id="214748368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userDrawn="1">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2.jpe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github.com/HewlettPackard/sparkle"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hyperlink" Target="http://www.hpe.com/superdome"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image" Target="../media/image60.jpe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457201" y="2667000"/>
            <a:ext cx="11734800" cy="2286000"/>
          </a:xfrm>
        </p:spPr>
        <p:txBody>
          <a:bodyPr/>
          <a:lstStyle/>
          <a:p>
            <a:r>
              <a:rPr lang="en-US" sz="6600" dirty="0"/>
              <a:t>DATA10: Anatomy of a Deal: Superdome Flex in FSI </a:t>
            </a:r>
            <a:r>
              <a:rPr lang="en-US" sz="6600" dirty="0" err="1"/>
              <a:t>CyberSecurity</a:t>
            </a:r>
            <a:r>
              <a:rPr lang="en-US" sz="6600" dirty="0"/>
              <a:t> Applications</a:t>
            </a:r>
          </a:p>
        </p:txBody>
      </p:sp>
    </p:spTree>
    <p:extLst>
      <p:ext uri="{BB962C8B-B14F-4D97-AF65-F5344CB8AC3E}">
        <p14:creationId xmlns:p14="http://schemas.microsoft.com/office/powerpoint/2010/main" val="401424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of the largest Cybersecurity Attack Surfaces in the World</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10</a:t>
            </a:fld>
            <a:endParaRPr lang="en-US"/>
          </a:p>
        </p:txBody>
      </p:sp>
      <p:sp>
        <p:nvSpPr>
          <p:cNvPr id="6" name="TextBox 5"/>
          <p:cNvSpPr txBox="1"/>
          <p:nvPr/>
        </p:nvSpPr>
        <p:spPr>
          <a:xfrm>
            <a:off x="1847528" y="5085184"/>
            <a:ext cx="914400" cy="914400"/>
          </a:xfrm>
          <a:prstGeom prst="rect">
            <a:avLst/>
          </a:prstGeom>
          <a:noFill/>
        </p:spPr>
        <p:txBody>
          <a:bodyPr wrap="none" lIns="0" tIns="0" rIns="0" bIns="0" rtlCol="0">
            <a:noAutofit/>
          </a:bodyPr>
          <a:lstStyle/>
          <a:p>
            <a:pPr algn="ctr">
              <a:lnSpc>
                <a:spcPct val="90000"/>
              </a:lnSpc>
            </a:pPr>
            <a:r>
              <a:rPr lang="en-US" sz="2800" b="1" dirty="0"/>
              <a:t>100’s of Thousands</a:t>
            </a:r>
          </a:p>
          <a:p>
            <a:pPr algn="ctr">
              <a:lnSpc>
                <a:spcPct val="90000"/>
              </a:lnSpc>
            </a:pPr>
            <a:endParaRPr lang="en-US" dirty="0"/>
          </a:p>
          <a:p>
            <a:pPr algn="ctr">
              <a:lnSpc>
                <a:spcPct val="90000"/>
              </a:lnSpc>
            </a:pPr>
            <a:r>
              <a:rPr lang="en-US" dirty="0"/>
              <a:t>Attacks per day</a:t>
            </a:r>
          </a:p>
        </p:txBody>
      </p:sp>
      <p:sp>
        <p:nvSpPr>
          <p:cNvPr id="7" name="TextBox 6"/>
          <p:cNvSpPr txBox="1"/>
          <p:nvPr/>
        </p:nvSpPr>
        <p:spPr>
          <a:xfrm>
            <a:off x="9426894" y="5085184"/>
            <a:ext cx="914400" cy="914400"/>
          </a:xfrm>
          <a:prstGeom prst="rect">
            <a:avLst/>
          </a:prstGeom>
          <a:noFill/>
        </p:spPr>
        <p:txBody>
          <a:bodyPr wrap="none" lIns="0" tIns="0" rIns="0" bIns="0" rtlCol="0">
            <a:noAutofit/>
          </a:bodyPr>
          <a:lstStyle/>
          <a:p>
            <a:pPr algn="ctr">
              <a:lnSpc>
                <a:spcPct val="90000"/>
              </a:lnSpc>
            </a:pPr>
            <a:r>
              <a:rPr lang="en-US" sz="2800" b="1" dirty="0"/>
              <a:t>Weeks to Month</a:t>
            </a:r>
          </a:p>
          <a:p>
            <a:pPr algn="ctr">
              <a:lnSpc>
                <a:spcPct val="90000"/>
              </a:lnSpc>
            </a:pPr>
            <a:endParaRPr lang="en-US" dirty="0"/>
          </a:p>
          <a:p>
            <a:pPr algn="ctr">
              <a:lnSpc>
                <a:spcPct val="90000"/>
              </a:lnSpc>
            </a:pPr>
            <a:r>
              <a:rPr lang="en-US" dirty="0"/>
              <a:t>Time to determine threats</a:t>
            </a:r>
          </a:p>
        </p:txBody>
      </p:sp>
      <p:sp>
        <p:nvSpPr>
          <p:cNvPr id="8" name="TextBox 7"/>
          <p:cNvSpPr txBox="1"/>
          <p:nvPr/>
        </p:nvSpPr>
        <p:spPr>
          <a:xfrm>
            <a:off x="5637211" y="5085184"/>
            <a:ext cx="914400" cy="914400"/>
          </a:xfrm>
          <a:prstGeom prst="rect">
            <a:avLst/>
          </a:prstGeom>
          <a:noFill/>
        </p:spPr>
        <p:txBody>
          <a:bodyPr wrap="none" lIns="0" tIns="0" rIns="0" bIns="0" rtlCol="0">
            <a:noAutofit/>
          </a:bodyPr>
          <a:lstStyle/>
          <a:p>
            <a:pPr algn="ctr">
              <a:lnSpc>
                <a:spcPct val="90000"/>
              </a:lnSpc>
            </a:pPr>
            <a:r>
              <a:rPr lang="en-US" sz="2800" b="1" dirty="0"/>
              <a:t>Hours</a:t>
            </a:r>
          </a:p>
          <a:p>
            <a:pPr algn="ctr">
              <a:lnSpc>
                <a:spcPct val="90000"/>
              </a:lnSpc>
            </a:pPr>
            <a:endParaRPr lang="en-US" dirty="0"/>
          </a:p>
          <a:p>
            <a:pPr algn="ctr">
              <a:lnSpc>
                <a:spcPct val="90000"/>
              </a:lnSpc>
            </a:pPr>
            <a:r>
              <a:rPr lang="en-US" dirty="0"/>
              <a:t>Current scan time</a:t>
            </a:r>
          </a:p>
        </p:txBody>
      </p:sp>
      <p:cxnSp>
        <p:nvCxnSpPr>
          <p:cNvPr id="10" name="Straight Connector 9"/>
          <p:cNvCxnSpPr/>
          <p:nvPr/>
        </p:nvCxnSpPr>
        <p:spPr>
          <a:xfrm>
            <a:off x="1080592"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0275"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59958"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pic>
        <p:nvPicPr>
          <p:cNvPr id="2052" name="Picture 4" descr="Image result for zero day"/>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17786" y="1850809"/>
            <a:ext cx="6953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86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Services Customer Areas of Interest</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11</a:t>
            </a:fld>
            <a:endParaRPr lang="en-US"/>
          </a:p>
        </p:txBody>
      </p:sp>
      <p:graphicFrame>
        <p:nvGraphicFramePr>
          <p:cNvPr id="8" name="Diagram 7"/>
          <p:cNvGraphicFramePr/>
          <p:nvPr>
            <p:extLst>
              <p:ext uri="{D42A27DB-BD31-4B8C-83A1-F6EECF244321}">
                <p14:modId xmlns:p14="http://schemas.microsoft.com/office/powerpoint/2010/main" val="2958889129"/>
              </p:ext>
            </p:extLst>
          </p:nvPr>
        </p:nvGraphicFramePr>
        <p:xfrm>
          <a:off x="609441" y="1556793"/>
          <a:ext cx="10969943" cy="4671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902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 by Today’s Technologies</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12</a:t>
            </a:fld>
            <a:endParaRPr lang="en-US"/>
          </a:p>
        </p:txBody>
      </p:sp>
      <p:sp>
        <p:nvSpPr>
          <p:cNvPr id="5" name="TextBox 4"/>
          <p:cNvSpPr txBox="1"/>
          <p:nvPr/>
        </p:nvSpPr>
        <p:spPr>
          <a:xfrm>
            <a:off x="1847528" y="5085184"/>
            <a:ext cx="914400" cy="914400"/>
          </a:xfrm>
          <a:prstGeom prst="rect">
            <a:avLst/>
          </a:prstGeom>
          <a:noFill/>
        </p:spPr>
        <p:txBody>
          <a:bodyPr wrap="none" lIns="0" tIns="0" rIns="0" bIns="0" rtlCol="0">
            <a:noAutofit/>
          </a:bodyPr>
          <a:lstStyle/>
          <a:p>
            <a:pPr algn="ctr">
              <a:lnSpc>
                <a:spcPct val="90000"/>
              </a:lnSpc>
            </a:pPr>
            <a:r>
              <a:rPr lang="en-US" sz="2800" b="1" dirty="0"/>
              <a:t>4 hours 14 minutes</a:t>
            </a:r>
          </a:p>
          <a:p>
            <a:pPr algn="ctr">
              <a:lnSpc>
                <a:spcPct val="90000"/>
              </a:lnSpc>
            </a:pPr>
            <a:endParaRPr lang="en-US" dirty="0"/>
          </a:p>
          <a:p>
            <a:pPr algn="ctr">
              <a:lnSpc>
                <a:spcPct val="90000"/>
              </a:lnSpc>
            </a:pPr>
            <a:r>
              <a:rPr lang="en-US" dirty="0"/>
              <a:t>Vulnerability Detection scan</a:t>
            </a:r>
          </a:p>
        </p:txBody>
      </p:sp>
      <p:cxnSp>
        <p:nvCxnSpPr>
          <p:cNvPr id="6" name="Straight Connector 5"/>
          <p:cNvCxnSpPr/>
          <p:nvPr/>
        </p:nvCxnSpPr>
        <p:spPr>
          <a:xfrm>
            <a:off x="1080592"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91944" y="5085184"/>
            <a:ext cx="914400" cy="914400"/>
          </a:xfrm>
          <a:prstGeom prst="rect">
            <a:avLst/>
          </a:prstGeom>
          <a:noFill/>
        </p:spPr>
        <p:txBody>
          <a:bodyPr wrap="none" lIns="0" tIns="0" rIns="0" bIns="0" rtlCol="0">
            <a:noAutofit/>
          </a:bodyPr>
          <a:lstStyle/>
          <a:p>
            <a:pPr algn="ctr">
              <a:lnSpc>
                <a:spcPct val="90000"/>
              </a:lnSpc>
            </a:pPr>
            <a:r>
              <a:rPr lang="en-US" sz="2800" b="1" dirty="0"/>
              <a:t>5 hours</a:t>
            </a:r>
          </a:p>
          <a:p>
            <a:pPr algn="ctr">
              <a:lnSpc>
                <a:spcPct val="90000"/>
              </a:lnSpc>
            </a:pPr>
            <a:endParaRPr lang="en-US" dirty="0"/>
          </a:p>
          <a:p>
            <a:pPr algn="ctr">
              <a:lnSpc>
                <a:spcPct val="90000"/>
              </a:lnSpc>
            </a:pPr>
            <a:r>
              <a:rPr lang="en-US" dirty="0"/>
              <a:t>Vulnerability Assessment scan</a:t>
            </a:r>
          </a:p>
        </p:txBody>
      </p:sp>
      <p:cxnSp>
        <p:nvCxnSpPr>
          <p:cNvPr id="8" name="Straight Connector 7"/>
          <p:cNvCxnSpPr/>
          <p:nvPr/>
        </p:nvCxnSpPr>
        <p:spPr>
          <a:xfrm>
            <a:off x="4825008"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15716" y="5085184"/>
            <a:ext cx="914400" cy="914400"/>
          </a:xfrm>
          <a:prstGeom prst="rect">
            <a:avLst/>
          </a:prstGeom>
          <a:noFill/>
        </p:spPr>
        <p:txBody>
          <a:bodyPr wrap="none" lIns="0" tIns="0" rIns="0" bIns="0" rtlCol="0">
            <a:noAutofit/>
          </a:bodyPr>
          <a:lstStyle/>
          <a:p>
            <a:pPr algn="ctr">
              <a:lnSpc>
                <a:spcPct val="90000"/>
              </a:lnSpc>
            </a:pPr>
            <a:r>
              <a:rPr lang="en-US" sz="2800" b="1" dirty="0"/>
              <a:t>Not possible</a:t>
            </a:r>
          </a:p>
          <a:p>
            <a:pPr algn="ctr">
              <a:lnSpc>
                <a:spcPct val="90000"/>
              </a:lnSpc>
            </a:pPr>
            <a:endParaRPr lang="en-US" dirty="0"/>
          </a:p>
          <a:p>
            <a:pPr algn="ctr">
              <a:lnSpc>
                <a:spcPct val="90000"/>
              </a:lnSpc>
            </a:pPr>
            <a:r>
              <a:rPr lang="en-US" dirty="0"/>
              <a:t>Real-time Zero Day scan</a:t>
            </a:r>
          </a:p>
        </p:txBody>
      </p:sp>
      <p:cxnSp>
        <p:nvCxnSpPr>
          <p:cNvPr id="10" name="Straight Connector 9"/>
          <p:cNvCxnSpPr/>
          <p:nvPr/>
        </p:nvCxnSpPr>
        <p:spPr>
          <a:xfrm>
            <a:off x="8448780"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pic>
        <p:nvPicPr>
          <p:cNvPr id="5122" name="Picture 2" descr="Image result for cybersecurity"/>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9441" y="1225972"/>
            <a:ext cx="10969943" cy="340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0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cybersecurity"/>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 y="77184"/>
            <a:ext cx="12192000" cy="67808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Goal</a:t>
            </a:r>
          </a:p>
        </p:txBody>
      </p:sp>
      <p:sp>
        <p:nvSpPr>
          <p:cNvPr id="3" name="Content Placeholder 2"/>
          <p:cNvSpPr>
            <a:spLocks noGrp="1"/>
          </p:cNvSpPr>
          <p:nvPr>
            <p:ph type="body" sz="quarter" idx="14"/>
          </p:nvPr>
        </p:nvSpPr>
        <p:spPr>
          <a:xfrm>
            <a:off x="819739" y="5059268"/>
            <a:ext cx="10552524" cy="1371600"/>
          </a:xfrm>
        </p:spPr>
        <p:txBody>
          <a:bodyPr>
            <a:normAutofit/>
          </a:bodyPr>
          <a:lstStyle/>
          <a:p>
            <a:pPr marL="0" indent="0" algn="ctr">
              <a:buNone/>
            </a:pPr>
            <a:r>
              <a:rPr lang="en-US" sz="3600" i="1" dirty="0"/>
              <a:t>Faster identification of threats (known and unknown) to reduce / eliminate data exfiltration</a:t>
            </a:r>
          </a:p>
        </p:txBody>
      </p:sp>
      <p:sp>
        <p:nvSpPr>
          <p:cNvPr id="4" name="Slide Number Placeholder 3"/>
          <p:cNvSpPr>
            <a:spLocks noGrp="1"/>
          </p:cNvSpPr>
          <p:nvPr>
            <p:ph type="sldNum" sz="quarter" idx="12"/>
          </p:nvPr>
        </p:nvSpPr>
        <p:spPr/>
        <p:txBody>
          <a:bodyPr/>
          <a:lstStyle/>
          <a:p>
            <a:fld id="{B016F8AB-BCEA-4347-8BA6-BE776009BC89}" type="slidenum">
              <a:rPr lang="en-US" smtClean="0"/>
              <a:pPr/>
              <a:t>13</a:t>
            </a:fld>
            <a:endParaRPr lang="en-US"/>
          </a:p>
        </p:txBody>
      </p:sp>
    </p:spTree>
    <p:extLst>
      <p:ext uri="{BB962C8B-B14F-4D97-AF65-F5344CB8AC3E}">
        <p14:creationId xmlns:p14="http://schemas.microsoft.com/office/powerpoint/2010/main" val="311710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email">
            <a:extLst>
              <a:ext uri="{28A0092B-C50C-407E-A947-70E740481C1C}">
                <a14:useLocalDpi xmlns:a14="http://schemas.microsoft.com/office/drawing/2010/main"/>
              </a:ext>
            </a:extLst>
          </a:blip>
          <a:srcRect l="-12"/>
          <a:stretch/>
        </p:blipFill>
        <p:spPr>
          <a:xfrm>
            <a:off x="3452584" y="1874434"/>
            <a:ext cx="2394629" cy="2651760"/>
          </a:xfrm>
          <a:prstGeom prst="rect">
            <a:avLst/>
          </a:prstGeom>
        </p:spPr>
      </p:pic>
      <p:pic>
        <p:nvPicPr>
          <p:cNvPr id="6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968004" y="1867989"/>
            <a:ext cx="2611381" cy="26509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402" y="1867989"/>
            <a:ext cx="2563186" cy="2655886"/>
          </a:xfrm>
          <a:prstGeom prst="rect">
            <a:avLst/>
          </a:prstGeom>
        </p:spPr>
      </p:pic>
      <p:sp>
        <p:nvSpPr>
          <p:cNvPr id="2" name="Title 1"/>
          <p:cNvSpPr>
            <a:spLocks noGrp="1"/>
          </p:cNvSpPr>
          <p:nvPr>
            <p:ph type="title"/>
          </p:nvPr>
        </p:nvSpPr>
        <p:spPr>
          <a:xfrm>
            <a:off x="609441" y="521208"/>
            <a:ext cx="11430159" cy="411480"/>
          </a:xfrm>
        </p:spPr>
        <p:txBody>
          <a:bodyPr/>
          <a:lstStyle/>
          <a:p>
            <a:r>
              <a:rPr lang="en-US" dirty="0"/>
              <a:t>Memory-Driven Computing has the power to transform industries</a:t>
            </a:r>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14</a:t>
            </a:fld>
            <a:endParaRPr lang="en-US">
              <a:solidFill>
                <a:srgbClr val="5F7A76"/>
              </a:solidFill>
            </a:endParaRPr>
          </a:p>
        </p:txBody>
      </p:sp>
      <p:cxnSp>
        <p:nvCxnSpPr>
          <p:cNvPr id="17" name="Straight Connector 16"/>
          <p:cNvCxnSpPr/>
          <p:nvPr/>
        </p:nvCxnSpPr>
        <p:spPr>
          <a:xfrm>
            <a:off x="3115453" y="4859925"/>
            <a:ext cx="4550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1" name="Rectangle 20"/>
          <p:cNvSpPr/>
          <p:nvPr/>
        </p:nvSpPr>
        <p:spPr>
          <a:xfrm>
            <a:off x="579043" y="4626708"/>
            <a:ext cx="2614863" cy="457200"/>
          </a:xfrm>
          <a:prstGeom prst="rect">
            <a:avLst/>
          </a:prstGeom>
        </p:spPr>
        <p:txBody>
          <a:bodyPr wrap="square" lIns="0" tIns="0" rIns="0" bIns="0" anchor="ctr">
            <a:noAutofit/>
          </a:bodyPr>
          <a:lstStyle/>
          <a:p>
            <a:pPr algn="ctr"/>
            <a:r>
              <a:rPr lang="en-US" b="1">
                <a:solidFill>
                  <a:prstClr val="black"/>
                </a:solidFill>
              </a:rPr>
              <a:t>In-memory analytics</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23062" y="3665695"/>
            <a:ext cx="1475943" cy="782796"/>
          </a:xfrm>
          <a:prstGeom prst="rect">
            <a:avLst/>
          </a:prstGeom>
          <a:effectLst/>
        </p:spPr>
      </p:pic>
      <p:sp>
        <p:nvSpPr>
          <p:cNvPr id="32" name="TextBox 31"/>
          <p:cNvSpPr txBox="1"/>
          <p:nvPr/>
        </p:nvSpPr>
        <p:spPr>
          <a:xfrm>
            <a:off x="663316" y="5429825"/>
            <a:ext cx="2446317" cy="650884"/>
          </a:xfrm>
          <a:prstGeom prst="rect">
            <a:avLst/>
          </a:prstGeom>
          <a:noFill/>
          <a:ln>
            <a:noFill/>
          </a:ln>
        </p:spPr>
        <p:txBody>
          <a:bodyPr wrap="square" lIns="0" tIns="0" rIns="0" bIns="0" rtlCol="0">
            <a:spAutoFit/>
          </a:bodyPr>
          <a:lstStyle/>
          <a:p>
            <a:pPr algn="ctr">
              <a:lnSpc>
                <a:spcPct val="70000"/>
              </a:lnSpc>
              <a:defRPr/>
            </a:pPr>
            <a:r>
              <a:rPr lang="en-US" sz="4000" b="1" kern="0">
                <a:solidFill>
                  <a:prstClr val="black"/>
                </a:solidFill>
              </a:rPr>
              <a:t>15x</a:t>
            </a:r>
            <a:br>
              <a:rPr lang="en-US" sz="2000" b="1" kern="0">
                <a:solidFill>
                  <a:prstClr val="black"/>
                </a:solidFill>
              </a:rPr>
            </a:br>
            <a:r>
              <a:rPr lang="en-US" sz="2000" kern="0">
                <a:solidFill>
                  <a:prstClr val="black"/>
                </a:solidFill>
              </a:rPr>
              <a:t>faster</a:t>
            </a:r>
            <a:endParaRPr lang="en-US" sz="4000" b="1" kern="0">
              <a:solidFill>
                <a:prstClr val="black"/>
              </a:solidFill>
            </a:endParaRPr>
          </a:p>
        </p:txBody>
      </p:sp>
      <p:sp>
        <p:nvSpPr>
          <p:cNvPr id="50" name="Rectangle 49"/>
          <p:cNvSpPr/>
          <p:nvPr/>
        </p:nvSpPr>
        <p:spPr>
          <a:xfrm>
            <a:off x="6203420" y="1315007"/>
            <a:ext cx="2640044" cy="457200"/>
          </a:xfrm>
          <a:prstGeom prst="rect">
            <a:avLst/>
          </a:prstGeom>
        </p:spPr>
        <p:txBody>
          <a:bodyPr wrap="square" lIns="0" tIns="0" rIns="0" bIns="0" anchor="ctr">
            <a:noAutofit/>
          </a:bodyPr>
          <a:lstStyle/>
          <a:p>
            <a:pPr algn="ctr"/>
            <a:r>
              <a:rPr lang="en-US" sz="1900" dirty="0">
                <a:solidFill>
                  <a:prstClr val="black"/>
                </a:solidFill>
              </a:rPr>
              <a:t>New algorithms</a:t>
            </a:r>
          </a:p>
        </p:txBody>
      </p:sp>
      <p:sp>
        <p:nvSpPr>
          <p:cNvPr id="53" name="Rectangle 52"/>
          <p:cNvSpPr/>
          <p:nvPr/>
        </p:nvSpPr>
        <p:spPr>
          <a:xfrm>
            <a:off x="9117631" y="1327679"/>
            <a:ext cx="2312126" cy="457200"/>
          </a:xfrm>
          <a:prstGeom prst="rect">
            <a:avLst/>
          </a:prstGeom>
        </p:spPr>
        <p:txBody>
          <a:bodyPr wrap="square" lIns="0" tIns="0" rIns="0" bIns="0" anchor="ctr">
            <a:noAutofit/>
          </a:bodyPr>
          <a:lstStyle/>
          <a:p>
            <a:pPr algn="ctr">
              <a:lnSpc>
                <a:spcPct val="90000"/>
              </a:lnSpc>
            </a:pPr>
            <a:r>
              <a:rPr lang="en-US" sz="1900">
                <a:solidFill>
                  <a:prstClr val="black"/>
                </a:solidFill>
              </a:rPr>
              <a:t>Completely rethink</a:t>
            </a:r>
          </a:p>
        </p:txBody>
      </p:sp>
      <p:grpSp>
        <p:nvGrpSpPr>
          <p:cNvPr id="14" name="Group 13"/>
          <p:cNvGrpSpPr/>
          <p:nvPr/>
        </p:nvGrpSpPr>
        <p:grpSpPr>
          <a:xfrm>
            <a:off x="1426837" y="1311933"/>
            <a:ext cx="3727790" cy="509048"/>
            <a:chOff x="4742688" y="1078525"/>
            <a:chExt cx="2743200" cy="509048"/>
          </a:xfrm>
        </p:grpSpPr>
        <p:sp>
          <p:nvSpPr>
            <p:cNvPr id="12" name="Freeform 11"/>
            <p:cNvSpPr/>
            <p:nvPr/>
          </p:nvSpPr>
          <p:spPr bwMode="ltGray">
            <a:xfrm>
              <a:off x="4742688" y="1294965"/>
              <a:ext cx="2743200" cy="292608"/>
            </a:xfrm>
            <a:custGeom>
              <a:avLst/>
              <a:gdLst>
                <a:gd name="connsiteX0" fmla="*/ 0 w 2743200"/>
                <a:gd name="connsiteY0" fmla="*/ 268224 h 292608"/>
                <a:gd name="connsiteX1" fmla="*/ 0 w 2743200"/>
                <a:gd name="connsiteY1" fmla="*/ 0 h 292608"/>
                <a:gd name="connsiteX2" fmla="*/ 2743200 w 2743200"/>
                <a:gd name="connsiteY2" fmla="*/ 0 h 292608"/>
                <a:gd name="connsiteX3" fmla="*/ 2743200 w 2743200"/>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2743200" h="292608">
                  <a:moveTo>
                    <a:pt x="0" y="268224"/>
                  </a:moveTo>
                  <a:lnTo>
                    <a:pt x="0" y="0"/>
                  </a:lnTo>
                  <a:lnTo>
                    <a:pt x="2743200" y="0"/>
                  </a:lnTo>
                  <a:lnTo>
                    <a:pt x="2743200" y="292608"/>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4980878" y="1078525"/>
              <a:ext cx="2266820" cy="457200"/>
            </a:xfrm>
            <a:prstGeom prst="rect">
              <a:avLst/>
            </a:prstGeom>
            <a:solidFill>
              <a:schemeClr val="bg1"/>
            </a:solidFill>
          </p:spPr>
          <p:txBody>
            <a:bodyPr wrap="square" lIns="0" tIns="0" rIns="0" bIns="0" anchor="ctr">
              <a:noAutofit/>
            </a:bodyPr>
            <a:lstStyle/>
            <a:p>
              <a:pPr algn="ctr">
                <a:lnSpc>
                  <a:spcPct val="90000"/>
                </a:lnSpc>
              </a:pPr>
              <a:r>
                <a:rPr lang="en-US" sz="1900" dirty="0">
                  <a:solidFill>
                    <a:prstClr val="black"/>
                  </a:solidFill>
                </a:rPr>
                <a:t>Modify existing frameworks</a:t>
              </a:r>
            </a:p>
          </p:txBody>
        </p:sp>
      </p:grpSp>
      <p:sp>
        <p:nvSpPr>
          <p:cNvPr id="51" name="Rectangle 50"/>
          <p:cNvSpPr/>
          <p:nvPr/>
        </p:nvSpPr>
        <p:spPr>
          <a:xfrm>
            <a:off x="3312721" y="4626708"/>
            <a:ext cx="2614863" cy="457200"/>
          </a:xfrm>
          <a:prstGeom prst="rect">
            <a:avLst/>
          </a:prstGeom>
        </p:spPr>
        <p:txBody>
          <a:bodyPr wrap="square" lIns="0" tIns="0" rIns="0" bIns="0" anchor="ctr">
            <a:noAutofit/>
          </a:bodyPr>
          <a:lstStyle/>
          <a:p>
            <a:pPr algn="ctr"/>
            <a:r>
              <a:rPr lang="en-US" b="1" dirty="0">
                <a:solidFill>
                  <a:prstClr val="black"/>
                </a:solidFill>
              </a:rPr>
              <a:t>Genome</a:t>
            </a:r>
          </a:p>
          <a:p>
            <a:pPr algn="ctr"/>
            <a:r>
              <a:rPr lang="en-US" b="1" dirty="0">
                <a:solidFill>
                  <a:prstClr val="black"/>
                </a:solidFill>
              </a:rPr>
              <a:t>comparison</a:t>
            </a:r>
          </a:p>
        </p:txBody>
      </p:sp>
      <p:sp>
        <p:nvSpPr>
          <p:cNvPr id="54" name="TextBox 53"/>
          <p:cNvSpPr txBox="1"/>
          <p:nvPr/>
        </p:nvSpPr>
        <p:spPr>
          <a:xfrm>
            <a:off x="3396994"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sp>
        <p:nvSpPr>
          <p:cNvPr id="55" name="Rectangle 54"/>
          <p:cNvSpPr/>
          <p:nvPr/>
        </p:nvSpPr>
        <p:spPr>
          <a:xfrm>
            <a:off x="8976267" y="4626708"/>
            <a:ext cx="2594854" cy="457200"/>
          </a:xfrm>
          <a:prstGeom prst="rect">
            <a:avLst/>
          </a:prstGeom>
        </p:spPr>
        <p:txBody>
          <a:bodyPr wrap="square" lIns="0" tIns="0" rIns="0" bIns="0" anchor="ctr">
            <a:noAutofit/>
          </a:bodyPr>
          <a:lstStyle/>
          <a:p>
            <a:pPr algn="ctr"/>
            <a:r>
              <a:rPr lang="en-US" b="1">
                <a:solidFill>
                  <a:prstClr val="black"/>
                </a:solidFill>
              </a:rPr>
              <a:t>Financial models</a:t>
            </a:r>
          </a:p>
        </p:txBody>
      </p:sp>
      <p:sp>
        <p:nvSpPr>
          <p:cNvPr id="56" name="TextBox 55"/>
          <p:cNvSpPr txBox="1"/>
          <p:nvPr/>
        </p:nvSpPr>
        <p:spPr>
          <a:xfrm>
            <a:off x="9050536" y="5373216"/>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cxnSp>
        <p:nvCxnSpPr>
          <p:cNvPr id="57" name="Straight Connector 56"/>
          <p:cNvCxnSpPr/>
          <p:nvPr/>
        </p:nvCxnSpPr>
        <p:spPr>
          <a:xfrm>
            <a:off x="5691519" y="4859925"/>
            <a:ext cx="6831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542079" y="4859925"/>
            <a:ext cx="6027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631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90852" y="5228796"/>
            <a:ext cx="263673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67330"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9353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120500" y="4672334"/>
            <a:ext cx="2612157" cy="457200"/>
          </a:xfrm>
          <a:prstGeom prst="rect">
            <a:avLst/>
          </a:prstGeom>
        </p:spPr>
        <p:txBody>
          <a:bodyPr wrap="square" lIns="0" tIns="0" rIns="0" bIns="0" anchor="ctr">
            <a:noAutofit/>
          </a:bodyPr>
          <a:lstStyle/>
          <a:p>
            <a:pPr algn="ctr"/>
            <a:r>
              <a:rPr lang="en-US" b="1">
                <a:solidFill>
                  <a:prstClr val="black"/>
                </a:solidFill>
              </a:rPr>
              <a:t>Large-scale</a:t>
            </a:r>
            <a:br>
              <a:rPr lang="en-US" b="1">
                <a:solidFill>
                  <a:prstClr val="black"/>
                </a:solidFill>
              </a:rPr>
            </a:br>
            <a:r>
              <a:rPr lang="en-US" b="1">
                <a:solidFill>
                  <a:prstClr val="black"/>
                </a:solidFill>
              </a:rPr>
              <a:t>graph inference</a:t>
            </a:r>
          </a:p>
        </p:txBody>
      </p:sp>
      <p:pic>
        <p:nvPicPr>
          <p:cNvPr id="30" name="Picture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17210" y="1872035"/>
            <a:ext cx="2666952" cy="2646948"/>
          </a:xfrm>
          <a:prstGeom prst="rect">
            <a:avLst/>
          </a:prstGeom>
        </p:spPr>
      </p:pic>
      <p:sp>
        <p:nvSpPr>
          <p:cNvPr id="31" name="TextBox 30"/>
          <p:cNvSpPr txBox="1"/>
          <p:nvPr/>
        </p:nvSpPr>
        <p:spPr>
          <a:xfrm>
            <a:off x="6203420"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pic>
        <p:nvPicPr>
          <p:cNvPr id="34" name="Picture 33">
            <a:extLst>
              <a:ext uri="{FF2B5EF4-FFF2-40B4-BE49-F238E27FC236}">
                <a16:creationId xmlns:a16="http://schemas.microsoft.com/office/drawing/2014/main" id="{EA296B9A-5DFC-4F01-B8A2-F515BEBB9B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0514" y="3437764"/>
            <a:ext cx="2025448" cy="980655"/>
          </a:xfrm>
          <a:prstGeom prst="rect">
            <a:avLst/>
          </a:prstGeom>
        </p:spPr>
      </p:pic>
      <p:sp>
        <p:nvSpPr>
          <p:cNvPr id="35" name="TextBox 34"/>
          <p:cNvSpPr txBox="1"/>
          <p:nvPr/>
        </p:nvSpPr>
        <p:spPr>
          <a:xfrm>
            <a:off x="4511824" y="6472183"/>
            <a:ext cx="1943838" cy="125169"/>
          </a:xfrm>
          <a:prstGeom prst="rect">
            <a:avLst/>
          </a:prstGeom>
          <a:noFill/>
        </p:spPr>
        <p:txBody>
          <a:bodyPr wrap="none" lIns="0" tIns="0" rIns="0" bIns="0" rtlCol="0">
            <a:noAutofit/>
          </a:bodyPr>
          <a:lstStyle/>
          <a:p>
            <a:pPr>
              <a:lnSpc>
                <a:spcPct val="90000"/>
              </a:lnSpc>
            </a:pPr>
            <a:endParaRPr lang="en-GB" sz="1600" dirty="0">
              <a:solidFill>
                <a:schemeClr val="accent3">
                  <a:lumMod val="75000"/>
                </a:schemeClr>
              </a:solidFill>
            </a:endParaRPr>
          </a:p>
        </p:txBody>
      </p:sp>
      <p:sp>
        <p:nvSpPr>
          <p:cNvPr id="37" name="Oval 36"/>
          <p:cNvSpPr/>
          <p:nvPr/>
        </p:nvSpPr>
        <p:spPr bwMode="ltGray">
          <a:xfrm>
            <a:off x="5867400" y="838201"/>
            <a:ext cx="3306476" cy="54864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10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HPE Superdome Flex</a:t>
            </a:r>
            <a:endParaRPr lang="en-US" dirty="0"/>
          </a:p>
        </p:txBody>
      </p:sp>
      <p:sp>
        <p:nvSpPr>
          <p:cNvPr id="4" name="Text Placeholder 3"/>
          <p:cNvSpPr>
            <a:spLocks noGrp="1"/>
          </p:cNvSpPr>
          <p:nvPr>
            <p:ph type="body" sz="quarter" idx="13"/>
          </p:nvPr>
        </p:nvSpPr>
        <p:spPr/>
        <p:txBody>
          <a:bodyPr/>
          <a:lstStyle/>
          <a:p>
            <a:r>
              <a:rPr lang="en-US" sz="2200" dirty="0"/>
              <a:t>The undisputed leader in in-memory computing</a:t>
            </a: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15</a:t>
            </a:fld>
            <a:endParaRPr lang="en-US" dirty="0">
              <a:solidFill>
                <a:srgbClr val="5F7A76"/>
              </a:solidFill>
            </a:endParaRPr>
          </a:p>
        </p:txBody>
      </p:sp>
      <p:sp>
        <p:nvSpPr>
          <p:cNvPr id="6" name="Rectangle 5"/>
          <p:cNvSpPr/>
          <p:nvPr/>
        </p:nvSpPr>
        <p:spPr bwMode="ltGray">
          <a:xfrm>
            <a:off x="648074" y="5542675"/>
            <a:ext cx="10931309" cy="478418"/>
          </a:xfrm>
          <a:prstGeom prst="rect">
            <a:avLst/>
          </a:prstGeom>
          <a:solidFill>
            <a:schemeClr val="bg1"/>
          </a:solidFill>
          <a:ln w="57150">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000" b="1" dirty="0">
                <a:solidFill>
                  <a:schemeClr val="tx1"/>
                </a:solidFill>
              </a:rPr>
              <a:t>Designed with Memory-Driven Computing principles</a:t>
            </a:r>
          </a:p>
        </p:txBody>
      </p:sp>
      <p:sp>
        <p:nvSpPr>
          <p:cNvPr id="17" name="Rectangle 16"/>
          <p:cNvSpPr/>
          <p:nvPr/>
        </p:nvSpPr>
        <p:spPr bwMode="ltGray">
          <a:xfrm>
            <a:off x="607204" y="1450426"/>
            <a:ext cx="7425079" cy="3312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Aft>
                <a:spcPts val="600"/>
              </a:spcAft>
            </a:pPr>
            <a:r>
              <a:rPr lang="sv-SE" sz="1600" b="1" dirty="0">
                <a:solidFill>
                  <a:prstClr val="black"/>
                </a:solidFill>
              </a:rPr>
              <a:t>Turn data into actionable insights in real time</a:t>
            </a:r>
            <a:endParaRPr lang="en-US" sz="1600" b="1" dirty="0">
              <a:solidFill>
                <a:prstClr val="black"/>
              </a:solidFill>
            </a:endParaRPr>
          </a:p>
          <a:p>
            <a:pPr marL="173736" indent="-173736">
              <a:spcAft>
                <a:spcPts val="400"/>
              </a:spcAft>
              <a:buFont typeface="Arial" panose="020B0604020202020204" pitchFamily="34" charset="0"/>
              <a:buChar char="–"/>
            </a:pPr>
            <a:r>
              <a:rPr lang="en-US" sz="1400" dirty="0">
                <a:solidFill>
                  <a:prstClr val="black"/>
                </a:solidFill>
              </a:rPr>
              <a:t>Unparalleled scale 4-32 sockets, 768GB-48TB</a:t>
            </a:r>
            <a:r>
              <a:rPr lang="en-US" sz="1400" dirty="0">
                <a:solidFill>
                  <a:schemeClr val="tx1"/>
                </a:solidFill>
              </a:rPr>
              <a:t>+</a:t>
            </a:r>
            <a:r>
              <a:rPr lang="en-US" sz="1400" dirty="0">
                <a:solidFill>
                  <a:prstClr val="black"/>
                </a:solidFill>
              </a:rPr>
              <a:t> memory</a:t>
            </a:r>
          </a:p>
          <a:p>
            <a:pPr marL="173736" indent="-173736">
              <a:spcAft>
                <a:spcPts val="400"/>
              </a:spcAft>
              <a:buFont typeface="Arial" panose="020B0604020202020204" pitchFamily="34" charset="0"/>
              <a:buChar char="–"/>
            </a:pPr>
            <a:r>
              <a:rPr lang="sv-SE" sz="1400" dirty="0">
                <a:solidFill>
                  <a:prstClr val="black"/>
                </a:solidFill>
              </a:rPr>
              <a:t>Ultra-fast fabric</a:t>
            </a:r>
          </a:p>
          <a:p>
            <a:pPr>
              <a:spcBef>
                <a:spcPts val="1200"/>
              </a:spcBef>
              <a:spcAft>
                <a:spcPts val="600"/>
              </a:spcAft>
            </a:pPr>
            <a:r>
              <a:rPr lang="sv-SE" sz="1600" b="1" dirty="0">
                <a:solidFill>
                  <a:prstClr val="black"/>
                </a:solidFill>
              </a:rPr>
              <a:t>Keep pace with evolving business demands</a:t>
            </a:r>
            <a:endParaRPr lang="en-US" sz="1600" b="1" dirty="0">
              <a:solidFill>
                <a:prstClr val="black"/>
              </a:solidFill>
            </a:endParaRPr>
          </a:p>
          <a:p>
            <a:pPr marL="173736" indent="-173736">
              <a:spcAft>
                <a:spcPts val="400"/>
              </a:spcAft>
              <a:buFont typeface="Arial" panose="020B0604020202020204" pitchFamily="34" charset="0"/>
              <a:buChar char="–"/>
            </a:pPr>
            <a:r>
              <a:rPr lang="en-US" sz="1400" dirty="0">
                <a:solidFill>
                  <a:prstClr val="black"/>
                </a:solidFill>
              </a:rPr>
              <a:t>Unique modular 4-socket building block </a:t>
            </a:r>
          </a:p>
          <a:p>
            <a:pPr marL="173736" indent="-173736">
              <a:spcAft>
                <a:spcPts val="400"/>
              </a:spcAft>
              <a:buFont typeface="Arial" panose="020B0604020202020204" pitchFamily="34" charset="0"/>
              <a:buChar char="–"/>
            </a:pPr>
            <a:r>
              <a:rPr lang="sv-SE" sz="1400" dirty="0">
                <a:solidFill>
                  <a:prstClr val="black"/>
                </a:solidFill>
              </a:rPr>
              <a:t>Open management and hard partitioning for hybrid IT consumption</a:t>
            </a:r>
          </a:p>
          <a:p>
            <a:pPr>
              <a:spcBef>
                <a:spcPts val="1200"/>
              </a:spcBef>
              <a:spcAft>
                <a:spcPts val="600"/>
              </a:spcAft>
            </a:pPr>
            <a:r>
              <a:rPr lang="sv-SE" sz="1600" b="1" dirty="0">
                <a:solidFill>
                  <a:prstClr val="black"/>
                </a:solidFill>
              </a:rPr>
              <a:t>Safeguard mission-critical workloads</a:t>
            </a:r>
          </a:p>
          <a:p>
            <a:pPr marL="173736" indent="-173736">
              <a:spcAft>
                <a:spcPts val="400"/>
              </a:spcAft>
              <a:buFont typeface="Arial" panose="020B0604020202020204" pitchFamily="34" charset="0"/>
              <a:buChar char="–"/>
            </a:pPr>
            <a:r>
              <a:rPr lang="en-US" sz="1400" dirty="0">
                <a:solidFill>
                  <a:prstClr val="black"/>
                </a:solidFill>
              </a:rPr>
              <a:t>Proven Superdome RAS with 99.999% single system availability</a:t>
            </a:r>
          </a:p>
          <a:p>
            <a:pPr marL="173736" indent="-173736">
              <a:spcAft>
                <a:spcPts val="400"/>
              </a:spcAft>
              <a:buFont typeface="Arial" panose="020B0604020202020204" pitchFamily="34" charset="0"/>
              <a:buChar char="–"/>
            </a:pPr>
            <a:r>
              <a:rPr lang="sv-SE" sz="1400" dirty="0">
                <a:solidFill>
                  <a:prstClr val="black"/>
                </a:solidFill>
              </a:rPr>
              <a:t>Mission critical expertise with HPE Pointnext services</a:t>
            </a:r>
          </a:p>
          <a:p>
            <a:pPr>
              <a:spcBef>
                <a:spcPts val="1200"/>
              </a:spcBef>
              <a:spcAft>
                <a:spcPts val="600"/>
              </a:spcAft>
            </a:pPr>
            <a:r>
              <a:rPr lang="sv-SE" sz="1400" b="1" dirty="0">
                <a:solidFill>
                  <a:prstClr val="black"/>
                </a:solidFill>
              </a:rPr>
              <a:t>Pushing the limits</a:t>
            </a:r>
          </a:p>
          <a:p>
            <a:pPr marL="173736" indent="-173736">
              <a:spcAft>
                <a:spcPts val="400"/>
              </a:spcAft>
              <a:buFont typeface="Arial" panose="020B0604020202020204" pitchFamily="34" charset="0"/>
              <a:buChar char="–"/>
            </a:pPr>
            <a:r>
              <a:rPr lang="en-US" sz="1400" dirty="0">
                <a:solidFill>
                  <a:prstClr val="black"/>
                </a:solidFill>
              </a:rPr>
              <a:t>Software-Defined Scalable Memory project in development to extend to 96TB of composable memory across multiple racks</a:t>
            </a:r>
          </a:p>
          <a:p>
            <a:pPr marL="173736" indent="-173736">
              <a:spcAft>
                <a:spcPts val="400"/>
              </a:spcAft>
              <a:buFont typeface="Arial" panose="020B0604020202020204" pitchFamily="34" charset="0"/>
              <a:buChar char="–"/>
            </a:pPr>
            <a:endParaRPr lang="en-US" sz="1400" dirty="0">
              <a:solidFill>
                <a:prstClr val="black"/>
              </a:solidFill>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2656" y="0"/>
            <a:ext cx="4750351" cy="5832282"/>
          </a:xfrm>
          <a:prstGeom prst="rect">
            <a:avLst/>
          </a:prstGeom>
        </p:spPr>
      </p:pic>
    </p:spTree>
    <p:extLst>
      <p:ext uri="{BB962C8B-B14F-4D97-AF65-F5344CB8AC3E}">
        <p14:creationId xmlns:p14="http://schemas.microsoft.com/office/powerpoint/2010/main" val="424545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Graph Analytics to Detect Cyber Security Threats</a:t>
            </a:r>
          </a:p>
        </p:txBody>
      </p:sp>
      <p:sp>
        <p:nvSpPr>
          <p:cNvPr id="4" name="Slide Number Placeholder 3"/>
          <p:cNvSpPr>
            <a:spLocks noGrp="1"/>
          </p:cNvSpPr>
          <p:nvPr>
            <p:ph type="sldNum" sz="quarter" idx="12"/>
          </p:nvPr>
        </p:nvSpPr>
        <p:spPr/>
        <p:txBody>
          <a:bodyPr/>
          <a:lstStyle/>
          <a:p>
            <a:fld id="{B016F8AB-BCEA-4347-8BA6-BE776009BC89}" type="slidenum">
              <a:rPr lang="en-US" smtClean="0"/>
              <a:t>16</a:t>
            </a:fld>
            <a:endParaRPr lang="en-US"/>
          </a:p>
        </p:txBody>
      </p:sp>
      <p:pic>
        <p:nvPicPr>
          <p:cNvPr id="4098" name="Picture 2" descr="Image result for trovares xG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631504" y="3573016"/>
            <a:ext cx="3600400" cy="72008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eservoir Labs"/>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42909" b="42166"/>
          <a:stretch/>
        </p:blipFill>
        <p:spPr bwMode="auto">
          <a:xfrm>
            <a:off x="6960096" y="3645024"/>
            <a:ext cx="3859722" cy="5760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47528" y="5301208"/>
            <a:ext cx="3168352" cy="914400"/>
          </a:xfrm>
          <a:prstGeom prst="rect">
            <a:avLst/>
          </a:prstGeom>
          <a:noFill/>
        </p:spPr>
        <p:txBody>
          <a:bodyPr wrap="none" lIns="0" tIns="0" rIns="0" bIns="0" rtlCol="0">
            <a:noAutofit/>
          </a:bodyPr>
          <a:lstStyle/>
          <a:p>
            <a:pPr algn="ctr">
              <a:lnSpc>
                <a:spcPct val="90000"/>
              </a:lnSpc>
            </a:pPr>
            <a:r>
              <a:rPr lang="en-US" sz="2800" b="1" dirty="0"/>
              <a:t>Vulnerability Detection</a:t>
            </a:r>
          </a:p>
          <a:p>
            <a:pPr algn="ctr">
              <a:lnSpc>
                <a:spcPct val="90000"/>
              </a:lnSpc>
            </a:pPr>
            <a:r>
              <a:rPr lang="en-US" sz="2400" i="1" dirty="0"/>
              <a:t>The Known</a:t>
            </a:r>
          </a:p>
        </p:txBody>
      </p:sp>
      <p:sp>
        <p:nvSpPr>
          <p:cNvPr id="8" name="TextBox 7"/>
          <p:cNvSpPr txBox="1"/>
          <p:nvPr/>
        </p:nvSpPr>
        <p:spPr>
          <a:xfrm>
            <a:off x="8432757" y="5301208"/>
            <a:ext cx="914400" cy="914400"/>
          </a:xfrm>
          <a:prstGeom prst="rect">
            <a:avLst/>
          </a:prstGeom>
          <a:noFill/>
        </p:spPr>
        <p:txBody>
          <a:bodyPr wrap="none" lIns="0" tIns="0" rIns="0" bIns="0" rtlCol="0">
            <a:noAutofit/>
          </a:bodyPr>
          <a:lstStyle/>
          <a:p>
            <a:pPr algn="ctr">
              <a:lnSpc>
                <a:spcPct val="90000"/>
              </a:lnSpc>
            </a:pPr>
            <a:r>
              <a:rPr lang="en-US" sz="2800" b="1" dirty="0"/>
              <a:t>Vulnerability Assessment</a:t>
            </a:r>
            <a:endParaRPr lang="en-US" sz="2400" b="1" dirty="0"/>
          </a:p>
          <a:p>
            <a:pPr algn="ctr">
              <a:lnSpc>
                <a:spcPct val="90000"/>
              </a:lnSpc>
            </a:pPr>
            <a:r>
              <a:rPr lang="en-US" sz="2400" i="1" dirty="0"/>
              <a:t>The Unknown</a:t>
            </a:r>
          </a:p>
        </p:txBody>
      </p:sp>
    </p:spTree>
    <p:extLst>
      <p:ext uri="{BB962C8B-B14F-4D97-AF65-F5344CB8AC3E}">
        <p14:creationId xmlns:p14="http://schemas.microsoft.com/office/powerpoint/2010/main" val="290555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Trovares</a:t>
            </a:r>
            <a:r>
              <a:rPr lang="en-US" sz="3600" dirty="0"/>
              <a:t> Software </a:t>
            </a:r>
            <a:r>
              <a:rPr lang="en-US" sz="3600" dirty="0" err="1"/>
              <a:t>xGT</a:t>
            </a:r>
            <a:br>
              <a:rPr lang="en-US" dirty="0"/>
            </a:br>
            <a:r>
              <a:rPr lang="en-US" dirty="0"/>
              <a:t>SMP-Optimized Graph Search Engine</a:t>
            </a:r>
          </a:p>
        </p:txBody>
      </p:sp>
      <p:sp>
        <p:nvSpPr>
          <p:cNvPr id="3" name="Slide Number Placeholder 2"/>
          <p:cNvSpPr>
            <a:spLocks noGrp="1"/>
          </p:cNvSpPr>
          <p:nvPr>
            <p:ph type="sldNum" sz="quarter" idx="12"/>
          </p:nvPr>
        </p:nvSpPr>
        <p:spPr/>
        <p:txBody>
          <a:bodyPr/>
          <a:lstStyle/>
          <a:p>
            <a:fld id="{B016F8AB-BCEA-4347-8BA6-BE776009BC89}" type="slidenum">
              <a:rPr lang="en-US" smtClean="0"/>
              <a:t>17</a:t>
            </a:fld>
            <a:endParaRPr lang="en-US"/>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12424" y="1846822"/>
            <a:ext cx="1302152" cy="107193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767" y="2083125"/>
            <a:ext cx="1919536" cy="601199"/>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7160" y="4069631"/>
            <a:ext cx="1048539" cy="1350049"/>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862336" y="4024493"/>
            <a:ext cx="766545" cy="766545"/>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1443399" y="4653135"/>
            <a:ext cx="766545" cy="766545"/>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2032485" y="4024492"/>
            <a:ext cx="766545" cy="766545"/>
          </a:xfrm>
          <a:prstGeom prst="rect">
            <a:avLst/>
          </a:prstGeom>
        </p:spPr>
      </p:pic>
      <p:sp>
        <p:nvSpPr>
          <p:cNvPr id="4" name="TextBox 3"/>
          <p:cNvSpPr txBox="1"/>
          <p:nvPr/>
        </p:nvSpPr>
        <p:spPr>
          <a:xfrm>
            <a:off x="1118085" y="2938649"/>
            <a:ext cx="914400" cy="914400"/>
          </a:xfrm>
          <a:prstGeom prst="rect">
            <a:avLst/>
          </a:prstGeom>
          <a:noFill/>
        </p:spPr>
        <p:txBody>
          <a:bodyPr wrap="none" lIns="0" tIns="0" rIns="0" bIns="0" rtlCol="0">
            <a:noAutofit/>
          </a:bodyPr>
          <a:lstStyle/>
          <a:p>
            <a:pPr>
              <a:lnSpc>
                <a:spcPct val="90000"/>
              </a:lnSpc>
            </a:pPr>
            <a:r>
              <a:rPr lang="en-US" dirty="0"/>
              <a:t>Cybersecurity</a:t>
            </a:r>
          </a:p>
        </p:txBody>
      </p:sp>
      <p:sp>
        <p:nvSpPr>
          <p:cNvPr id="16" name="TextBox 15"/>
          <p:cNvSpPr txBox="1"/>
          <p:nvPr/>
        </p:nvSpPr>
        <p:spPr>
          <a:xfrm>
            <a:off x="986199" y="5674007"/>
            <a:ext cx="914400" cy="914400"/>
          </a:xfrm>
          <a:prstGeom prst="rect">
            <a:avLst/>
          </a:prstGeom>
          <a:noFill/>
        </p:spPr>
        <p:txBody>
          <a:bodyPr wrap="none" lIns="0" tIns="0" rIns="0" bIns="0" rtlCol="0">
            <a:noAutofit/>
          </a:bodyPr>
          <a:lstStyle/>
          <a:p>
            <a:pPr>
              <a:lnSpc>
                <a:spcPct val="90000"/>
              </a:lnSpc>
            </a:pPr>
            <a:r>
              <a:rPr lang="en-US" dirty="0"/>
              <a:t>Machine Learning</a:t>
            </a:r>
          </a:p>
        </p:txBody>
      </p:sp>
      <p:sp>
        <p:nvSpPr>
          <p:cNvPr id="17" name="TextBox 16"/>
          <p:cNvSpPr txBox="1"/>
          <p:nvPr/>
        </p:nvSpPr>
        <p:spPr>
          <a:xfrm>
            <a:off x="9775950" y="2938649"/>
            <a:ext cx="914400" cy="914400"/>
          </a:xfrm>
          <a:prstGeom prst="rect">
            <a:avLst/>
          </a:prstGeom>
          <a:noFill/>
        </p:spPr>
        <p:txBody>
          <a:bodyPr wrap="none" lIns="0" tIns="0" rIns="0" bIns="0" rtlCol="0">
            <a:noAutofit/>
          </a:bodyPr>
          <a:lstStyle/>
          <a:p>
            <a:pPr>
              <a:lnSpc>
                <a:spcPct val="90000"/>
              </a:lnSpc>
            </a:pPr>
            <a:r>
              <a:rPr lang="en-US" dirty="0"/>
              <a:t>Fraud detection</a:t>
            </a:r>
          </a:p>
        </p:txBody>
      </p:sp>
      <p:sp>
        <p:nvSpPr>
          <p:cNvPr id="21" name="TextBox 20"/>
          <p:cNvSpPr txBox="1"/>
          <p:nvPr/>
        </p:nvSpPr>
        <p:spPr>
          <a:xfrm>
            <a:off x="9773718" y="5675495"/>
            <a:ext cx="914400" cy="914400"/>
          </a:xfrm>
          <a:prstGeom prst="rect">
            <a:avLst/>
          </a:prstGeom>
          <a:noFill/>
        </p:spPr>
        <p:txBody>
          <a:bodyPr wrap="none" lIns="0" tIns="0" rIns="0" bIns="0" rtlCol="0">
            <a:noAutofit/>
          </a:bodyPr>
          <a:lstStyle/>
          <a:p>
            <a:pPr>
              <a:lnSpc>
                <a:spcPct val="90000"/>
              </a:lnSpc>
            </a:pPr>
            <a:r>
              <a:rPr lang="en-US" dirty="0"/>
              <a:t>Medical Research</a:t>
            </a:r>
          </a:p>
        </p:txBody>
      </p:sp>
      <p:pic>
        <p:nvPicPr>
          <p:cNvPr id="7170" name="Picture 2" descr="Image result for graph analytics"/>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272729" y="2083125"/>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3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Trovares</a:t>
            </a:r>
            <a:r>
              <a:rPr lang="en-US" dirty="0"/>
              <a:t> </a:t>
            </a:r>
            <a:r>
              <a:rPr lang="en-US" dirty="0" err="1"/>
              <a:t>xGT</a:t>
            </a:r>
            <a:r>
              <a:rPr lang="en-US" dirty="0"/>
              <a:t> Scaling</a:t>
            </a:r>
          </a:p>
        </p:txBody>
      </p:sp>
      <p:sp>
        <p:nvSpPr>
          <p:cNvPr id="7" name="Content Placeholder 6"/>
          <p:cNvSpPr>
            <a:spLocks noGrp="1"/>
          </p:cNvSpPr>
          <p:nvPr>
            <p:ph sz="half" idx="1"/>
          </p:nvPr>
        </p:nvSpPr>
        <p:spPr/>
        <p:txBody>
          <a:bodyPr>
            <a:normAutofit/>
          </a:bodyPr>
          <a:lstStyle/>
          <a:p>
            <a:r>
              <a:rPr lang="en-US" dirty="0"/>
              <a:t>Targeted threats : Zombie Reboot, RDP Hacking</a:t>
            </a:r>
          </a:p>
          <a:p>
            <a:r>
              <a:rPr lang="en-US" dirty="0"/>
              <a:t>Proved scalability improvements consistently in the 70% to 90% range</a:t>
            </a:r>
          </a:p>
          <a:p>
            <a:r>
              <a:rPr lang="en-US" dirty="0"/>
              <a:t>As tested : Search 90-days of </a:t>
            </a:r>
            <a:r>
              <a:rPr lang="en-US" dirty="0" err="1"/>
              <a:t>Netflow</a:t>
            </a:r>
            <a:r>
              <a:rPr lang="en-US" dirty="0"/>
              <a:t> and Log events</a:t>
            </a:r>
          </a:p>
          <a:p>
            <a:pPr lvl="1"/>
            <a:r>
              <a:rPr lang="en-US" dirty="0"/>
              <a:t>20 billion graph edges</a:t>
            </a:r>
          </a:p>
          <a:p>
            <a:pPr lvl="1"/>
            <a:r>
              <a:rPr lang="en-US" dirty="0"/>
              <a:t>212 billion edge properties</a:t>
            </a:r>
          </a:p>
          <a:p>
            <a:pPr lvl="1"/>
            <a:r>
              <a:rPr lang="en-US" dirty="0"/>
              <a:t>3.2TB of RAM to hold graph</a:t>
            </a:r>
          </a:p>
          <a:p>
            <a:r>
              <a:rPr lang="en-US" dirty="0"/>
              <a:t>Near-linear scalability</a:t>
            </a:r>
          </a:p>
          <a:p>
            <a:endParaRPr lang="en-US" dirty="0"/>
          </a:p>
        </p:txBody>
      </p:sp>
      <p:sp>
        <p:nvSpPr>
          <p:cNvPr id="3" name="Slide Number Placeholder 2"/>
          <p:cNvSpPr>
            <a:spLocks noGrp="1"/>
          </p:cNvSpPr>
          <p:nvPr>
            <p:ph type="sldNum" sz="quarter" idx="12"/>
          </p:nvPr>
        </p:nvSpPr>
        <p:spPr/>
        <p:txBody>
          <a:bodyPr/>
          <a:lstStyle/>
          <a:p>
            <a:fld id="{B016F8AB-BCEA-4347-8BA6-BE776009BC89}" type="slidenum">
              <a:rPr lang="uk-UA" smtClean="0"/>
              <a:t>18</a:t>
            </a:fld>
            <a:endParaRPr lang="uk-UA"/>
          </a:p>
        </p:txBody>
      </p:sp>
      <p:graphicFrame>
        <p:nvGraphicFramePr>
          <p:cNvPr id="4" name="Chart 3">
            <a:extLst>
              <a:ext uri="{FF2B5EF4-FFF2-40B4-BE49-F238E27FC236}">
                <a16:creationId xmlns:a16="http://schemas.microsoft.com/office/drawing/2014/main" id="{D8F724BE-C679-CF48-BA08-7700A0FDD9F6}"/>
              </a:ext>
            </a:extLst>
          </p:cNvPr>
          <p:cNvGraphicFramePr>
            <a:graphicFrameLocks/>
          </p:cNvGraphicFramePr>
          <p:nvPr>
            <p:extLst>
              <p:ext uri="{D42A27DB-BD31-4B8C-83A1-F6EECF244321}">
                <p14:modId xmlns:p14="http://schemas.microsoft.com/office/powerpoint/2010/main" val="998499546"/>
              </p:ext>
            </p:extLst>
          </p:nvPr>
        </p:nvGraphicFramePr>
        <p:xfrm>
          <a:off x="6816080" y="3789040"/>
          <a:ext cx="4763304" cy="252028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01575157-29D5-3D4C-AB64-35A115A9B700}"/>
              </a:ext>
            </a:extLst>
          </p:cNvPr>
          <p:cNvSpPr txBox="1"/>
          <p:nvPr/>
        </p:nvSpPr>
        <p:spPr>
          <a:xfrm>
            <a:off x="4727848" y="6403032"/>
            <a:ext cx="914400" cy="914400"/>
          </a:xfrm>
          <a:prstGeom prst="rect">
            <a:avLst/>
          </a:prstGeom>
          <a:noFill/>
        </p:spPr>
        <p:txBody>
          <a:bodyPr wrap="none" lIns="0" tIns="0" rIns="0" bIns="0" rtlCol="0">
            <a:noAutofit/>
          </a:bodyPr>
          <a:lstStyle/>
          <a:p>
            <a:pPr>
              <a:lnSpc>
                <a:spcPct val="90000"/>
              </a:lnSpc>
            </a:pPr>
            <a:r>
              <a:rPr lang="en-US" dirty="0">
                <a:solidFill>
                  <a:srgbClr val="FF0000"/>
                </a:solidFill>
              </a:rPr>
              <a:t>Preliminary Results </a:t>
            </a:r>
            <a:r>
              <a:rPr lang="mr-IN" dirty="0">
                <a:solidFill>
                  <a:srgbClr val="FF0000"/>
                </a:solidFill>
              </a:rPr>
              <a:t>–</a:t>
            </a:r>
            <a:r>
              <a:rPr lang="en-US" dirty="0">
                <a:solidFill>
                  <a:srgbClr val="FF0000"/>
                </a:solidFill>
              </a:rPr>
              <a:t>HPE Confidential - NDA Required</a:t>
            </a:r>
          </a:p>
        </p:txBody>
      </p:sp>
      <p:graphicFrame>
        <p:nvGraphicFramePr>
          <p:cNvPr id="6" name="Chart 5"/>
          <p:cNvGraphicFramePr>
            <a:graphicFrameLocks/>
          </p:cNvGraphicFramePr>
          <p:nvPr>
            <p:extLst>
              <p:ext uri="{D42A27DB-BD31-4B8C-83A1-F6EECF244321}">
                <p14:modId xmlns:p14="http://schemas.microsoft.com/office/powerpoint/2010/main" val="2635840064"/>
              </p:ext>
            </p:extLst>
          </p:nvPr>
        </p:nvGraphicFramePr>
        <p:xfrm>
          <a:off x="6803206" y="906518"/>
          <a:ext cx="4776178"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Explosion 1 8"/>
          <p:cNvSpPr/>
          <p:nvPr/>
        </p:nvSpPr>
        <p:spPr bwMode="ltGray">
          <a:xfrm>
            <a:off x="9199491" y="1524000"/>
            <a:ext cx="2880320" cy="1152128"/>
          </a:xfrm>
          <a:prstGeom prst="irregularSeal1">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b="1" dirty="0"/>
              <a:t>1000x improvement</a:t>
            </a:r>
          </a:p>
        </p:txBody>
      </p:sp>
    </p:spTree>
    <p:extLst>
      <p:ext uri="{BB962C8B-B14F-4D97-AF65-F5344CB8AC3E}">
        <p14:creationId xmlns:p14="http://schemas.microsoft.com/office/powerpoint/2010/main" val="18762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Analytics: Working with Reservoir Labs using Ensign</a:t>
            </a:r>
          </a:p>
        </p:txBody>
      </p:sp>
      <p:sp>
        <p:nvSpPr>
          <p:cNvPr id="3" name="Slide Number Placeholder 2"/>
          <p:cNvSpPr>
            <a:spLocks noGrp="1"/>
          </p:cNvSpPr>
          <p:nvPr>
            <p:ph type="sldNum" sz="quarter" idx="12"/>
          </p:nvPr>
        </p:nvSpPr>
        <p:spPr/>
        <p:txBody>
          <a:bodyPr/>
          <a:lstStyle/>
          <a:p>
            <a:fld id="{B016F8AB-BCEA-4347-8BA6-BE776009BC89}" type="slidenum">
              <a:rPr lang="en-US" smtClean="0"/>
              <a:t>19</a:t>
            </a:fld>
            <a:endParaRPr lang="en-US"/>
          </a:p>
        </p:txBody>
      </p:sp>
      <p:sp>
        <p:nvSpPr>
          <p:cNvPr id="7" name="Content Placeholder 2"/>
          <p:cNvSpPr txBox="1">
            <a:spLocks/>
          </p:cNvSpPr>
          <p:nvPr/>
        </p:nvSpPr>
        <p:spPr>
          <a:xfrm>
            <a:off x="6672064" y="1751526"/>
            <a:ext cx="5334000" cy="4571999"/>
          </a:xfrm>
          <a:prstGeom prst="rect">
            <a:avLst/>
          </a:prstGeom>
        </p:spPr>
        <p:txBody>
          <a:bodyPr>
            <a:norm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dirty="0"/>
              <a:t>Core analytics based on “tensor decompositions”</a:t>
            </a:r>
          </a:p>
          <a:p>
            <a:pPr lvl="1"/>
            <a:r>
              <a:rPr lang="en-US" dirty="0"/>
              <a:t>Computationally expensive and sophisticated mathematical methods</a:t>
            </a:r>
          </a:p>
          <a:p>
            <a:pPr lvl="1"/>
            <a:r>
              <a:rPr lang="en-US" dirty="0"/>
              <a:t>Sparse irregular computations add complexity to performance scaling</a:t>
            </a:r>
          </a:p>
          <a:p>
            <a:pPr lvl="1"/>
            <a:r>
              <a:rPr lang="en-US" dirty="0"/>
              <a:t>Unsupervised machine learning</a:t>
            </a:r>
          </a:p>
          <a:p>
            <a:r>
              <a:rPr lang="en-US" dirty="0"/>
              <a:t>Patented and patent-pending techniques for computation and communication optimizations </a:t>
            </a:r>
          </a:p>
          <a:p>
            <a:r>
              <a:rPr lang="en-US" dirty="0"/>
              <a:t>Successful application areas </a:t>
            </a:r>
          </a:p>
          <a:p>
            <a:pPr lvl="1"/>
            <a:r>
              <a:rPr lang="en-US" dirty="0"/>
              <a:t>Cyber security</a:t>
            </a:r>
          </a:p>
          <a:p>
            <a:pPr lvl="1"/>
            <a:r>
              <a:rPr lang="en-US" dirty="0"/>
              <a:t>Activity-based intelligence</a:t>
            </a:r>
          </a:p>
        </p:txBody>
      </p:sp>
      <p:pic>
        <p:nvPicPr>
          <p:cNvPr id="5122" name="Picture 2" descr="Image result for Reservoir Lab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441" y="1751526"/>
            <a:ext cx="5702583" cy="411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77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Don’t Take My Word For It…</a:t>
            </a:r>
          </a:p>
        </p:txBody>
      </p:sp>
      <p:sp>
        <p:nvSpPr>
          <p:cNvPr id="2" name="Slide Number Placeholder 1"/>
          <p:cNvSpPr>
            <a:spLocks noGrp="1"/>
          </p:cNvSpPr>
          <p:nvPr>
            <p:ph type="sldNum" sz="quarter" idx="12"/>
          </p:nvPr>
        </p:nvSpPr>
        <p:spPr/>
        <p:txBody>
          <a:bodyPr/>
          <a:lstStyle/>
          <a:p>
            <a:fld id="{B016F8AB-BCEA-4347-8BA6-BE776009BC89}" type="slidenum">
              <a:rPr lang="en-US" smtClean="0"/>
              <a:pPr/>
              <a:t>2</a:t>
            </a:fld>
            <a:endParaRPr lang="en-US" dirty="0"/>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43829" y="966605"/>
            <a:ext cx="9735555" cy="5580336"/>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42321" y="1071699"/>
            <a:ext cx="9738570" cy="3688853"/>
          </a:xfrm>
          <a:prstGeom prst="rect">
            <a:avLst/>
          </a:prstGeom>
        </p:spPr>
      </p:pic>
    </p:spTree>
    <p:extLst>
      <p:ext uri="{BB962C8B-B14F-4D97-AF65-F5344CB8AC3E}">
        <p14:creationId xmlns:p14="http://schemas.microsoft.com/office/powerpoint/2010/main" val="312609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19236"/>
            <a:ext cx="11353959" cy="852364"/>
          </a:xfrm>
        </p:spPr>
        <p:txBody>
          <a:bodyPr/>
          <a:lstStyle/>
          <a:p>
            <a:r>
              <a:rPr lang="en-US" dirty="0"/>
              <a:t>Scaled-up results with HPE SDFX 16-skt 6154 18 core processors</a:t>
            </a:r>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458518" y="3789039"/>
            <a:ext cx="4254106" cy="2307643"/>
          </a:xfrm>
          <a:ln>
            <a:solidFill>
              <a:schemeClr val="accent1"/>
            </a:solidFill>
          </a:ln>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64152" y="1124745"/>
            <a:ext cx="4248472" cy="2437858"/>
          </a:xfrm>
          <a:prstGeom prst="rect">
            <a:avLst/>
          </a:prstGeom>
          <a:ln>
            <a:solidFill>
              <a:schemeClr val="accent1"/>
            </a:solidFill>
          </a:ln>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368" y="1124744"/>
            <a:ext cx="6483182" cy="4971939"/>
          </a:xfrm>
          <a:prstGeom prst="rect">
            <a:avLst/>
          </a:prstGeom>
          <a:ln>
            <a:solidFill>
              <a:schemeClr val="accent1"/>
            </a:solidFill>
          </a:ln>
        </p:spPr>
      </p:pic>
      <p:sp>
        <p:nvSpPr>
          <p:cNvPr id="16" name="TextBox 15">
            <a:extLst>
              <a:ext uri="{FF2B5EF4-FFF2-40B4-BE49-F238E27FC236}">
                <a16:creationId xmlns:a16="http://schemas.microsoft.com/office/drawing/2014/main" id="{7FFE34FD-7607-754F-95B6-058EEABC6B1B}"/>
              </a:ext>
            </a:extLst>
          </p:cNvPr>
          <p:cNvSpPr txBox="1"/>
          <p:nvPr/>
        </p:nvSpPr>
        <p:spPr>
          <a:xfrm>
            <a:off x="3853959" y="6525344"/>
            <a:ext cx="914400" cy="914400"/>
          </a:xfrm>
          <a:prstGeom prst="rect">
            <a:avLst/>
          </a:prstGeom>
          <a:noFill/>
        </p:spPr>
        <p:txBody>
          <a:bodyPr wrap="none" lIns="0" tIns="0" rIns="0" bIns="0" rtlCol="0">
            <a:noAutofit/>
          </a:bodyPr>
          <a:lstStyle/>
          <a:p>
            <a:pPr>
              <a:lnSpc>
                <a:spcPct val="90000"/>
              </a:lnSpc>
            </a:pPr>
            <a:r>
              <a:rPr lang="en-US" dirty="0">
                <a:solidFill>
                  <a:srgbClr val="FF0000"/>
                </a:solidFill>
              </a:rPr>
              <a:t>Preliminary Results </a:t>
            </a:r>
            <a:r>
              <a:rPr lang="mr-IN" dirty="0">
                <a:solidFill>
                  <a:srgbClr val="FF0000"/>
                </a:solidFill>
              </a:rPr>
              <a:t>–</a:t>
            </a:r>
            <a:r>
              <a:rPr lang="en-US" dirty="0">
                <a:solidFill>
                  <a:srgbClr val="FF0000"/>
                </a:solidFill>
              </a:rPr>
              <a:t> HPE Confidential - NDA Required</a:t>
            </a:r>
          </a:p>
        </p:txBody>
      </p:sp>
      <p:sp>
        <p:nvSpPr>
          <p:cNvPr id="6" name="Explosion 1 5"/>
          <p:cNvSpPr/>
          <p:nvPr/>
        </p:nvSpPr>
        <p:spPr bwMode="ltGray">
          <a:xfrm>
            <a:off x="4223792" y="2780928"/>
            <a:ext cx="2664296" cy="1584176"/>
          </a:xfrm>
          <a:prstGeom prst="irregularSeal1">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b="1" i="1" dirty="0"/>
              <a:t>10x improvement</a:t>
            </a:r>
          </a:p>
        </p:txBody>
      </p:sp>
    </p:spTree>
    <p:extLst>
      <p:ext uri="{BB962C8B-B14F-4D97-AF65-F5344CB8AC3E}">
        <p14:creationId xmlns:p14="http://schemas.microsoft.com/office/powerpoint/2010/main" val="183097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Limited by Today’s Technologies</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21</a:t>
            </a:fld>
            <a:endParaRPr lang="en-US"/>
          </a:p>
        </p:txBody>
      </p:sp>
      <p:sp>
        <p:nvSpPr>
          <p:cNvPr id="5" name="TextBox 4"/>
          <p:cNvSpPr txBox="1"/>
          <p:nvPr/>
        </p:nvSpPr>
        <p:spPr>
          <a:xfrm>
            <a:off x="1847528" y="5085184"/>
            <a:ext cx="914400" cy="914400"/>
          </a:xfrm>
          <a:prstGeom prst="rect">
            <a:avLst/>
          </a:prstGeom>
          <a:noFill/>
        </p:spPr>
        <p:txBody>
          <a:bodyPr wrap="none" lIns="0" tIns="0" rIns="0" bIns="0" rtlCol="0">
            <a:noAutofit/>
          </a:bodyPr>
          <a:lstStyle/>
          <a:p>
            <a:pPr algn="ctr">
              <a:lnSpc>
                <a:spcPct val="90000"/>
              </a:lnSpc>
            </a:pPr>
            <a:r>
              <a:rPr lang="en-US" sz="2800" b="1" dirty="0"/>
              <a:t>4 hours 14 minutes</a:t>
            </a:r>
          </a:p>
          <a:p>
            <a:pPr algn="ctr">
              <a:lnSpc>
                <a:spcPct val="90000"/>
              </a:lnSpc>
            </a:pPr>
            <a:endParaRPr lang="en-US" dirty="0"/>
          </a:p>
          <a:p>
            <a:pPr algn="ctr">
              <a:lnSpc>
                <a:spcPct val="90000"/>
              </a:lnSpc>
            </a:pPr>
            <a:r>
              <a:rPr lang="en-US" dirty="0"/>
              <a:t>Vulnerability Detection scan</a:t>
            </a:r>
          </a:p>
        </p:txBody>
      </p:sp>
      <p:cxnSp>
        <p:nvCxnSpPr>
          <p:cNvPr id="6" name="Straight Connector 5"/>
          <p:cNvCxnSpPr/>
          <p:nvPr/>
        </p:nvCxnSpPr>
        <p:spPr>
          <a:xfrm>
            <a:off x="1080592"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91944" y="5085184"/>
            <a:ext cx="914400" cy="914400"/>
          </a:xfrm>
          <a:prstGeom prst="rect">
            <a:avLst/>
          </a:prstGeom>
          <a:noFill/>
        </p:spPr>
        <p:txBody>
          <a:bodyPr wrap="none" lIns="0" tIns="0" rIns="0" bIns="0" rtlCol="0">
            <a:noAutofit/>
          </a:bodyPr>
          <a:lstStyle/>
          <a:p>
            <a:pPr algn="ctr">
              <a:lnSpc>
                <a:spcPct val="90000"/>
              </a:lnSpc>
            </a:pPr>
            <a:r>
              <a:rPr lang="en-US" sz="2800" b="1" dirty="0"/>
              <a:t>5 hours</a:t>
            </a:r>
          </a:p>
          <a:p>
            <a:pPr algn="ctr">
              <a:lnSpc>
                <a:spcPct val="90000"/>
              </a:lnSpc>
            </a:pPr>
            <a:endParaRPr lang="en-US" dirty="0"/>
          </a:p>
          <a:p>
            <a:pPr algn="ctr">
              <a:lnSpc>
                <a:spcPct val="90000"/>
              </a:lnSpc>
            </a:pPr>
            <a:r>
              <a:rPr lang="en-US" dirty="0"/>
              <a:t>Vulnerability Assessment scan</a:t>
            </a:r>
          </a:p>
        </p:txBody>
      </p:sp>
      <p:cxnSp>
        <p:nvCxnSpPr>
          <p:cNvPr id="8" name="Straight Connector 7"/>
          <p:cNvCxnSpPr/>
          <p:nvPr/>
        </p:nvCxnSpPr>
        <p:spPr>
          <a:xfrm>
            <a:off x="4825008"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15716" y="5085184"/>
            <a:ext cx="914400" cy="914400"/>
          </a:xfrm>
          <a:prstGeom prst="rect">
            <a:avLst/>
          </a:prstGeom>
          <a:noFill/>
        </p:spPr>
        <p:txBody>
          <a:bodyPr wrap="none" lIns="0" tIns="0" rIns="0" bIns="0" rtlCol="0">
            <a:noAutofit/>
          </a:bodyPr>
          <a:lstStyle/>
          <a:p>
            <a:pPr algn="ctr">
              <a:lnSpc>
                <a:spcPct val="90000"/>
              </a:lnSpc>
            </a:pPr>
            <a:r>
              <a:rPr lang="en-US" sz="2800" b="1" dirty="0"/>
              <a:t>Not possible</a:t>
            </a:r>
          </a:p>
          <a:p>
            <a:pPr algn="ctr">
              <a:lnSpc>
                <a:spcPct val="90000"/>
              </a:lnSpc>
            </a:pPr>
            <a:endParaRPr lang="en-US" dirty="0"/>
          </a:p>
          <a:p>
            <a:pPr algn="ctr">
              <a:lnSpc>
                <a:spcPct val="90000"/>
              </a:lnSpc>
            </a:pPr>
            <a:r>
              <a:rPr lang="en-US" dirty="0"/>
              <a:t>Real-time Zero Day scan</a:t>
            </a:r>
          </a:p>
        </p:txBody>
      </p:sp>
      <p:cxnSp>
        <p:nvCxnSpPr>
          <p:cNvPr id="10" name="Straight Connector 9"/>
          <p:cNvCxnSpPr/>
          <p:nvPr/>
        </p:nvCxnSpPr>
        <p:spPr>
          <a:xfrm>
            <a:off x="8448780"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pic>
        <p:nvPicPr>
          <p:cNvPr id="5122" name="Picture 2" descr="Image result for cybersecurity"/>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9441" y="1225972"/>
            <a:ext cx="10969943" cy="340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5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Memory-Driven Computing is Redefining What’s Possible</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22</a:t>
            </a:fld>
            <a:endParaRPr lang="en-US"/>
          </a:p>
        </p:txBody>
      </p:sp>
      <p:sp>
        <p:nvSpPr>
          <p:cNvPr id="5" name="TextBox 4"/>
          <p:cNvSpPr txBox="1"/>
          <p:nvPr/>
        </p:nvSpPr>
        <p:spPr>
          <a:xfrm>
            <a:off x="1847528" y="5085184"/>
            <a:ext cx="914400" cy="914400"/>
          </a:xfrm>
          <a:prstGeom prst="rect">
            <a:avLst/>
          </a:prstGeom>
          <a:noFill/>
        </p:spPr>
        <p:txBody>
          <a:bodyPr wrap="none" lIns="0" tIns="0" rIns="0" bIns="0" rtlCol="0">
            <a:noAutofit/>
          </a:bodyPr>
          <a:lstStyle/>
          <a:p>
            <a:pPr algn="ctr">
              <a:lnSpc>
                <a:spcPct val="90000"/>
              </a:lnSpc>
            </a:pPr>
            <a:r>
              <a:rPr lang="en-US" sz="2800" b="1" dirty="0"/>
              <a:t>14.8 seconds</a:t>
            </a:r>
          </a:p>
          <a:p>
            <a:pPr algn="ctr">
              <a:lnSpc>
                <a:spcPct val="90000"/>
              </a:lnSpc>
            </a:pPr>
            <a:endParaRPr lang="en-US" dirty="0"/>
          </a:p>
          <a:p>
            <a:pPr algn="ctr">
              <a:lnSpc>
                <a:spcPct val="90000"/>
              </a:lnSpc>
            </a:pPr>
            <a:r>
              <a:rPr lang="en-US" b="1" dirty="0">
                <a:solidFill>
                  <a:srgbClr val="01A982"/>
                </a:solidFill>
              </a:rPr>
              <a:t>1000x improvement </a:t>
            </a:r>
            <a:r>
              <a:rPr lang="en-US" dirty="0"/>
              <a:t>on </a:t>
            </a:r>
          </a:p>
          <a:p>
            <a:pPr algn="ctr">
              <a:lnSpc>
                <a:spcPct val="90000"/>
              </a:lnSpc>
            </a:pPr>
            <a:r>
              <a:rPr lang="en-US" dirty="0"/>
              <a:t>Vulnerability Detection scan</a:t>
            </a:r>
          </a:p>
        </p:txBody>
      </p:sp>
      <p:cxnSp>
        <p:nvCxnSpPr>
          <p:cNvPr id="6" name="Straight Connector 5"/>
          <p:cNvCxnSpPr/>
          <p:nvPr/>
        </p:nvCxnSpPr>
        <p:spPr>
          <a:xfrm>
            <a:off x="1080592"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91944" y="5085184"/>
            <a:ext cx="914400" cy="914400"/>
          </a:xfrm>
          <a:prstGeom prst="rect">
            <a:avLst/>
          </a:prstGeom>
          <a:noFill/>
        </p:spPr>
        <p:txBody>
          <a:bodyPr wrap="none" lIns="0" tIns="0" rIns="0" bIns="0" rtlCol="0">
            <a:noAutofit/>
          </a:bodyPr>
          <a:lstStyle/>
          <a:p>
            <a:pPr algn="ctr">
              <a:lnSpc>
                <a:spcPct val="90000"/>
              </a:lnSpc>
            </a:pPr>
            <a:r>
              <a:rPr lang="en-US" sz="2800" b="1" dirty="0"/>
              <a:t>20 minutes</a:t>
            </a:r>
          </a:p>
          <a:p>
            <a:pPr algn="ctr">
              <a:lnSpc>
                <a:spcPct val="90000"/>
              </a:lnSpc>
            </a:pPr>
            <a:endParaRPr lang="en-US" dirty="0"/>
          </a:p>
          <a:p>
            <a:pPr algn="ctr">
              <a:lnSpc>
                <a:spcPct val="90000"/>
              </a:lnSpc>
            </a:pPr>
            <a:r>
              <a:rPr lang="en-US" b="1" dirty="0">
                <a:solidFill>
                  <a:srgbClr val="01A982"/>
                </a:solidFill>
              </a:rPr>
              <a:t>&gt;10x improvement </a:t>
            </a:r>
            <a:r>
              <a:rPr lang="en-US" dirty="0"/>
              <a:t>on initial </a:t>
            </a:r>
          </a:p>
          <a:p>
            <a:pPr algn="ctr">
              <a:lnSpc>
                <a:spcPct val="90000"/>
              </a:lnSpc>
            </a:pPr>
            <a:r>
              <a:rPr lang="en-US" dirty="0"/>
              <a:t>(minimally tuned) Vulnerability </a:t>
            </a:r>
          </a:p>
          <a:p>
            <a:pPr algn="ctr">
              <a:lnSpc>
                <a:spcPct val="90000"/>
              </a:lnSpc>
            </a:pPr>
            <a:r>
              <a:rPr lang="en-US" dirty="0"/>
              <a:t>Assessment scan</a:t>
            </a:r>
          </a:p>
        </p:txBody>
      </p:sp>
      <p:cxnSp>
        <p:nvCxnSpPr>
          <p:cNvPr id="8" name="Straight Connector 7"/>
          <p:cNvCxnSpPr/>
          <p:nvPr/>
        </p:nvCxnSpPr>
        <p:spPr>
          <a:xfrm>
            <a:off x="4825008"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15716" y="5085184"/>
            <a:ext cx="914400" cy="914400"/>
          </a:xfrm>
          <a:prstGeom prst="rect">
            <a:avLst/>
          </a:prstGeom>
          <a:noFill/>
        </p:spPr>
        <p:txBody>
          <a:bodyPr wrap="none" lIns="0" tIns="0" rIns="0" bIns="0" rtlCol="0">
            <a:noAutofit/>
          </a:bodyPr>
          <a:lstStyle/>
          <a:p>
            <a:pPr algn="ctr">
              <a:lnSpc>
                <a:spcPct val="90000"/>
              </a:lnSpc>
            </a:pPr>
            <a:r>
              <a:rPr lang="en-US" sz="2800" b="1" dirty="0"/>
              <a:t>TBD</a:t>
            </a:r>
          </a:p>
          <a:p>
            <a:pPr algn="ctr">
              <a:lnSpc>
                <a:spcPct val="90000"/>
              </a:lnSpc>
            </a:pPr>
            <a:endParaRPr lang="en-US" dirty="0"/>
          </a:p>
          <a:p>
            <a:pPr algn="ctr">
              <a:lnSpc>
                <a:spcPct val="90000"/>
              </a:lnSpc>
            </a:pPr>
            <a:r>
              <a:rPr lang="en-US" dirty="0"/>
              <a:t>Real-time Zero Day scan</a:t>
            </a:r>
          </a:p>
        </p:txBody>
      </p:sp>
      <p:cxnSp>
        <p:nvCxnSpPr>
          <p:cNvPr id="10" name="Straight Connector 9"/>
          <p:cNvCxnSpPr/>
          <p:nvPr/>
        </p:nvCxnSpPr>
        <p:spPr>
          <a:xfrm>
            <a:off x="8448780" y="5542384"/>
            <a:ext cx="2448272" cy="0"/>
          </a:xfrm>
          <a:prstGeom prst="line">
            <a:avLst/>
          </a:prstGeom>
          <a:ln w="19050">
            <a:solidFill>
              <a:srgbClr val="01A982"/>
            </a:solidFill>
          </a:ln>
        </p:spPr>
        <p:style>
          <a:lnRef idx="1">
            <a:schemeClr val="accent1"/>
          </a:lnRef>
          <a:fillRef idx="0">
            <a:schemeClr val="accent1"/>
          </a:fillRef>
          <a:effectRef idx="0">
            <a:schemeClr val="accent1"/>
          </a:effectRef>
          <a:fontRef idx="minor">
            <a:schemeClr val="tx1"/>
          </a:fontRef>
        </p:style>
      </p:cxnSp>
      <p:pic>
        <p:nvPicPr>
          <p:cNvPr id="5122" name="Picture 2" descr="Image result for cybersecurity"/>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441" y="1225972"/>
            <a:ext cx="10969943" cy="340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86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Zero Day scanning</a:t>
            </a:r>
          </a:p>
        </p:txBody>
      </p:sp>
      <p:sp>
        <p:nvSpPr>
          <p:cNvPr id="4" name="Slide Number Placeholder 3"/>
          <p:cNvSpPr>
            <a:spLocks noGrp="1"/>
          </p:cNvSpPr>
          <p:nvPr>
            <p:ph type="sldNum" sz="quarter" idx="12"/>
          </p:nvPr>
        </p:nvSpPr>
        <p:spPr/>
        <p:txBody>
          <a:bodyPr/>
          <a:lstStyle/>
          <a:p>
            <a:fld id="{B016F8AB-BCEA-4347-8BA6-BE776009BC89}" type="slidenum">
              <a:rPr lang="en-US" smtClean="0"/>
              <a:pPr/>
              <a:t>23</a:t>
            </a:fld>
            <a:endParaRPr lang="en-US"/>
          </a:p>
        </p:txBody>
      </p:sp>
      <p:pic>
        <p:nvPicPr>
          <p:cNvPr id="4098" name="Picture 2" descr="Image result for zero da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6811" y="1813002"/>
            <a:ext cx="10355201"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25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State RoM Suggestion ( 1 per DC site, 2 per Geo )</a:t>
            </a:r>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24</a:t>
            </a:fld>
            <a:endParaRPr lang="en-US" dirty="0">
              <a:solidFill>
                <a:srgbClr val="5F7A76"/>
              </a:solidFill>
            </a:endParaRPr>
          </a:p>
        </p:txBody>
      </p:sp>
      <p:pic>
        <p:nvPicPr>
          <p:cNvPr id="5" name="Picture 4"/>
          <p:cNvPicPr>
            <a:picLocks noChangeAspect="1"/>
          </p:cNvPicPr>
          <p:nvPr/>
        </p:nvPicPr>
        <p:blipFill>
          <a:blip r:embed="rId2"/>
          <a:stretch>
            <a:fillRect/>
          </a:stretch>
        </p:blipFill>
        <p:spPr>
          <a:xfrm>
            <a:off x="1991544" y="933449"/>
            <a:ext cx="8187633" cy="5751099"/>
          </a:xfrm>
          <a:prstGeom prst="rect">
            <a:avLst/>
          </a:prstGeom>
        </p:spPr>
      </p:pic>
    </p:spTree>
    <p:extLst>
      <p:ext uri="{BB962C8B-B14F-4D97-AF65-F5344CB8AC3E}">
        <p14:creationId xmlns:p14="http://schemas.microsoft.com/office/powerpoint/2010/main" val="2103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State RoM Suggestion ( 1 per DC site, 2 per Geo )</a:t>
            </a:r>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25</a:t>
            </a:fld>
            <a:endParaRPr lang="en-US" dirty="0">
              <a:solidFill>
                <a:srgbClr val="5F7A76"/>
              </a:solidFill>
            </a:endParaRPr>
          </a:p>
        </p:txBody>
      </p:sp>
      <p:sp>
        <p:nvSpPr>
          <p:cNvPr id="5" name="TextBox 4"/>
          <p:cNvSpPr txBox="1"/>
          <p:nvPr/>
        </p:nvSpPr>
        <p:spPr>
          <a:xfrm>
            <a:off x="609441" y="1258720"/>
            <a:ext cx="3454559" cy="4741333"/>
          </a:xfrm>
          <a:prstGeom prst="rect">
            <a:avLst/>
          </a:prstGeom>
          <a:noFill/>
        </p:spPr>
        <p:txBody>
          <a:bodyPr wrap="square" lIns="0" tIns="0" rIns="0" bIns="0" rtlCol="0">
            <a:noAutofit/>
          </a:bodyPr>
          <a:lstStyle/>
          <a:p>
            <a:pPr>
              <a:lnSpc>
                <a:spcPct val="90000"/>
              </a:lnSpc>
            </a:pPr>
            <a:r>
              <a:rPr lang="en-US" sz="1600" u="sng" dirty="0">
                <a:solidFill>
                  <a:prstClr val="black"/>
                </a:solidFill>
              </a:rPr>
              <a:t>What do we know</a:t>
            </a:r>
          </a:p>
          <a:p>
            <a:pPr marL="285750" indent="-285750">
              <a:lnSpc>
                <a:spcPct val="90000"/>
              </a:lnSpc>
              <a:buFont typeface="Arial" panose="020B0604020202020204" pitchFamily="34" charset="0"/>
              <a:buChar char="•"/>
            </a:pPr>
            <a:r>
              <a:rPr lang="en-US" sz="1400" dirty="0">
                <a:solidFill>
                  <a:prstClr val="black"/>
                </a:solidFill>
              </a:rPr>
              <a:t>Current Rough Architectural view</a:t>
            </a:r>
          </a:p>
          <a:p>
            <a:pPr marL="285750" indent="-285750">
              <a:lnSpc>
                <a:spcPct val="90000"/>
              </a:lnSpc>
              <a:buFont typeface="Arial" panose="020B0604020202020204" pitchFamily="34" charset="0"/>
              <a:buChar char="•"/>
            </a:pPr>
            <a:r>
              <a:rPr lang="en-US" sz="1400" dirty="0">
                <a:solidFill>
                  <a:prstClr val="black"/>
                </a:solidFill>
              </a:rPr>
              <a:t>A few suggested sizes and approaches </a:t>
            </a:r>
          </a:p>
          <a:p>
            <a:pPr marL="285750" indent="-285750">
              <a:lnSpc>
                <a:spcPct val="90000"/>
              </a:lnSpc>
              <a:buFont typeface="Arial" panose="020B0604020202020204" pitchFamily="34" charset="0"/>
              <a:buChar char="•"/>
            </a:pPr>
            <a:r>
              <a:rPr lang="en-US" sz="1400" dirty="0">
                <a:solidFill>
                  <a:prstClr val="black"/>
                </a:solidFill>
              </a:rPr>
              <a:t>A few data points to work off</a:t>
            </a:r>
          </a:p>
          <a:p>
            <a:pPr marL="285750" indent="-285750">
              <a:lnSpc>
                <a:spcPct val="90000"/>
              </a:lnSpc>
              <a:buFont typeface="Arial" panose="020B0604020202020204" pitchFamily="34" charset="0"/>
              <a:buChar char="•"/>
            </a:pPr>
            <a:endParaRPr lang="en-US" sz="1600" dirty="0">
              <a:solidFill>
                <a:prstClr val="black"/>
              </a:solidFill>
            </a:endParaRPr>
          </a:p>
          <a:p>
            <a:pPr>
              <a:lnSpc>
                <a:spcPct val="90000"/>
              </a:lnSpc>
            </a:pPr>
            <a:r>
              <a:rPr lang="en-US" sz="1600" u="sng" dirty="0">
                <a:solidFill>
                  <a:prstClr val="black"/>
                </a:solidFill>
              </a:rPr>
              <a:t>SDF capabilities</a:t>
            </a:r>
          </a:p>
          <a:p>
            <a:pPr marL="285750" indent="-285750">
              <a:lnSpc>
                <a:spcPct val="90000"/>
              </a:lnSpc>
              <a:buFont typeface="Arial" panose="020B0604020202020204" pitchFamily="34" charset="0"/>
              <a:buChar char="•"/>
            </a:pPr>
            <a:r>
              <a:rPr lang="en-US" sz="1400" dirty="0">
                <a:solidFill>
                  <a:prstClr val="black"/>
                </a:solidFill>
              </a:rPr>
              <a:t>NICs capabilities N*100 Gb/s</a:t>
            </a:r>
          </a:p>
          <a:p>
            <a:pPr lvl="1">
              <a:lnSpc>
                <a:spcPct val="90000"/>
              </a:lnSpc>
            </a:pPr>
            <a:r>
              <a:rPr lang="en-US" sz="1100" dirty="0">
                <a:solidFill>
                  <a:srgbClr val="00B050"/>
                </a:solidFill>
              </a:rPr>
              <a:t>2018 use case / read 24 TB in 12 mins (easy)*</a:t>
            </a:r>
            <a:endParaRPr lang="en-US" sz="1400" dirty="0">
              <a:solidFill>
                <a:srgbClr val="00B050"/>
              </a:solidFill>
            </a:endParaRPr>
          </a:p>
          <a:p>
            <a:pPr marL="285750" indent="-285750">
              <a:lnSpc>
                <a:spcPct val="90000"/>
              </a:lnSpc>
              <a:buFont typeface="Arial" panose="020B0604020202020204" pitchFamily="34" charset="0"/>
              <a:buChar char="•"/>
            </a:pPr>
            <a:r>
              <a:rPr lang="en-US" sz="1400" dirty="0">
                <a:solidFill>
                  <a:prstClr val="black"/>
                </a:solidFill>
              </a:rPr>
              <a:t>Storage ( read &gt; 30 GB/s*/MCC990 )</a:t>
            </a:r>
          </a:p>
          <a:p>
            <a:pPr lvl="1">
              <a:lnSpc>
                <a:spcPct val="90000"/>
              </a:lnSpc>
            </a:pPr>
            <a:r>
              <a:rPr lang="en-US" sz="1100" dirty="0">
                <a:solidFill>
                  <a:srgbClr val="00B050"/>
                </a:solidFill>
              </a:rPr>
              <a:t>2013 use case / read 24 TB in 13 mins **</a:t>
            </a:r>
            <a:endParaRPr lang="en-US" sz="1200" dirty="0">
              <a:solidFill>
                <a:srgbClr val="00B050"/>
              </a:solidFill>
            </a:endParaRPr>
          </a:p>
          <a:p>
            <a:pPr marL="285750" indent="-285750">
              <a:lnSpc>
                <a:spcPct val="90000"/>
              </a:lnSpc>
              <a:buFont typeface="Arial" panose="020B0604020202020204" pitchFamily="34" charset="0"/>
              <a:buChar char="•"/>
            </a:pPr>
            <a:r>
              <a:rPr lang="en-US" sz="1400" dirty="0">
                <a:solidFill>
                  <a:prstClr val="black"/>
                </a:solidFill>
              </a:rPr>
              <a:t>Today Skylake, soon Cascade Lake</a:t>
            </a:r>
          </a:p>
          <a:p>
            <a:pPr marL="285750" indent="-285750">
              <a:lnSpc>
                <a:spcPct val="90000"/>
              </a:lnSpc>
              <a:buFont typeface="Arial" panose="020B0604020202020204" pitchFamily="34" charset="0"/>
              <a:buChar char="•"/>
            </a:pPr>
            <a:r>
              <a:rPr lang="en-US" sz="1400" dirty="0">
                <a:solidFill>
                  <a:prstClr val="black"/>
                </a:solidFill>
              </a:rPr>
              <a:t>Today 8 node, 32 Socket</a:t>
            </a:r>
          </a:p>
          <a:p>
            <a:pPr marL="285750" indent="-285750">
              <a:lnSpc>
                <a:spcPct val="90000"/>
              </a:lnSpc>
              <a:buFont typeface="Arial" panose="020B0604020202020204" pitchFamily="34" charset="0"/>
              <a:buChar char="•"/>
            </a:pPr>
            <a:r>
              <a:rPr lang="en-US" sz="1400" dirty="0">
                <a:solidFill>
                  <a:prstClr val="black"/>
                </a:solidFill>
              </a:rPr>
              <a:t>Today 48 TB Memory</a:t>
            </a:r>
          </a:p>
          <a:p>
            <a:pPr>
              <a:lnSpc>
                <a:spcPct val="90000"/>
              </a:lnSpc>
            </a:pPr>
            <a:endParaRPr lang="en-US" sz="1400" dirty="0">
              <a:solidFill>
                <a:prstClr val="black"/>
              </a:solidFill>
            </a:endParaRPr>
          </a:p>
          <a:p>
            <a:pPr>
              <a:lnSpc>
                <a:spcPct val="90000"/>
              </a:lnSpc>
            </a:pPr>
            <a:r>
              <a:rPr lang="en-US" sz="1400" u="sng" dirty="0">
                <a:solidFill>
                  <a:prstClr val="black"/>
                </a:solidFill>
              </a:rPr>
              <a:t>Futures ( NDA )</a:t>
            </a:r>
          </a:p>
          <a:p>
            <a:pPr marL="285750" indent="-285750">
              <a:lnSpc>
                <a:spcPct val="90000"/>
              </a:lnSpc>
              <a:buFont typeface="Arial" panose="020B0604020202020204" pitchFamily="34" charset="0"/>
              <a:buChar char="•"/>
            </a:pPr>
            <a:r>
              <a:rPr lang="en-US" sz="1400" dirty="0">
                <a:solidFill>
                  <a:prstClr val="black"/>
                </a:solidFill>
              </a:rPr>
              <a:t>2020 16 node, 64 Socket </a:t>
            </a:r>
          </a:p>
          <a:p>
            <a:pPr marL="285750" indent="-285750">
              <a:lnSpc>
                <a:spcPct val="90000"/>
              </a:lnSpc>
              <a:buFont typeface="Arial" panose="020B0604020202020204" pitchFamily="34" charset="0"/>
              <a:buChar char="•"/>
            </a:pPr>
            <a:r>
              <a:rPr lang="en-US" sz="1400" dirty="0">
                <a:solidFill>
                  <a:prstClr val="black"/>
                </a:solidFill>
              </a:rPr>
              <a:t>2020 96 TB Memory</a:t>
            </a:r>
          </a:p>
          <a:p>
            <a:pPr>
              <a:lnSpc>
                <a:spcPct val="90000"/>
              </a:lnSpc>
            </a:pPr>
            <a:endParaRPr lang="en-US" sz="1400" dirty="0">
              <a:solidFill>
                <a:prstClr val="black"/>
              </a:solidFill>
            </a:endParaRPr>
          </a:p>
          <a:p>
            <a:pPr>
              <a:lnSpc>
                <a:spcPct val="90000"/>
              </a:lnSpc>
            </a:pPr>
            <a:r>
              <a:rPr lang="en-US" sz="1400" u="sng" dirty="0">
                <a:solidFill>
                  <a:prstClr val="black"/>
                </a:solidFill>
              </a:rPr>
              <a:t>Today ( feasibility testing – 3 to 8 weeks )</a:t>
            </a:r>
          </a:p>
          <a:p>
            <a:pPr marL="285750" indent="-285750">
              <a:lnSpc>
                <a:spcPct val="90000"/>
              </a:lnSpc>
              <a:buFont typeface="Arial" panose="020B0604020202020204" pitchFamily="34" charset="0"/>
              <a:buChar char="•"/>
            </a:pPr>
            <a:r>
              <a:rPr lang="en-US" sz="1400" dirty="0">
                <a:solidFill>
                  <a:prstClr val="black"/>
                </a:solidFill>
              </a:rPr>
              <a:t>Proven scalability ( 10x, 100x, 1000x )</a:t>
            </a:r>
          </a:p>
          <a:p>
            <a:pPr marL="285750" indent="-285750">
              <a:lnSpc>
                <a:spcPct val="90000"/>
              </a:lnSpc>
              <a:buFont typeface="Arial" panose="020B0604020202020204" pitchFamily="34" charset="0"/>
              <a:buChar char="•"/>
            </a:pPr>
            <a:r>
              <a:rPr lang="en-US" sz="1400" dirty="0">
                <a:solidFill>
                  <a:prstClr val="black"/>
                </a:solidFill>
              </a:rPr>
              <a:t>Proven time to solution ( Mons to Secs )</a:t>
            </a:r>
          </a:p>
          <a:p>
            <a:pPr marL="285750" indent="-285750">
              <a:lnSpc>
                <a:spcPct val="90000"/>
              </a:lnSpc>
              <a:buFont typeface="Arial" panose="020B0604020202020204" pitchFamily="34" charset="0"/>
              <a:buChar char="•"/>
            </a:pPr>
            <a:r>
              <a:rPr lang="en-US" sz="1400" dirty="0">
                <a:solidFill>
                  <a:prstClr val="black"/>
                </a:solidFill>
              </a:rPr>
              <a:t>Proven Portability ( x86/MC990/SDF )</a:t>
            </a:r>
          </a:p>
          <a:p>
            <a:pPr marL="285750" indent="-285750">
              <a:lnSpc>
                <a:spcPct val="90000"/>
              </a:lnSpc>
              <a:buFont typeface="Arial" panose="020B0604020202020204" pitchFamily="34" charset="0"/>
              <a:buChar char="•"/>
            </a:pPr>
            <a:r>
              <a:rPr lang="en-US" sz="1400" dirty="0">
                <a:solidFill>
                  <a:prstClr val="black"/>
                </a:solidFill>
              </a:rPr>
              <a:t>Proven Lib Migration Centos / Redhat</a:t>
            </a:r>
          </a:p>
          <a:p>
            <a:pPr marL="285750" indent="-285750">
              <a:lnSpc>
                <a:spcPct val="90000"/>
              </a:lnSpc>
              <a:buFont typeface="Arial" panose="020B0604020202020204" pitchFamily="34" charset="0"/>
              <a:buChar char="•"/>
            </a:pPr>
            <a:r>
              <a:rPr lang="en-US" sz="1400" dirty="0">
                <a:solidFill>
                  <a:prstClr val="black"/>
                </a:solidFill>
              </a:rPr>
              <a:t>Further optimizations ( LinuxKI ) ***</a:t>
            </a:r>
          </a:p>
          <a:p>
            <a:pPr marL="285750" indent="-285750">
              <a:lnSpc>
                <a:spcPct val="90000"/>
              </a:lnSpc>
              <a:buFont typeface="Arial" panose="020B0604020202020204" pitchFamily="34" charset="0"/>
              <a:buChar char="•"/>
            </a:pPr>
            <a:r>
              <a:rPr lang="en-US" sz="1400" i="1" dirty="0">
                <a:solidFill>
                  <a:srgbClr val="FF0000"/>
                </a:solidFill>
              </a:rPr>
              <a:t>Sizing based on Actual reqs.</a:t>
            </a:r>
          </a:p>
        </p:txBody>
      </p:sp>
      <p:pic>
        <p:nvPicPr>
          <p:cNvPr id="6" name="Picture 5"/>
          <p:cNvPicPr>
            <a:picLocks noChangeAspect="1"/>
          </p:cNvPicPr>
          <p:nvPr/>
        </p:nvPicPr>
        <p:blipFill>
          <a:blip r:embed="rId2"/>
          <a:stretch>
            <a:fillRect/>
          </a:stretch>
        </p:blipFill>
        <p:spPr>
          <a:xfrm>
            <a:off x="4196854" y="1245284"/>
            <a:ext cx="7382530" cy="5185584"/>
          </a:xfrm>
          <a:prstGeom prst="rect">
            <a:avLst/>
          </a:prstGeom>
        </p:spPr>
      </p:pic>
    </p:spTree>
    <p:extLst>
      <p:ext uri="{BB962C8B-B14F-4D97-AF65-F5344CB8AC3E}">
        <p14:creationId xmlns:p14="http://schemas.microsoft.com/office/powerpoint/2010/main" val="11224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42977" y="932688"/>
            <a:ext cx="9036407" cy="5798635"/>
          </a:xfrm>
          <a:prstGeom prst="rect">
            <a:avLst/>
          </a:prstGeom>
        </p:spPr>
      </p:pic>
      <p:sp>
        <p:nvSpPr>
          <p:cNvPr id="2" name="Title 1"/>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390232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email">
            <a:extLst>
              <a:ext uri="{28A0092B-C50C-407E-A947-70E740481C1C}">
                <a14:useLocalDpi xmlns:a14="http://schemas.microsoft.com/office/drawing/2010/main"/>
              </a:ext>
            </a:extLst>
          </a:blip>
          <a:srcRect l="-12"/>
          <a:stretch/>
        </p:blipFill>
        <p:spPr>
          <a:xfrm>
            <a:off x="3452584" y="1874434"/>
            <a:ext cx="2394629" cy="2651760"/>
          </a:xfrm>
          <a:prstGeom prst="rect">
            <a:avLst/>
          </a:prstGeom>
        </p:spPr>
      </p:pic>
      <p:pic>
        <p:nvPicPr>
          <p:cNvPr id="6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968004" y="1867989"/>
            <a:ext cx="2611381" cy="26509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402" y="1867989"/>
            <a:ext cx="2563186" cy="2655886"/>
          </a:xfrm>
          <a:prstGeom prst="rect">
            <a:avLst/>
          </a:prstGeom>
        </p:spPr>
      </p:pic>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27</a:t>
            </a:fld>
            <a:endParaRPr lang="en-US">
              <a:solidFill>
                <a:srgbClr val="5F7A76"/>
              </a:solidFill>
            </a:endParaRPr>
          </a:p>
        </p:txBody>
      </p:sp>
      <p:cxnSp>
        <p:nvCxnSpPr>
          <p:cNvPr id="17" name="Straight Connector 16"/>
          <p:cNvCxnSpPr/>
          <p:nvPr/>
        </p:nvCxnSpPr>
        <p:spPr>
          <a:xfrm>
            <a:off x="3115453" y="4859925"/>
            <a:ext cx="4550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1" name="Rectangle 20"/>
          <p:cNvSpPr/>
          <p:nvPr/>
        </p:nvSpPr>
        <p:spPr>
          <a:xfrm>
            <a:off x="579043" y="4626708"/>
            <a:ext cx="2614863" cy="457200"/>
          </a:xfrm>
          <a:prstGeom prst="rect">
            <a:avLst/>
          </a:prstGeom>
        </p:spPr>
        <p:txBody>
          <a:bodyPr wrap="square" lIns="0" tIns="0" rIns="0" bIns="0" anchor="ctr">
            <a:noAutofit/>
          </a:bodyPr>
          <a:lstStyle/>
          <a:p>
            <a:pPr algn="ctr"/>
            <a:r>
              <a:rPr lang="en-US" b="1">
                <a:solidFill>
                  <a:prstClr val="black"/>
                </a:solidFill>
              </a:rPr>
              <a:t>In-memory analytics</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23062" y="3665695"/>
            <a:ext cx="1475943" cy="782796"/>
          </a:xfrm>
          <a:prstGeom prst="rect">
            <a:avLst/>
          </a:prstGeom>
          <a:effectLst/>
        </p:spPr>
      </p:pic>
      <p:sp>
        <p:nvSpPr>
          <p:cNvPr id="32" name="TextBox 31"/>
          <p:cNvSpPr txBox="1"/>
          <p:nvPr/>
        </p:nvSpPr>
        <p:spPr>
          <a:xfrm>
            <a:off x="663316" y="5429825"/>
            <a:ext cx="2446317" cy="650884"/>
          </a:xfrm>
          <a:prstGeom prst="rect">
            <a:avLst/>
          </a:prstGeom>
          <a:noFill/>
          <a:ln>
            <a:noFill/>
          </a:ln>
        </p:spPr>
        <p:txBody>
          <a:bodyPr wrap="square" lIns="0" tIns="0" rIns="0" bIns="0" rtlCol="0">
            <a:spAutoFit/>
          </a:bodyPr>
          <a:lstStyle/>
          <a:p>
            <a:pPr algn="ctr">
              <a:lnSpc>
                <a:spcPct val="70000"/>
              </a:lnSpc>
              <a:defRPr/>
            </a:pPr>
            <a:r>
              <a:rPr lang="en-US" sz="4000" b="1" kern="0">
                <a:solidFill>
                  <a:prstClr val="black"/>
                </a:solidFill>
              </a:rPr>
              <a:t>15x</a:t>
            </a:r>
            <a:br>
              <a:rPr lang="en-US" sz="2000" b="1" kern="0">
                <a:solidFill>
                  <a:prstClr val="black"/>
                </a:solidFill>
              </a:rPr>
            </a:br>
            <a:r>
              <a:rPr lang="en-US" sz="2000" kern="0">
                <a:solidFill>
                  <a:prstClr val="black"/>
                </a:solidFill>
              </a:rPr>
              <a:t>faster</a:t>
            </a:r>
            <a:endParaRPr lang="en-US" sz="4000" b="1" kern="0">
              <a:solidFill>
                <a:prstClr val="black"/>
              </a:solidFill>
            </a:endParaRPr>
          </a:p>
        </p:txBody>
      </p:sp>
      <p:sp>
        <p:nvSpPr>
          <p:cNvPr id="50" name="Rectangle 49"/>
          <p:cNvSpPr/>
          <p:nvPr/>
        </p:nvSpPr>
        <p:spPr>
          <a:xfrm>
            <a:off x="6203420" y="1315007"/>
            <a:ext cx="2640044" cy="457200"/>
          </a:xfrm>
          <a:prstGeom prst="rect">
            <a:avLst/>
          </a:prstGeom>
        </p:spPr>
        <p:txBody>
          <a:bodyPr wrap="square" lIns="0" tIns="0" rIns="0" bIns="0" anchor="ctr">
            <a:noAutofit/>
          </a:bodyPr>
          <a:lstStyle/>
          <a:p>
            <a:pPr algn="ctr"/>
            <a:r>
              <a:rPr lang="en-US" sz="1900" dirty="0">
                <a:solidFill>
                  <a:prstClr val="black"/>
                </a:solidFill>
              </a:rPr>
              <a:t>New algorithms</a:t>
            </a:r>
          </a:p>
        </p:txBody>
      </p:sp>
      <p:sp>
        <p:nvSpPr>
          <p:cNvPr id="53" name="Rectangle 52"/>
          <p:cNvSpPr/>
          <p:nvPr/>
        </p:nvSpPr>
        <p:spPr>
          <a:xfrm>
            <a:off x="9117631" y="1327679"/>
            <a:ext cx="2312126" cy="457200"/>
          </a:xfrm>
          <a:prstGeom prst="rect">
            <a:avLst/>
          </a:prstGeom>
        </p:spPr>
        <p:txBody>
          <a:bodyPr wrap="square" lIns="0" tIns="0" rIns="0" bIns="0" anchor="ctr">
            <a:noAutofit/>
          </a:bodyPr>
          <a:lstStyle/>
          <a:p>
            <a:pPr algn="ctr">
              <a:lnSpc>
                <a:spcPct val="90000"/>
              </a:lnSpc>
            </a:pPr>
            <a:r>
              <a:rPr lang="en-US" sz="1900">
                <a:solidFill>
                  <a:prstClr val="black"/>
                </a:solidFill>
              </a:rPr>
              <a:t>Completely rethink</a:t>
            </a:r>
          </a:p>
        </p:txBody>
      </p:sp>
      <p:grpSp>
        <p:nvGrpSpPr>
          <p:cNvPr id="14" name="Group 13"/>
          <p:cNvGrpSpPr/>
          <p:nvPr/>
        </p:nvGrpSpPr>
        <p:grpSpPr>
          <a:xfrm>
            <a:off x="1426837" y="1311933"/>
            <a:ext cx="3727790" cy="509048"/>
            <a:chOff x="4742688" y="1078525"/>
            <a:chExt cx="2743200" cy="509048"/>
          </a:xfrm>
        </p:grpSpPr>
        <p:sp>
          <p:nvSpPr>
            <p:cNvPr id="12" name="Freeform 11"/>
            <p:cNvSpPr/>
            <p:nvPr/>
          </p:nvSpPr>
          <p:spPr bwMode="ltGray">
            <a:xfrm>
              <a:off x="4742688" y="1294965"/>
              <a:ext cx="2743200" cy="292608"/>
            </a:xfrm>
            <a:custGeom>
              <a:avLst/>
              <a:gdLst>
                <a:gd name="connsiteX0" fmla="*/ 0 w 2743200"/>
                <a:gd name="connsiteY0" fmla="*/ 268224 h 292608"/>
                <a:gd name="connsiteX1" fmla="*/ 0 w 2743200"/>
                <a:gd name="connsiteY1" fmla="*/ 0 h 292608"/>
                <a:gd name="connsiteX2" fmla="*/ 2743200 w 2743200"/>
                <a:gd name="connsiteY2" fmla="*/ 0 h 292608"/>
                <a:gd name="connsiteX3" fmla="*/ 2743200 w 2743200"/>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2743200" h="292608">
                  <a:moveTo>
                    <a:pt x="0" y="268224"/>
                  </a:moveTo>
                  <a:lnTo>
                    <a:pt x="0" y="0"/>
                  </a:lnTo>
                  <a:lnTo>
                    <a:pt x="2743200" y="0"/>
                  </a:lnTo>
                  <a:lnTo>
                    <a:pt x="2743200" y="292608"/>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4980878" y="1078525"/>
              <a:ext cx="2266820" cy="457200"/>
            </a:xfrm>
            <a:prstGeom prst="rect">
              <a:avLst/>
            </a:prstGeom>
            <a:solidFill>
              <a:schemeClr val="bg1"/>
            </a:solidFill>
          </p:spPr>
          <p:txBody>
            <a:bodyPr wrap="square" lIns="0" tIns="0" rIns="0" bIns="0" anchor="ctr">
              <a:noAutofit/>
            </a:bodyPr>
            <a:lstStyle/>
            <a:p>
              <a:pPr algn="ctr">
                <a:lnSpc>
                  <a:spcPct val="90000"/>
                </a:lnSpc>
              </a:pPr>
              <a:r>
                <a:rPr lang="en-US" sz="1900" dirty="0">
                  <a:solidFill>
                    <a:prstClr val="black"/>
                  </a:solidFill>
                </a:rPr>
                <a:t>Modify existing frameworks</a:t>
              </a:r>
            </a:p>
          </p:txBody>
        </p:sp>
      </p:grpSp>
      <p:sp>
        <p:nvSpPr>
          <p:cNvPr id="51" name="Rectangle 50"/>
          <p:cNvSpPr/>
          <p:nvPr/>
        </p:nvSpPr>
        <p:spPr>
          <a:xfrm>
            <a:off x="3312721" y="4626708"/>
            <a:ext cx="2614863" cy="457200"/>
          </a:xfrm>
          <a:prstGeom prst="rect">
            <a:avLst/>
          </a:prstGeom>
        </p:spPr>
        <p:txBody>
          <a:bodyPr wrap="square" lIns="0" tIns="0" rIns="0" bIns="0" anchor="ctr">
            <a:noAutofit/>
          </a:bodyPr>
          <a:lstStyle/>
          <a:p>
            <a:pPr algn="ctr"/>
            <a:r>
              <a:rPr lang="en-US" b="1" dirty="0">
                <a:solidFill>
                  <a:prstClr val="black"/>
                </a:solidFill>
              </a:rPr>
              <a:t>Genome</a:t>
            </a:r>
          </a:p>
          <a:p>
            <a:pPr algn="ctr"/>
            <a:r>
              <a:rPr lang="en-US" b="1" dirty="0">
                <a:solidFill>
                  <a:prstClr val="black"/>
                </a:solidFill>
              </a:rPr>
              <a:t>comparison</a:t>
            </a:r>
          </a:p>
        </p:txBody>
      </p:sp>
      <p:sp>
        <p:nvSpPr>
          <p:cNvPr id="54" name="TextBox 53"/>
          <p:cNvSpPr txBox="1"/>
          <p:nvPr/>
        </p:nvSpPr>
        <p:spPr>
          <a:xfrm>
            <a:off x="3396994"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sp>
        <p:nvSpPr>
          <p:cNvPr id="55" name="Rectangle 54"/>
          <p:cNvSpPr/>
          <p:nvPr/>
        </p:nvSpPr>
        <p:spPr>
          <a:xfrm>
            <a:off x="8976267" y="4626708"/>
            <a:ext cx="2594854" cy="457200"/>
          </a:xfrm>
          <a:prstGeom prst="rect">
            <a:avLst/>
          </a:prstGeom>
        </p:spPr>
        <p:txBody>
          <a:bodyPr wrap="square" lIns="0" tIns="0" rIns="0" bIns="0" anchor="ctr">
            <a:noAutofit/>
          </a:bodyPr>
          <a:lstStyle/>
          <a:p>
            <a:pPr algn="ctr"/>
            <a:r>
              <a:rPr lang="en-US" b="1">
                <a:solidFill>
                  <a:prstClr val="black"/>
                </a:solidFill>
              </a:rPr>
              <a:t>Financial models</a:t>
            </a:r>
          </a:p>
        </p:txBody>
      </p:sp>
      <p:sp>
        <p:nvSpPr>
          <p:cNvPr id="56" name="TextBox 55"/>
          <p:cNvSpPr txBox="1"/>
          <p:nvPr/>
        </p:nvSpPr>
        <p:spPr>
          <a:xfrm>
            <a:off x="9050536" y="5373469"/>
            <a:ext cx="2446317" cy="661720"/>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cxnSp>
        <p:nvCxnSpPr>
          <p:cNvPr id="57" name="Straight Connector 56"/>
          <p:cNvCxnSpPr/>
          <p:nvPr/>
        </p:nvCxnSpPr>
        <p:spPr>
          <a:xfrm>
            <a:off x="5691519" y="4859925"/>
            <a:ext cx="6831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542079" y="4859925"/>
            <a:ext cx="6027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631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90852" y="5228796"/>
            <a:ext cx="263673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67330"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9353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120500" y="4672334"/>
            <a:ext cx="2612157" cy="457200"/>
          </a:xfrm>
          <a:prstGeom prst="rect">
            <a:avLst/>
          </a:prstGeom>
        </p:spPr>
        <p:txBody>
          <a:bodyPr wrap="square" lIns="0" tIns="0" rIns="0" bIns="0" anchor="ctr">
            <a:noAutofit/>
          </a:bodyPr>
          <a:lstStyle/>
          <a:p>
            <a:pPr algn="ctr"/>
            <a:r>
              <a:rPr lang="en-US" b="1">
                <a:solidFill>
                  <a:prstClr val="black"/>
                </a:solidFill>
              </a:rPr>
              <a:t>Large-scale</a:t>
            </a:r>
            <a:br>
              <a:rPr lang="en-US" b="1">
                <a:solidFill>
                  <a:prstClr val="black"/>
                </a:solidFill>
              </a:rPr>
            </a:br>
            <a:r>
              <a:rPr lang="en-US" b="1">
                <a:solidFill>
                  <a:prstClr val="black"/>
                </a:solidFill>
              </a:rPr>
              <a:t>graph inference</a:t>
            </a:r>
          </a:p>
        </p:txBody>
      </p:sp>
      <p:pic>
        <p:nvPicPr>
          <p:cNvPr id="30" name="Picture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17210" y="1872035"/>
            <a:ext cx="2666952" cy="2646948"/>
          </a:xfrm>
          <a:prstGeom prst="rect">
            <a:avLst/>
          </a:prstGeom>
        </p:spPr>
      </p:pic>
      <p:sp>
        <p:nvSpPr>
          <p:cNvPr id="31" name="TextBox 30"/>
          <p:cNvSpPr txBox="1"/>
          <p:nvPr/>
        </p:nvSpPr>
        <p:spPr>
          <a:xfrm>
            <a:off x="6203420"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pic>
        <p:nvPicPr>
          <p:cNvPr id="34" name="Picture 33">
            <a:extLst>
              <a:ext uri="{FF2B5EF4-FFF2-40B4-BE49-F238E27FC236}">
                <a16:creationId xmlns:a16="http://schemas.microsoft.com/office/drawing/2014/main" id="{EA296B9A-5DFC-4F01-B8A2-F515BEBB9B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0514" y="3437764"/>
            <a:ext cx="2025448" cy="980655"/>
          </a:xfrm>
          <a:prstGeom prst="rect">
            <a:avLst/>
          </a:prstGeom>
        </p:spPr>
      </p:pic>
      <p:sp>
        <p:nvSpPr>
          <p:cNvPr id="35" name="Oval 34"/>
          <p:cNvSpPr/>
          <p:nvPr/>
        </p:nvSpPr>
        <p:spPr bwMode="ltGray">
          <a:xfrm>
            <a:off x="8610600" y="838200"/>
            <a:ext cx="3306476" cy="54864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36" name="Title 1"/>
          <p:cNvSpPr>
            <a:spLocks noGrp="1"/>
          </p:cNvSpPr>
          <p:nvPr>
            <p:ph type="title"/>
          </p:nvPr>
        </p:nvSpPr>
        <p:spPr>
          <a:xfrm>
            <a:off x="609441" y="521208"/>
            <a:ext cx="11430159" cy="411480"/>
          </a:xfrm>
        </p:spPr>
        <p:txBody>
          <a:bodyPr/>
          <a:lstStyle/>
          <a:p>
            <a:r>
              <a:rPr lang="en-US" dirty="0"/>
              <a:t>Memory-Driven Computing has the power to transform industries</a:t>
            </a:r>
          </a:p>
        </p:txBody>
      </p:sp>
    </p:spTree>
    <p:extLst>
      <p:ext uri="{BB962C8B-B14F-4D97-AF65-F5344CB8AC3E}">
        <p14:creationId xmlns:p14="http://schemas.microsoft.com/office/powerpoint/2010/main" val="91026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440" y="1412587"/>
            <a:ext cx="10969944" cy="2890157"/>
          </a:xfrm>
          <a:prstGeom prst="rect">
            <a:avLst/>
          </a:prstGeom>
        </p:spPr>
      </p:pic>
      <p:sp>
        <p:nvSpPr>
          <p:cNvPr id="2" name="Title 1"/>
          <p:cNvSpPr>
            <a:spLocks noGrp="1"/>
          </p:cNvSpPr>
          <p:nvPr>
            <p:ph type="title"/>
          </p:nvPr>
        </p:nvSpPr>
        <p:spPr/>
        <p:txBody>
          <a:bodyPr/>
          <a:lstStyle/>
          <a:p>
            <a:r>
              <a:rPr lang="en-US" dirty="0"/>
              <a:t>Our solution: Memory-Driven Monte Carlo simulations</a:t>
            </a:r>
          </a:p>
        </p:txBody>
      </p:sp>
      <p:sp>
        <p:nvSpPr>
          <p:cNvPr id="5" name="Slide Number Placeholder 4"/>
          <p:cNvSpPr>
            <a:spLocks noGrp="1"/>
          </p:cNvSpPr>
          <p:nvPr>
            <p:ph type="sldNum" sz="quarter" idx="12"/>
          </p:nvPr>
        </p:nvSpPr>
        <p:spPr/>
        <p:txBody>
          <a:bodyPr/>
          <a:lstStyle/>
          <a:p>
            <a:fld id="{B016F8AB-BCEA-4347-8BA6-BE776009BC89}" type="slidenum">
              <a:rPr lang="en-US" smtClean="0">
                <a:solidFill>
                  <a:srgbClr val="5F7A76"/>
                </a:solidFill>
              </a:rPr>
              <a:pPr/>
              <a:t>28</a:t>
            </a:fld>
            <a:endParaRPr lang="en-US">
              <a:solidFill>
                <a:srgbClr val="5F7A76"/>
              </a:solidFill>
            </a:endParaRPr>
          </a:p>
        </p:txBody>
      </p:sp>
      <mc:AlternateContent xmlns:mc="http://schemas.openxmlformats.org/markup-compatibility/2006" xmlns:a14="http://schemas.microsoft.com/office/drawing/2010/main">
        <mc:Choice Requires="a14">
          <p:sp>
            <p:nvSpPr>
              <p:cNvPr id="26" name="TextBox 25"/>
              <p:cNvSpPr txBox="1"/>
              <p:nvPr/>
            </p:nvSpPr>
            <p:spPr>
              <a:xfrm>
                <a:off x="658867" y="4898932"/>
                <a:ext cx="4941833" cy="1284514"/>
              </a:xfrm>
              <a:prstGeom prst="rect">
                <a:avLst/>
              </a:prstGeom>
              <a:solidFill>
                <a:schemeClr val="bg1"/>
              </a:solidFill>
            </p:spPr>
            <p:txBody>
              <a:bodyPr wrap="none" lIns="0" tIns="0" rIns="0" bIns="0" rtlCol="0">
                <a:noAutofit/>
              </a:bodyPr>
              <a:lstStyle/>
              <a:p>
                <a:r>
                  <a:rPr lang="en-US" sz="1600" dirty="0">
                    <a:solidFill>
                      <a:prstClr val="black"/>
                    </a:solidFill>
                  </a:rPr>
                  <a:t>Step 1: Create a parametric model </a:t>
                </a:r>
                <a14:m>
                  <m:oMath xmlns:m="http://schemas.openxmlformats.org/officeDocument/2006/math">
                    <m:r>
                      <a:rPr lang="en-US" sz="1600" i="1" smtClean="0">
                        <a:solidFill>
                          <a:prstClr val="black"/>
                        </a:solidFill>
                        <a:latin typeface="Cambria Math" panose="02040503050406030204" pitchFamily="18" charset="0"/>
                      </a:rPr>
                      <m:t>𝑦</m:t>
                    </m:r>
                    <m:r>
                      <a:rPr lang="en-US" sz="1600" i="1" smtClean="0">
                        <a:solidFill>
                          <a:prstClr val="black"/>
                        </a:solidFill>
                        <a:latin typeface="Cambria Math" panose="02040503050406030204" pitchFamily="18" charset="0"/>
                      </a:rPr>
                      <m:t>=</m:t>
                    </m:r>
                    <m:r>
                      <a:rPr lang="en-US" sz="1600" i="1" smtClean="0">
                        <a:solidFill>
                          <a:prstClr val="black"/>
                        </a:solidFill>
                        <a:latin typeface="Cambria Math" panose="02040503050406030204" pitchFamily="18" charset="0"/>
                      </a:rPr>
                      <m:t>𝑓</m:t>
                    </m:r>
                    <m:r>
                      <a:rPr lang="en-US" sz="1600" i="1" smtClean="0">
                        <a:solidFill>
                          <a:prstClr val="black"/>
                        </a:solidFill>
                        <a:latin typeface="Cambria Math" panose="02040503050406030204" pitchFamily="18" charset="0"/>
                      </a:rPr>
                      <m:t>(</m:t>
                    </m:r>
                    <m:r>
                      <a:rPr lang="en-US" sz="1600" i="1" smtClean="0">
                        <a:solidFill>
                          <a:prstClr val="black"/>
                        </a:solidFill>
                        <a:latin typeface="Cambria Math" panose="02040503050406030204" pitchFamily="18" charset="0"/>
                        <a:ea typeface="Cambria Math" panose="02040503050406030204" pitchFamily="18" charset="0"/>
                      </a:rPr>
                      <m:t>𝜃</m:t>
                    </m:r>
                    <m:r>
                      <a:rPr lang="en-US" sz="1600" i="1" smtClean="0">
                        <a:solidFill>
                          <a:prstClr val="black"/>
                        </a:solidFill>
                        <a:latin typeface="Cambria Math" panose="02040503050406030204" pitchFamily="18" charset="0"/>
                        <a:ea typeface="Cambria Math" panose="02040503050406030204" pitchFamily="18" charset="0"/>
                      </a:rPr>
                      <m:t>,</m:t>
                    </m:r>
                    <m:r>
                      <a:rPr lang="en-US" sz="1600" i="1" smtClean="0">
                        <a:solidFill>
                          <a:prstClr val="black"/>
                        </a:solidFill>
                        <a:latin typeface="Cambria Math" panose="02040503050406030204" pitchFamily="18" charset="0"/>
                        <a:ea typeface="Cambria Math" panose="02040503050406030204" pitchFamily="18" charset="0"/>
                      </a:rPr>
                      <m:t>𝑥</m:t>
                    </m:r>
                    <m:r>
                      <a:rPr lang="en-US" sz="1600" i="1" smtClean="0">
                        <a:solidFill>
                          <a:prstClr val="black"/>
                        </a:solidFill>
                        <a:latin typeface="Cambria Math" panose="02040503050406030204" pitchFamily="18" charset="0"/>
                        <a:ea typeface="Cambria Math" panose="02040503050406030204" pitchFamily="18" charset="0"/>
                      </a:rPr>
                      <m:t>)</m:t>
                    </m:r>
                  </m:oMath>
                </a14:m>
                <a:endParaRPr lang="en-US" sz="1600" dirty="0">
                  <a:solidFill>
                    <a:prstClr val="black"/>
                  </a:solidFill>
                </a:endParaRPr>
              </a:p>
              <a:p>
                <a:r>
                  <a:rPr lang="en-US" sz="1600" b="1" dirty="0">
                    <a:solidFill>
                      <a:prstClr val="black"/>
                    </a:solidFill>
                  </a:rPr>
                  <a:t>Step 2: Generate a set of random inputs </a:t>
                </a:r>
                <a14:m>
                  <m:oMath xmlns:m="http://schemas.openxmlformats.org/officeDocument/2006/math">
                    <m:r>
                      <a:rPr lang="en-US" sz="1600" b="1" i="1" smtClean="0">
                        <a:solidFill>
                          <a:prstClr val="black"/>
                        </a:solidFill>
                        <a:latin typeface="Cambria Math" panose="02040503050406030204" pitchFamily="18" charset="0"/>
                      </a:rPr>
                      <m:t> </m:t>
                    </m:r>
                    <m:r>
                      <a:rPr lang="en-US" sz="1600" b="1" i="1" smtClean="0">
                        <a:solidFill>
                          <a:prstClr val="black"/>
                        </a:solidFill>
                        <a:latin typeface="Cambria Math" panose="02040503050406030204" pitchFamily="18" charset="0"/>
                      </a:rPr>
                      <m:t>𝒙</m:t>
                    </m:r>
                  </m:oMath>
                </a14:m>
                <a:endParaRPr lang="en-US" sz="1600" b="1" dirty="0">
                  <a:solidFill>
                    <a:prstClr val="black"/>
                  </a:solidFill>
                </a:endParaRPr>
              </a:p>
              <a:p>
                <a:r>
                  <a:rPr lang="en-US" sz="1600" b="1" dirty="0">
                    <a:solidFill>
                      <a:prstClr val="black"/>
                    </a:solidFill>
                  </a:rPr>
                  <a:t>Step 3: Evaluate the model and store the results</a:t>
                </a:r>
              </a:p>
              <a:p>
                <a:r>
                  <a:rPr lang="en-US" sz="1600" dirty="0">
                    <a:solidFill>
                      <a:prstClr val="black"/>
                    </a:solidFill>
                  </a:rPr>
                  <a:t>Step 4: Repeat steps 2 and 3 many times</a:t>
                </a:r>
              </a:p>
              <a:p>
                <a:r>
                  <a:rPr lang="en-US" sz="1600" dirty="0">
                    <a:solidFill>
                      <a:prstClr val="black"/>
                    </a:solidFill>
                  </a:rPr>
                  <a:t>Step 5: Analyze the results</a:t>
                </a:r>
              </a:p>
            </p:txBody>
          </p:sp>
        </mc:Choice>
        <mc:Fallback xmlns="">
          <p:sp>
            <p:nvSpPr>
              <p:cNvPr id="26" name="TextBox 25"/>
              <p:cNvSpPr txBox="1">
                <a:spLocks noRot="1" noChangeAspect="1" noMove="1" noResize="1" noEditPoints="1" noAdjustHandles="1" noChangeArrowheads="1" noChangeShapeType="1" noTextEdit="1"/>
              </p:cNvSpPr>
              <p:nvPr/>
            </p:nvSpPr>
            <p:spPr>
              <a:xfrm>
                <a:off x="658867" y="4898932"/>
                <a:ext cx="4941833" cy="1284514"/>
              </a:xfrm>
              <a:prstGeom prst="rect">
                <a:avLst/>
              </a:prstGeom>
              <a:blipFill rotWithShape="0">
                <a:blip r:embed="rId4"/>
                <a:stretch>
                  <a:fillRect l="-2466" t="-5238" b="-4762"/>
                </a:stretch>
              </a:blipFill>
            </p:spPr>
            <p:txBody>
              <a:bodyPr/>
              <a:lstStyle/>
              <a:p>
                <a:r>
                  <a:rPr lang="en-US">
                    <a:noFill/>
                  </a:rPr>
                  <a:t> </a:t>
                </a:r>
              </a:p>
            </p:txBody>
          </p:sp>
        </mc:Fallback>
      </mc:AlternateContent>
      <p:sp>
        <p:nvSpPr>
          <p:cNvPr id="11" name="TextBox 10"/>
          <p:cNvSpPr txBox="1"/>
          <p:nvPr/>
        </p:nvSpPr>
        <p:spPr>
          <a:xfrm>
            <a:off x="609440" y="4440277"/>
            <a:ext cx="4790462" cy="367369"/>
          </a:xfrm>
          <a:prstGeom prst="rect">
            <a:avLst/>
          </a:prstGeom>
          <a:noFill/>
        </p:spPr>
        <p:txBody>
          <a:bodyPr wrap="square" lIns="0" tIns="0" rIns="0" bIns="0" rtlCol="0">
            <a:noAutofit/>
          </a:bodyPr>
          <a:lstStyle/>
          <a:p>
            <a:pPr>
              <a:spcAft>
                <a:spcPts val="400"/>
              </a:spcAft>
            </a:pPr>
            <a:r>
              <a:rPr lang="en-US" sz="2000" b="1">
                <a:solidFill>
                  <a:prstClr val="black"/>
                </a:solidFill>
              </a:rPr>
              <a:t>Traditional</a:t>
            </a:r>
            <a:endParaRPr lang="en-US">
              <a:solidFill>
                <a:prstClr val="black"/>
              </a:solidFill>
            </a:endParaRPr>
          </a:p>
        </p:txBody>
      </p:sp>
      <p:sp>
        <p:nvSpPr>
          <p:cNvPr id="14" name="TextBox 13"/>
          <p:cNvSpPr txBox="1"/>
          <p:nvPr/>
        </p:nvSpPr>
        <p:spPr>
          <a:xfrm>
            <a:off x="6644480" y="4440277"/>
            <a:ext cx="4790462" cy="458655"/>
          </a:xfrm>
          <a:prstGeom prst="rect">
            <a:avLst/>
          </a:prstGeom>
          <a:noFill/>
        </p:spPr>
        <p:txBody>
          <a:bodyPr wrap="square" lIns="0" tIns="0" rIns="0" bIns="0" rtlCol="0">
            <a:noAutofit/>
          </a:bodyPr>
          <a:lstStyle/>
          <a:p>
            <a:pPr>
              <a:spcAft>
                <a:spcPts val="400"/>
              </a:spcAft>
            </a:pPr>
            <a:r>
              <a:rPr lang="en-US" sz="2000" b="1">
                <a:solidFill>
                  <a:prstClr val="black"/>
                </a:solidFill>
              </a:rPr>
              <a:t>Memory-Driven</a:t>
            </a:r>
            <a:endParaRPr lang="en-US">
              <a:solidFill>
                <a:prstClr val="black"/>
              </a:solidFill>
            </a:endParaRPr>
          </a:p>
        </p:txBody>
      </p:sp>
      <p:sp>
        <p:nvSpPr>
          <p:cNvPr id="15" name="TextBox 14"/>
          <p:cNvSpPr txBox="1"/>
          <p:nvPr/>
        </p:nvSpPr>
        <p:spPr>
          <a:xfrm>
            <a:off x="6650876" y="4898932"/>
            <a:ext cx="4941833" cy="1284514"/>
          </a:xfrm>
          <a:prstGeom prst="rect">
            <a:avLst/>
          </a:prstGeom>
          <a:solidFill>
            <a:schemeClr val="bg1"/>
          </a:solidFill>
        </p:spPr>
        <p:txBody>
          <a:bodyPr wrap="none" lIns="0" tIns="0" rIns="0" bIns="0" rtlCol="0">
            <a:noAutofit/>
          </a:bodyPr>
          <a:lstStyle/>
          <a:p>
            <a:r>
              <a:rPr lang="en-US" sz="1600">
                <a:solidFill>
                  <a:prstClr val="black"/>
                </a:solidFill>
              </a:rPr>
              <a:t>Capacity to store representative behaviors of </a:t>
            </a:r>
          </a:p>
          <a:p>
            <a:r>
              <a:rPr lang="en-US" sz="1600">
                <a:solidFill>
                  <a:prstClr val="black"/>
                </a:solidFill>
              </a:rPr>
              <a:t>pre-simulated model allows us to </a:t>
            </a:r>
            <a:r>
              <a:rPr lang="en-US" sz="1600" b="1">
                <a:solidFill>
                  <a:prstClr val="black"/>
                </a:solidFill>
              </a:rPr>
              <a:t>replace</a:t>
            </a:r>
            <a:r>
              <a:rPr lang="en-US" sz="1600">
                <a:solidFill>
                  <a:prstClr val="black"/>
                </a:solidFill>
              </a:rPr>
              <a:t> steps</a:t>
            </a:r>
            <a:br>
              <a:rPr lang="en-US" sz="1600">
                <a:solidFill>
                  <a:prstClr val="black"/>
                </a:solidFill>
              </a:rPr>
            </a:br>
            <a:r>
              <a:rPr lang="en-US" sz="1600">
                <a:solidFill>
                  <a:prstClr val="black"/>
                </a:solidFill>
              </a:rPr>
              <a:t>2 and 3 with look-ups and simple transformations </a:t>
            </a:r>
          </a:p>
        </p:txBody>
      </p:sp>
      <p:sp>
        <p:nvSpPr>
          <p:cNvPr id="6" name="Rectangle 5"/>
          <p:cNvSpPr/>
          <p:nvPr/>
        </p:nvSpPr>
        <p:spPr bwMode="ltGray">
          <a:xfrm>
            <a:off x="609439" y="1412587"/>
            <a:ext cx="5807689" cy="2890157"/>
          </a:xfrm>
          <a:prstGeom prst="rect">
            <a:avLst/>
          </a:prstGeom>
          <a:gradFill>
            <a:gsLst>
              <a:gs pos="0">
                <a:schemeClr val="tx1">
                  <a:alpha val="70000"/>
                </a:schemeClr>
              </a:gs>
              <a:gs pos="100000">
                <a:schemeClr val="tx1">
                  <a:alpha val="0"/>
                </a:schemeClr>
              </a:gs>
            </a:gsLst>
            <a:lin ang="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solidFill>
                <a:prstClr val="white"/>
              </a:solidFill>
            </a:endParaRPr>
          </a:p>
        </p:txBody>
      </p:sp>
      <p:sp>
        <p:nvSpPr>
          <p:cNvPr id="18" name="TextBox 17"/>
          <p:cNvSpPr txBox="1"/>
          <p:nvPr/>
        </p:nvSpPr>
        <p:spPr>
          <a:xfrm>
            <a:off x="808221" y="2446601"/>
            <a:ext cx="1216186" cy="420199"/>
          </a:xfrm>
          <a:prstGeom prst="rect">
            <a:avLst/>
          </a:prstGeom>
          <a:noFill/>
        </p:spPr>
        <p:txBody>
          <a:bodyPr wrap="square" lIns="0" tIns="0" rIns="0" bIns="0" rtlCol="0" anchor="ctr">
            <a:noAutofit/>
          </a:bodyPr>
          <a:lstStyle/>
          <a:p>
            <a:pPr algn="ctr">
              <a:spcAft>
                <a:spcPts val="400"/>
              </a:spcAft>
            </a:pPr>
            <a:r>
              <a:rPr lang="en-US" sz="2000" b="1">
                <a:solidFill>
                  <a:prstClr val="white"/>
                </a:solidFill>
              </a:rPr>
              <a:t>Model</a:t>
            </a:r>
            <a:endParaRPr lang="en-US">
              <a:solidFill>
                <a:prstClr val="white"/>
              </a:solidFill>
            </a:endParaRPr>
          </a:p>
        </p:txBody>
      </p:sp>
      <p:sp>
        <p:nvSpPr>
          <p:cNvPr id="19" name="TextBox 18"/>
          <p:cNvSpPr txBox="1"/>
          <p:nvPr/>
        </p:nvSpPr>
        <p:spPr>
          <a:xfrm>
            <a:off x="3557528" y="2446601"/>
            <a:ext cx="1496945" cy="420199"/>
          </a:xfrm>
          <a:prstGeom prst="rect">
            <a:avLst/>
          </a:prstGeom>
          <a:noFill/>
        </p:spPr>
        <p:txBody>
          <a:bodyPr wrap="square" lIns="0" tIns="0" rIns="0" bIns="0" rtlCol="0" anchor="ctr">
            <a:noAutofit/>
          </a:bodyPr>
          <a:lstStyle/>
          <a:p>
            <a:pPr algn="ctr">
              <a:spcAft>
                <a:spcPts val="400"/>
              </a:spcAft>
            </a:pPr>
            <a:r>
              <a:rPr lang="en-US" sz="2000" b="1">
                <a:solidFill>
                  <a:prstClr val="white"/>
                </a:solidFill>
              </a:rPr>
              <a:t>Results</a:t>
            </a:r>
            <a:endParaRPr lang="en-US">
              <a:solidFill>
                <a:prstClr val="white"/>
              </a:solidFill>
            </a:endParaRPr>
          </a:p>
        </p:txBody>
      </p:sp>
      <p:sp>
        <p:nvSpPr>
          <p:cNvPr id="7" name="Arc 6"/>
          <p:cNvSpPr/>
          <p:nvPr/>
        </p:nvSpPr>
        <p:spPr>
          <a:xfrm>
            <a:off x="2218000" y="2034042"/>
            <a:ext cx="1224643" cy="1224643"/>
          </a:xfrm>
          <a:prstGeom prst="arc">
            <a:avLst>
              <a:gd name="adj1" fmla="val 16200000"/>
              <a:gd name="adj2" fmla="val 15423378"/>
            </a:avLst>
          </a:prstGeom>
          <a:ln w="50800">
            <a:solidFill>
              <a:schemeClr val="accent1"/>
            </a:solidFill>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4" name="TextBox 33"/>
          <p:cNvSpPr txBox="1"/>
          <p:nvPr/>
        </p:nvSpPr>
        <p:spPr>
          <a:xfrm>
            <a:off x="2103115" y="2492244"/>
            <a:ext cx="1496945" cy="420199"/>
          </a:xfrm>
          <a:prstGeom prst="rect">
            <a:avLst/>
          </a:prstGeom>
          <a:noFill/>
        </p:spPr>
        <p:txBody>
          <a:bodyPr wrap="square" lIns="0" tIns="0" rIns="0" bIns="0" rtlCol="0" anchor="ctr">
            <a:noAutofit/>
          </a:bodyPr>
          <a:lstStyle/>
          <a:p>
            <a:pPr algn="ctr"/>
            <a:r>
              <a:rPr lang="en-US" sz="1500">
                <a:solidFill>
                  <a:prstClr val="white"/>
                </a:solidFill>
              </a:rPr>
              <a:t>Generate/</a:t>
            </a:r>
          </a:p>
          <a:p>
            <a:pPr algn="ctr"/>
            <a:r>
              <a:rPr lang="en-US" sz="1500">
                <a:solidFill>
                  <a:prstClr val="white"/>
                </a:solidFill>
              </a:rPr>
              <a:t>Evaluate/</a:t>
            </a:r>
          </a:p>
          <a:p>
            <a:pPr algn="ctr"/>
            <a:r>
              <a:rPr lang="en-US" sz="1500">
                <a:solidFill>
                  <a:prstClr val="white"/>
                </a:solidFill>
              </a:rPr>
              <a:t>Store</a:t>
            </a:r>
          </a:p>
        </p:txBody>
      </p:sp>
      <p:sp>
        <p:nvSpPr>
          <p:cNvPr id="36" name="TextBox 35"/>
          <p:cNvSpPr txBox="1"/>
          <p:nvPr/>
        </p:nvSpPr>
        <p:spPr>
          <a:xfrm>
            <a:off x="2103115" y="3330444"/>
            <a:ext cx="1496945" cy="420199"/>
          </a:xfrm>
          <a:prstGeom prst="rect">
            <a:avLst/>
          </a:prstGeom>
          <a:noFill/>
        </p:spPr>
        <p:txBody>
          <a:bodyPr wrap="square" lIns="0" tIns="0" rIns="0" bIns="0" rtlCol="0" anchor="ctr">
            <a:noAutofit/>
          </a:bodyPr>
          <a:lstStyle/>
          <a:p>
            <a:pPr algn="ctr"/>
            <a:r>
              <a:rPr lang="en-US" sz="1500">
                <a:solidFill>
                  <a:prstClr val="white"/>
                </a:solidFill>
              </a:rPr>
              <a:t>Many times</a:t>
            </a:r>
          </a:p>
        </p:txBody>
      </p:sp>
      <p:sp>
        <p:nvSpPr>
          <p:cNvPr id="12" name="Freeform 11"/>
          <p:cNvSpPr/>
          <p:nvPr/>
        </p:nvSpPr>
        <p:spPr bwMode="ltGray">
          <a:xfrm rot="1794687">
            <a:off x="2558818" y="2011704"/>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Freeform 36"/>
          <p:cNvSpPr/>
          <p:nvPr/>
        </p:nvSpPr>
        <p:spPr bwMode="ltGray">
          <a:xfrm rot="20921453">
            <a:off x="2195404" y="2339952"/>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Freeform 37"/>
          <p:cNvSpPr/>
          <p:nvPr/>
        </p:nvSpPr>
        <p:spPr bwMode="ltGray">
          <a:xfrm rot="17004259">
            <a:off x="2239923" y="2895562"/>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 name="Freeform 38"/>
          <p:cNvSpPr/>
          <p:nvPr/>
        </p:nvSpPr>
        <p:spPr bwMode="ltGray">
          <a:xfrm rot="14506722">
            <a:off x="2599431" y="3179391"/>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Freeform 39"/>
          <p:cNvSpPr/>
          <p:nvPr/>
        </p:nvSpPr>
        <p:spPr bwMode="ltGray">
          <a:xfrm rot="11585916">
            <a:off x="3123817" y="3090440"/>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40"/>
          <p:cNvSpPr/>
          <p:nvPr/>
        </p:nvSpPr>
        <p:spPr bwMode="ltGray">
          <a:xfrm rot="8670491">
            <a:off x="3366689" y="2695169"/>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41"/>
          <p:cNvSpPr/>
          <p:nvPr/>
        </p:nvSpPr>
        <p:spPr bwMode="ltGray">
          <a:xfrm rot="5400000">
            <a:off x="3168397" y="2123434"/>
            <a:ext cx="130484" cy="125047"/>
          </a:xfrm>
          <a:custGeom>
            <a:avLst/>
            <a:gdLst>
              <a:gd name="connsiteX0" fmla="*/ 0 w 93785"/>
              <a:gd name="connsiteY0" fmla="*/ 0 h 89877"/>
              <a:gd name="connsiteX1" fmla="*/ 93785 w 93785"/>
              <a:gd name="connsiteY1" fmla="*/ 0 h 89877"/>
              <a:gd name="connsiteX2" fmla="*/ 93785 w 93785"/>
              <a:gd name="connsiteY2" fmla="*/ 89877 h 89877"/>
            </a:gdLst>
            <a:ahLst/>
            <a:cxnLst>
              <a:cxn ang="0">
                <a:pos x="connsiteX0" y="connsiteY0"/>
              </a:cxn>
              <a:cxn ang="0">
                <a:pos x="connsiteX1" y="connsiteY1"/>
              </a:cxn>
              <a:cxn ang="0">
                <a:pos x="connsiteX2" y="connsiteY2"/>
              </a:cxn>
            </a:cxnLst>
            <a:rect l="l" t="t" r="r" b="b"/>
            <a:pathLst>
              <a:path w="93785" h="89877">
                <a:moveTo>
                  <a:pt x="0" y="0"/>
                </a:moveTo>
                <a:lnTo>
                  <a:pt x="93785" y="0"/>
                </a:lnTo>
                <a:lnTo>
                  <a:pt x="93785" y="89877"/>
                </a:lnTo>
              </a:path>
            </a:pathLst>
          </a:cu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bwMode="ltGray">
          <a:xfrm>
            <a:off x="1841242" y="2646363"/>
            <a:ext cx="276447" cy="0"/>
          </a:xfrm>
          <a:custGeom>
            <a:avLst/>
            <a:gdLst>
              <a:gd name="connsiteX0" fmla="*/ 0 w 276447"/>
              <a:gd name="connsiteY0" fmla="*/ 0 h 0"/>
              <a:gd name="connsiteX1" fmla="*/ 276447 w 276447"/>
              <a:gd name="connsiteY1" fmla="*/ 0 h 0"/>
            </a:gdLst>
            <a:ahLst/>
            <a:cxnLst>
              <a:cxn ang="0">
                <a:pos x="connsiteX0" y="connsiteY0"/>
              </a:cxn>
              <a:cxn ang="0">
                <a:pos x="connsiteX1" y="connsiteY1"/>
              </a:cxn>
            </a:cxnLst>
            <a:rect l="l" t="t" r="r" b="b"/>
            <a:pathLst>
              <a:path w="276447">
                <a:moveTo>
                  <a:pt x="0" y="0"/>
                </a:moveTo>
                <a:lnTo>
                  <a:pt x="276447" y="0"/>
                </a:lnTo>
              </a:path>
            </a:pathLst>
          </a:custGeom>
          <a:noFill/>
          <a:ln w="5080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Freeform 42"/>
          <p:cNvSpPr/>
          <p:nvPr/>
        </p:nvSpPr>
        <p:spPr bwMode="ltGray">
          <a:xfrm>
            <a:off x="3519213" y="2646363"/>
            <a:ext cx="276447" cy="0"/>
          </a:xfrm>
          <a:custGeom>
            <a:avLst/>
            <a:gdLst>
              <a:gd name="connsiteX0" fmla="*/ 0 w 276447"/>
              <a:gd name="connsiteY0" fmla="*/ 0 h 0"/>
              <a:gd name="connsiteX1" fmla="*/ 276447 w 276447"/>
              <a:gd name="connsiteY1" fmla="*/ 0 h 0"/>
            </a:gdLst>
            <a:ahLst/>
            <a:cxnLst>
              <a:cxn ang="0">
                <a:pos x="connsiteX0" y="connsiteY0"/>
              </a:cxn>
              <a:cxn ang="0">
                <a:pos x="connsiteX1" y="connsiteY1"/>
              </a:cxn>
            </a:cxnLst>
            <a:rect l="l" t="t" r="r" b="b"/>
            <a:pathLst>
              <a:path w="276447">
                <a:moveTo>
                  <a:pt x="0" y="0"/>
                </a:moveTo>
                <a:lnTo>
                  <a:pt x="276447" y="0"/>
                </a:lnTo>
              </a:path>
            </a:pathLst>
          </a:custGeom>
          <a:noFill/>
          <a:ln w="5080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TextBox 43"/>
          <p:cNvSpPr txBox="1"/>
          <p:nvPr/>
        </p:nvSpPr>
        <p:spPr>
          <a:xfrm>
            <a:off x="6762519" y="2424847"/>
            <a:ext cx="1216186" cy="420199"/>
          </a:xfrm>
          <a:prstGeom prst="rect">
            <a:avLst/>
          </a:prstGeom>
          <a:noFill/>
        </p:spPr>
        <p:txBody>
          <a:bodyPr wrap="square" lIns="0" tIns="0" rIns="0" bIns="0" rtlCol="0" anchor="ctr">
            <a:noAutofit/>
          </a:bodyPr>
          <a:lstStyle/>
          <a:p>
            <a:pPr algn="ctr">
              <a:spcAft>
                <a:spcPts val="400"/>
              </a:spcAft>
            </a:pPr>
            <a:r>
              <a:rPr lang="en-US" sz="2000" b="1">
                <a:solidFill>
                  <a:prstClr val="white"/>
                </a:solidFill>
              </a:rPr>
              <a:t>Model</a:t>
            </a:r>
            <a:endParaRPr lang="en-US">
              <a:solidFill>
                <a:prstClr val="white"/>
              </a:solidFill>
            </a:endParaRPr>
          </a:p>
        </p:txBody>
      </p:sp>
      <p:sp>
        <p:nvSpPr>
          <p:cNvPr id="45" name="TextBox 44"/>
          <p:cNvSpPr txBox="1"/>
          <p:nvPr/>
        </p:nvSpPr>
        <p:spPr>
          <a:xfrm>
            <a:off x="10197324" y="2446601"/>
            <a:ext cx="1496945" cy="420199"/>
          </a:xfrm>
          <a:prstGeom prst="rect">
            <a:avLst/>
          </a:prstGeom>
          <a:noFill/>
        </p:spPr>
        <p:txBody>
          <a:bodyPr wrap="square" lIns="0" tIns="0" rIns="0" bIns="0" rtlCol="0" anchor="ctr">
            <a:noAutofit/>
          </a:bodyPr>
          <a:lstStyle/>
          <a:p>
            <a:pPr algn="ctr">
              <a:spcAft>
                <a:spcPts val="400"/>
              </a:spcAft>
            </a:pPr>
            <a:r>
              <a:rPr lang="en-US" sz="2000" b="1">
                <a:solidFill>
                  <a:prstClr val="white"/>
                </a:solidFill>
              </a:rPr>
              <a:t>Results</a:t>
            </a:r>
            <a:endParaRPr lang="en-US">
              <a:solidFill>
                <a:prstClr val="white"/>
              </a:solidFill>
            </a:endParaRPr>
          </a:p>
        </p:txBody>
      </p:sp>
      <p:sp>
        <p:nvSpPr>
          <p:cNvPr id="46" name="Freeform 45"/>
          <p:cNvSpPr/>
          <p:nvPr/>
        </p:nvSpPr>
        <p:spPr bwMode="ltGray">
          <a:xfrm>
            <a:off x="7825054" y="2631970"/>
            <a:ext cx="529812" cy="45719"/>
          </a:xfrm>
          <a:custGeom>
            <a:avLst/>
            <a:gdLst>
              <a:gd name="connsiteX0" fmla="*/ 0 w 276447"/>
              <a:gd name="connsiteY0" fmla="*/ 0 h 0"/>
              <a:gd name="connsiteX1" fmla="*/ 276447 w 276447"/>
              <a:gd name="connsiteY1" fmla="*/ 0 h 0"/>
            </a:gdLst>
            <a:ahLst/>
            <a:cxnLst>
              <a:cxn ang="0">
                <a:pos x="connsiteX0" y="connsiteY0"/>
              </a:cxn>
              <a:cxn ang="0">
                <a:pos x="connsiteX1" y="connsiteY1"/>
              </a:cxn>
            </a:cxnLst>
            <a:rect l="l" t="t" r="r" b="b"/>
            <a:pathLst>
              <a:path w="276447">
                <a:moveTo>
                  <a:pt x="0" y="0"/>
                </a:moveTo>
                <a:lnTo>
                  <a:pt x="276447" y="0"/>
                </a:lnTo>
              </a:path>
            </a:pathLst>
          </a:custGeom>
          <a:noFill/>
          <a:ln w="5080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TextBox 27"/>
          <p:cNvSpPr txBox="1"/>
          <p:nvPr/>
        </p:nvSpPr>
        <p:spPr>
          <a:xfrm>
            <a:off x="8345999" y="2529778"/>
            <a:ext cx="1496945" cy="420199"/>
          </a:xfrm>
          <a:prstGeom prst="rect">
            <a:avLst/>
          </a:prstGeom>
          <a:noFill/>
        </p:spPr>
        <p:txBody>
          <a:bodyPr wrap="square" lIns="0" tIns="0" rIns="0" bIns="0" rtlCol="0" anchor="ctr">
            <a:noAutofit/>
          </a:bodyPr>
          <a:lstStyle/>
          <a:p>
            <a:pPr algn="ctr">
              <a:spcAft>
                <a:spcPts val="400"/>
              </a:spcAft>
            </a:pPr>
            <a:r>
              <a:rPr lang="en-US" sz="2000" b="1">
                <a:solidFill>
                  <a:prstClr val="white"/>
                </a:solidFill>
              </a:rPr>
              <a:t>Look-ups/ Transform</a:t>
            </a:r>
            <a:endParaRPr lang="en-US">
              <a:solidFill>
                <a:prstClr val="white"/>
              </a:solidFill>
            </a:endParaRPr>
          </a:p>
        </p:txBody>
      </p:sp>
      <p:sp>
        <p:nvSpPr>
          <p:cNvPr id="29" name="Freeform 28"/>
          <p:cNvSpPr/>
          <p:nvPr/>
        </p:nvSpPr>
        <p:spPr bwMode="ltGray">
          <a:xfrm>
            <a:off x="9872490" y="2659652"/>
            <a:ext cx="529812" cy="45719"/>
          </a:xfrm>
          <a:custGeom>
            <a:avLst/>
            <a:gdLst>
              <a:gd name="connsiteX0" fmla="*/ 0 w 276447"/>
              <a:gd name="connsiteY0" fmla="*/ 0 h 0"/>
              <a:gd name="connsiteX1" fmla="*/ 276447 w 276447"/>
              <a:gd name="connsiteY1" fmla="*/ 0 h 0"/>
            </a:gdLst>
            <a:ahLst/>
            <a:cxnLst>
              <a:cxn ang="0">
                <a:pos x="connsiteX0" y="connsiteY0"/>
              </a:cxn>
              <a:cxn ang="0">
                <a:pos x="connsiteX1" y="connsiteY1"/>
              </a:cxn>
            </a:cxnLst>
            <a:rect l="l" t="t" r="r" b="b"/>
            <a:pathLst>
              <a:path w="276447">
                <a:moveTo>
                  <a:pt x="0" y="0"/>
                </a:moveTo>
                <a:lnTo>
                  <a:pt x="276447" y="0"/>
                </a:lnTo>
              </a:path>
            </a:pathLst>
          </a:custGeom>
          <a:noFill/>
          <a:ln w="5080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2"/>
          <p:cNvSpPr>
            <a:spLocks noGrp="1"/>
          </p:cNvSpPr>
          <p:nvPr>
            <p:ph type="body" sz="quarter" idx="13"/>
          </p:nvPr>
        </p:nvSpPr>
        <p:spPr/>
        <p:txBody>
          <a:bodyPr/>
          <a:lstStyle/>
          <a:p>
            <a:r>
              <a:rPr lang="en-US" dirty="0"/>
              <a:t>Leverage large memory to run Monte Carlo simulations </a:t>
            </a:r>
            <a:r>
              <a:rPr lang="en-US" b="1" dirty="0"/>
              <a:t>up to 10,000x faster</a:t>
            </a:r>
            <a:endParaRPr lang="en-US" dirty="0"/>
          </a:p>
        </p:txBody>
      </p:sp>
    </p:spTree>
    <p:extLst>
      <p:ext uri="{BB962C8B-B14F-4D97-AF65-F5344CB8AC3E}">
        <p14:creationId xmlns:p14="http://schemas.microsoft.com/office/powerpoint/2010/main" val="45456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uk-UA" smtClean="0"/>
              <a:t>29</a:t>
            </a:fld>
            <a:endParaRPr lang="uk-UA" dirty="0"/>
          </a:p>
        </p:txBody>
      </p:sp>
      <p:pic>
        <p:nvPicPr>
          <p:cNvPr id="5" name="Picture 4" descr="Screen Shot 2019-03-10 at 5.14.25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94" y="33759"/>
            <a:ext cx="12192000" cy="6131545"/>
          </a:xfrm>
          <a:prstGeom prst="rect">
            <a:avLst/>
          </a:prstGeom>
        </p:spPr>
      </p:pic>
      <p:sp>
        <p:nvSpPr>
          <p:cNvPr id="6" name="TextBox 5">
            <a:extLst>
              <a:ext uri="{FF2B5EF4-FFF2-40B4-BE49-F238E27FC236}">
                <a16:creationId xmlns:a16="http://schemas.microsoft.com/office/drawing/2014/main" id="{21D5597E-F19A-D647-92F3-068C26BB982D}"/>
              </a:ext>
            </a:extLst>
          </p:cNvPr>
          <p:cNvSpPr txBox="1"/>
          <p:nvPr/>
        </p:nvSpPr>
        <p:spPr>
          <a:xfrm>
            <a:off x="4727848" y="6318341"/>
            <a:ext cx="914400" cy="221704"/>
          </a:xfrm>
          <a:prstGeom prst="rect">
            <a:avLst/>
          </a:prstGeom>
          <a:noFill/>
        </p:spPr>
        <p:txBody>
          <a:bodyPr wrap="none" lIns="0" tIns="0" rIns="0" bIns="0" rtlCol="0">
            <a:noAutofit/>
          </a:bodyPr>
          <a:lstStyle/>
          <a:p>
            <a:pPr>
              <a:lnSpc>
                <a:spcPct val="90000"/>
              </a:lnSpc>
            </a:pPr>
            <a:r>
              <a:rPr lang="en-US" dirty="0">
                <a:solidFill>
                  <a:srgbClr val="FF0000"/>
                </a:solidFill>
              </a:rPr>
              <a:t>Preliminary Results </a:t>
            </a:r>
            <a:r>
              <a:rPr lang="mr-IN" dirty="0">
                <a:solidFill>
                  <a:srgbClr val="FF0000"/>
                </a:solidFill>
              </a:rPr>
              <a:t>–</a:t>
            </a:r>
            <a:r>
              <a:rPr lang="en-US" dirty="0">
                <a:solidFill>
                  <a:srgbClr val="FF0000"/>
                </a:solidFill>
              </a:rPr>
              <a:t>HPE Confidential - NDA Required</a:t>
            </a:r>
          </a:p>
        </p:txBody>
      </p:sp>
    </p:spTree>
    <p:extLst>
      <p:ext uri="{BB962C8B-B14F-4D97-AF65-F5344CB8AC3E}">
        <p14:creationId xmlns:p14="http://schemas.microsoft.com/office/powerpoint/2010/main" val="47110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96983" y="1005565"/>
            <a:ext cx="5608593" cy="5124786"/>
          </a:xfrm>
          <a:prstGeom prst="rect">
            <a:avLst/>
          </a:prstGeom>
        </p:spPr>
      </p:pic>
      <p:sp>
        <p:nvSpPr>
          <p:cNvPr id="62" name="Rectangle 61"/>
          <p:cNvSpPr/>
          <p:nvPr/>
        </p:nvSpPr>
        <p:spPr bwMode="ltGray">
          <a:xfrm rot="10800000">
            <a:off x="6000304" y="5315688"/>
            <a:ext cx="5605272" cy="811711"/>
          </a:xfrm>
          <a:prstGeom prst="rect">
            <a:avLst/>
          </a:prstGeom>
          <a:gradFill>
            <a:gsLst>
              <a:gs pos="0">
                <a:srgbClr val="161616">
                  <a:alpha val="30000"/>
                </a:srgbClr>
              </a:gs>
              <a:gs pos="81000">
                <a:srgbClr val="161616">
                  <a:alpha val="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8150" y="2426759"/>
            <a:ext cx="2573773" cy="3703592"/>
          </a:xfrm>
          <a:prstGeom prst="rect">
            <a:avLst/>
          </a:prstGeom>
        </p:spPr>
      </p:pic>
      <p:sp>
        <p:nvSpPr>
          <p:cNvPr id="35" name="Rectangle 34"/>
          <p:cNvSpPr/>
          <p:nvPr/>
        </p:nvSpPr>
        <p:spPr bwMode="ltGray">
          <a:xfrm>
            <a:off x="6000304" y="1005352"/>
            <a:ext cx="5605272" cy="4380755"/>
          </a:xfrm>
          <a:prstGeom prst="rect">
            <a:avLst/>
          </a:prstGeom>
          <a:gradFill>
            <a:gsLst>
              <a:gs pos="0">
                <a:srgbClr val="161616">
                  <a:alpha val="50000"/>
                </a:srgbClr>
              </a:gs>
              <a:gs pos="81000">
                <a:srgbClr val="161616">
                  <a:alpha val="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pic>
        <p:nvPicPr>
          <p:cNvPr id="29" name="Picture 2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3188368" y="1004898"/>
            <a:ext cx="2813514" cy="5125453"/>
          </a:xfrm>
          <a:prstGeom prst="rect">
            <a:avLst/>
          </a:prstGeom>
        </p:spPr>
      </p:pic>
      <p:sp>
        <p:nvSpPr>
          <p:cNvPr id="30" name="Rectangle 29"/>
          <p:cNvSpPr/>
          <p:nvPr/>
        </p:nvSpPr>
        <p:spPr bwMode="ltGray">
          <a:xfrm>
            <a:off x="3190996" y="1005351"/>
            <a:ext cx="2816352" cy="4346829"/>
          </a:xfrm>
          <a:prstGeom prst="rect">
            <a:avLst/>
          </a:prstGeom>
          <a:gradFill>
            <a:gsLst>
              <a:gs pos="0">
                <a:srgbClr val="161616"/>
              </a:gs>
              <a:gs pos="80000">
                <a:srgbClr val="161616">
                  <a:alpha val="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24" name="Rectangle 23"/>
          <p:cNvSpPr/>
          <p:nvPr/>
        </p:nvSpPr>
        <p:spPr bwMode="ltGray">
          <a:xfrm>
            <a:off x="618150" y="1005352"/>
            <a:ext cx="2578608" cy="2353906"/>
          </a:xfrm>
          <a:prstGeom prst="rect">
            <a:avLst/>
          </a:prstGeom>
          <a:gradFill>
            <a:gsLst>
              <a:gs pos="0">
                <a:srgbClr val="3A2917"/>
              </a:gs>
              <a:gs pos="71000">
                <a:srgbClr val="B56A15"/>
              </a:gs>
              <a:gs pos="88000">
                <a:srgbClr val="B56A15">
                  <a:alpha val="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2" name="Title 1"/>
          <p:cNvSpPr>
            <a:spLocks noGrp="1"/>
          </p:cNvSpPr>
          <p:nvPr>
            <p:ph type="title"/>
          </p:nvPr>
        </p:nvSpPr>
        <p:spPr/>
        <p:txBody>
          <a:bodyPr/>
          <a:lstStyle/>
          <a:p>
            <a:r>
              <a:rPr lang="en-US" dirty="0">
                <a:latin typeface="+mn-lt"/>
              </a:rPr>
              <a:t>What’s driving the data explosion? </a:t>
            </a:r>
          </a:p>
        </p:txBody>
      </p:sp>
      <p:sp>
        <p:nvSpPr>
          <p:cNvPr id="26" name="TextBox 25"/>
          <p:cNvSpPr txBox="1"/>
          <p:nvPr/>
        </p:nvSpPr>
        <p:spPr>
          <a:xfrm>
            <a:off x="745067" y="1152001"/>
            <a:ext cx="2311880" cy="1733910"/>
          </a:xfrm>
          <a:prstGeom prst="rect">
            <a:avLst/>
          </a:prstGeom>
          <a:noFill/>
        </p:spPr>
        <p:txBody>
          <a:bodyPr wrap="square" lIns="0" tIns="0" rIns="0" bIns="0" rtlCol="0">
            <a:noAutofit/>
          </a:bodyPr>
          <a:lstStyle/>
          <a:p>
            <a:pPr algn="ctr">
              <a:spcAft>
                <a:spcPts val="800"/>
              </a:spcAft>
            </a:pPr>
            <a:r>
              <a:rPr lang="en-US" sz="1600" b="1" dirty="0">
                <a:solidFill>
                  <a:prstClr val="white"/>
                </a:solidFill>
                <a:cs typeface="Arial" panose="020B0604020202020204" pitchFamily="34" charset="0"/>
              </a:rPr>
              <a:t>Structured data</a:t>
            </a:r>
          </a:p>
          <a:p>
            <a:pPr algn="ctr">
              <a:spcBef>
                <a:spcPts val="200"/>
              </a:spcBef>
              <a:spcAft>
                <a:spcPts val="1200"/>
              </a:spcAft>
            </a:pPr>
            <a:r>
              <a:rPr lang="en-US" sz="2000" b="1" dirty="0">
                <a:solidFill>
                  <a:prstClr val="white"/>
                </a:solidFill>
                <a:cs typeface="Arial" panose="020B0604020202020204" pitchFamily="34" charset="0"/>
              </a:rPr>
              <a:t> 40 petabytes</a:t>
            </a:r>
          </a:p>
          <a:p>
            <a:pPr algn="ctr">
              <a:spcAft>
                <a:spcPts val="800"/>
              </a:spcAft>
            </a:pPr>
            <a:r>
              <a:rPr lang="en-US" sz="1400" dirty="0">
                <a:solidFill>
                  <a:prstClr val="white"/>
                </a:solidFill>
                <a:cs typeface="Arial" panose="020B0604020202020204" pitchFamily="34" charset="0"/>
              </a:rPr>
              <a:t>Walmart’s transaction</a:t>
            </a:r>
            <a:br>
              <a:rPr lang="en-US" sz="1400" dirty="0">
                <a:solidFill>
                  <a:prstClr val="white"/>
                </a:solidFill>
                <a:cs typeface="Arial" panose="020B0604020202020204" pitchFamily="34" charset="0"/>
              </a:rPr>
            </a:br>
            <a:r>
              <a:rPr lang="en-US" sz="1400" dirty="0">
                <a:solidFill>
                  <a:prstClr val="white"/>
                </a:solidFill>
                <a:cs typeface="Arial" panose="020B0604020202020204" pitchFamily="34" charset="0"/>
              </a:rPr>
              <a:t>database (2017)</a:t>
            </a:r>
          </a:p>
        </p:txBody>
      </p:sp>
      <p:sp>
        <p:nvSpPr>
          <p:cNvPr id="28" name="TextBox 27"/>
          <p:cNvSpPr txBox="1"/>
          <p:nvPr/>
        </p:nvSpPr>
        <p:spPr>
          <a:xfrm>
            <a:off x="3297966" y="1152001"/>
            <a:ext cx="2587733" cy="1414732"/>
          </a:xfrm>
          <a:prstGeom prst="rect">
            <a:avLst/>
          </a:prstGeom>
          <a:noFill/>
        </p:spPr>
        <p:txBody>
          <a:bodyPr wrap="square" lIns="0" tIns="0" rIns="0" bIns="0" rtlCol="0">
            <a:noAutofit/>
          </a:bodyPr>
          <a:lstStyle/>
          <a:p>
            <a:pPr algn="ctr">
              <a:spcAft>
                <a:spcPts val="800"/>
              </a:spcAft>
            </a:pPr>
            <a:r>
              <a:rPr lang="en-US" sz="1600" b="1" dirty="0">
                <a:solidFill>
                  <a:prstClr val="white"/>
                </a:solidFill>
                <a:cs typeface="Arial" panose="020B0604020202020204" pitchFamily="34" charset="0"/>
              </a:rPr>
              <a:t>Human interaction data</a:t>
            </a:r>
          </a:p>
          <a:p>
            <a:pPr algn="ctr">
              <a:spcAft>
                <a:spcPts val="1200"/>
              </a:spcAft>
            </a:pPr>
            <a:r>
              <a:rPr lang="en-US" sz="2200" b="1" dirty="0">
                <a:solidFill>
                  <a:prstClr val="white"/>
                </a:solidFill>
                <a:cs typeface="Arial" panose="020B0604020202020204" pitchFamily="34" charset="0"/>
              </a:rPr>
              <a:t> </a:t>
            </a:r>
            <a:r>
              <a:rPr lang="en-US" sz="2000" b="1" dirty="0">
                <a:solidFill>
                  <a:prstClr val="white"/>
                </a:solidFill>
                <a:cs typeface="Arial" panose="020B0604020202020204" pitchFamily="34" charset="0"/>
              </a:rPr>
              <a:t>4 petabytes a day</a:t>
            </a:r>
          </a:p>
          <a:p>
            <a:pPr algn="ctr">
              <a:spcAft>
                <a:spcPts val="800"/>
              </a:spcAft>
            </a:pPr>
            <a:r>
              <a:rPr lang="en-US" sz="1400" dirty="0">
                <a:solidFill>
                  <a:prstClr val="white"/>
                </a:solidFill>
                <a:cs typeface="Arial" panose="020B0604020202020204" pitchFamily="34" charset="0"/>
              </a:rPr>
              <a:t>Per-day posting to Facebook across 2 billion users </a:t>
            </a:r>
            <a:br>
              <a:rPr lang="en-US" sz="1400" dirty="0">
                <a:solidFill>
                  <a:prstClr val="white"/>
                </a:solidFill>
                <a:cs typeface="Arial" panose="020B0604020202020204" pitchFamily="34" charset="0"/>
              </a:rPr>
            </a:br>
            <a:r>
              <a:rPr lang="en-US" sz="1400" dirty="0">
                <a:solidFill>
                  <a:prstClr val="white"/>
                </a:solidFill>
                <a:cs typeface="Arial" panose="020B0604020202020204" pitchFamily="34" charset="0"/>
              </a:rPr>
              <a:t>(2017)</a:t>
            </a:r>
          </a:p>
          <a:p>
            <a:pPr algn="ctr">
              <a:spcAft>
                <a:spcPts val="800"/>
              </a:spcAft>
            </a:pPr>
            <a:r>
              <a:rPr lang="en-US" sz="1400" dirty="0">
                <a:solidFill>
                  <a:prstClr val="white"/>
                </a:solidFill>
                <a:cs typeface="Arial" panose="020B0604020202020204" pitchFamily="34" charset="0"/>
              </a:rPr>
              <a:t>2MB per active user</a:t>
            </a:r>
          </a:p>
        </p:txBody>
      </p:sp>
      <p:sp>
        <p:nvSpPr>
          <p:cNvPr id="34" name="TextBox 33"/>
          <p:cNvSpPr txBox="1"/>
          <p:nvPr/>
        </p:nvSpPr>
        <p:spPr>
          <a:xfrm>
            <a:off x="6192517" y="1152001"/>
            <a:ext cx="5217525" cy="1414732"/>
          </a:xfrm>
          <a:prstGeom prst="rect">
            <a:avLst/>
          </a:prstGeom>
          <a:noFill/>
        </p:spPr>
        <p:txBody>
          <a:bodyPr wrap="square" lIns="0" tIns="0" rIns="0" bIns="0" rtlCol="0">
            <a:noAutofit/>
          </a:bodyPr>
          <a:lstStyle/>
          <a:p>
            <a:pPr algn="ctr">
              <a:spcAft>
                <a:spcPts val="800"/>
              </a:spcAft>
            </a:pPr>
            <a:r>
              <a:rPr lang="en-US" sz="1600" b="1" dirty="0">
                <a:solidFill>
                  <a:prstClr val="white"/>
                </a:solidFill>
                <a:cs typeface="Arial" panose="020B0604020202020204" pitchFamily="34" charset="0"/>
              </a:rPr>
              <a:t>Digitization of analog reality</a:t>
            </a:r>
          </a:p>
          <a:p>
            <a:pPr algn="ctr">
              <a:spcAft>
                <a:spcPts val="1200"/>
              </a:spcAft>
            </a:pPr>
            <a:r>
              <a:rPr lang="en-US" sz="2200" b="1" dirty="0">
                <a:solidFill>
                  <a:prstClr val="white"/>
                </a:solidFill>
                <a:cs typeface="Arial" panose="020B0604020202020204" pitchFamily="34" charset="0"/>
              </a:rPr>
              <a:t> </a:t>
            </a:r>
            <a:r>
              <a:rPr lang="en-US" sz="2000" b="1" dirty="0">
                <a:solidFill>
                  <a:prstClr val="white"/>
                </a:solidFill>
                <a:cs typeface="Arial" panose="020B0604020202020204" pitchFamily="34" charset="0"/>
              </a:rPr>
              <a:t>40,000 petabytes a day</a:t>
            </a:r>
            <a:r>
              <a:rPr lang="en-US" sz="2000" dirty="0">
                <a:solidFill>
                  <a:prstClr val="white"/>
                </a:solidFill>
                <a:cs typeface="Arial" panose="020B0604020202020204" pitchFamily="34" charset="0"/>
              </a:rPr>
              <a:t>*</a:t>
            </a:r>
          </a:p>
          <a:p>
            <a:pPr algn="ctr">
              <a:spcAft>
                <a:spcPts val="1200"/>
              </a:spcAft>
            </a:pPr>
            <a:r>
              <a:rPr lang="en-US" sz="1400" dirty="0">
                <a:solidFill>
                  <a:prstClr val="white"/>
                </a:solidFill>
                <a:cs typeface="Arial" panose="020B0604020202020204" pitchFamily="34" charset="0"/>
              </a:rPr>
              <a:t>10m connected cars by 2020</a:t>
            </a:r>
            <a:endParaRPr lang="en-US" sz="1400" b="1" dirty="0">
              <a:solidFill>
                <a:prstClr val="white"/>
              </a:solidFill>
              <a:cs typeface="Arial" panose="020B0604020202020204" pitchFamily="34" charset="0"/>
            </a:endParaRPr>
          </a:p>
        </p:txBody>
      </p:sp>
      <p:sp>
        <p:nvSpPr>
          <p:cNvPr id="36" name="Oval 35"/>
          <p:cNvSpPr/>
          <p:nvPr/>
        </p:nvSpPr>
        <p:spPr bwMode="ltGray">
          <a:xfrm>
            <a:off x="9311618" y="3359890"/>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37" name="TextBox 36"/>
          <p:cNvSpPr txBox="1"/>
          <p:nvPr/>
        </p:nvSpPr>
        <p:spPr>
          <a:xfrm>
            <a:off x="6813135" y="2495997"/>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Front camera</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20MB / sec</a:t>
            </a:r>
            <a:endParaRPr lang="en-US" sz="1200" dirty="0">
              <a:solidFill>
                <a:prstClr val="white"/>
              </a:solidFill>
              <a:cs typeface="Arial" panose="020B0604020202020204" pitchFamily="34" charset="0"/>
            </a:endParaRPr>
          </a:p>
        </p:txBody>
      </p:sp>
      <p:sp>
        <p:nvSpPr>
          <p:cNvPr id="38" name="TextBox 37"/>
          <p:cNvSpPr txBox="1"/>
          <p:nvPr/>
        </p:nvSpPr>
        <p:spPr>
          <a:xfrm>
            <a:off x="8062768" y="2585993"/>
            <a:ext cx="1970033"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Front ultrasonic sensors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10kB / sec</a:t>
            </a:r>
            <a:endParaRPr lang="en-US" sz="1200" dirty="0">
              <a:solidFill>
                <a:prstClr val="white"/>
              </a:solidFill>
              <a:cs typeface="Arial" panose="020B0604020202020204" pitchFamily="34" charset="0"/>
            </a:endParaRPr>
          </a:p>
        </p:txBody>
      </p:sp>
      <p:sp>
        <p:nvSpPr>
          <p:cNvPr id="39" name="TextBox 38"/>
          <p:cNvSpPr txBox="1"/>
          <p:nvPr/>
        </p:nvSpPr>
        <p:spPr>
          <a:xfrm>
            <a:off x="9587069" y="2931038"/>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Infrared camera</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20MB / sec</a:t>
            </a:r>
            <a:endParaRPr lang="en-US" sz="1200" dirty="0">
              <a:solidFill>
                <a:prstClr val="white"/>
              </a:solidFill>
              <a:cs typeface="Arial" panose="020B0604020202020204" pitchFamily="34" charset="0"/>
            </a:endParaRPr>
          </a:p>
        </p:txBody>
      </p:sp>
      <p:sp>
        <p:nvSpPr>
          <p:cNvPr id="40" name="TextBox 39"/>
          <p:cNvSpPr txBox="1"/>
          <p:nvPr/>
        </p:nvSpPr>
        <p:spPr>
          <a:xfrm>
            <a:off x="10384971" y="3439518"/>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Side ultrasonic sensors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100kB / sec</a:t>
            </a:r>
            <a:endParaRPr lang="en-US" sz="1200" dirty="0">
              <a:solidFill>
                <a:prstClr val="white"/>
              </a:solidFill>
              <a:cs typeface="Arial" panose="020B0604020202020204" pitchFamily="34" charset="0"/>
            </a:endParaRPr>
          </a:p>
        </p:txBody>
      </p:sp>
      <p:sp>
        <p:nvSpPr>
          <p:cNvPr id="41" name="TextBox 40"/>
          <p:cNvSpPr txBox="1"/>
          <p:nvPr/>
        </p:nvSpPr>
        <p:spPr>
          <a:xfrm>
            <a:off x="9407189" y="4151716"/>
            <a:ext cx="1650691"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Front, rear and </a:t>
            </a:r>
            <a:br>
              <a:rPr lang="en-US" sz="1200" dirty="0">
                <a:solidFill>
                  <a:prstClr val="white"/>
                </a:solidFill>
                <a:cs typeface="Arial" panose="020B0604020202020204" pitchFamily="34" charset="0"/>
              </a:rPr>
            </a:br>
            <a:r>
              <a:rPr lang="en-US" sz="1200" dirty="0">
                <a:solidFill>
                  <a:prstClr val="white"/>
                </a:solidFill>
                <a:cs typeface="Arial" panose="020B0604020202020204" pitchFamily="34" charset="0"/>
              </a:rPr>
              <a:t>top-view cameras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40MB / sec</a:t>
            </a:r>
            <a:endParaRPr lang="en-US" sz="1200" dirty="0">
              <a:solidFill>
                <a:prstClr val="white"/>
              </a:solidFill>
              <a:cs typeface="Arial" panose="020B0604020202020204" pitchFamily="34" charset="0"/>
            </a:endParaRPr>
          </a:p>
        </p:txBody>
      </p:sp>
      <p:sp>
        <p:nvSpPr>
          <p:cNvPr id="42" name="TextBox 41"/>
          <p:cNvSpPr txBox="1"/>
          <p:nvPr/>
        </p:nvSpPr>
        <p:spPr>
          <a:xfrm>
            <a:off x="9372921" y="5052434"/>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Rear ultrasonic cameras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100kB / sec</a:t>
            </a:r>
            <a:endParaRPr lang="en-US" sz="1200" dirty="0">
              <a:solidFill>
                <a:prstClr val="white"/>
              </a:solidFill>
              <a:cs typeface="Arial" panose="020B0604020202020204" pitchFamily="34" charset="0"/>
            </a:endParaRPr>
          </a:p>
        </p:txBody>
      </p:sp>
      <p:sp>
        <p:nvSpPr>
          <p:cNvPr id="43" name="TextBox 42"/>
          <p:cNvSpPr txBox="1"/>
          <p:nvPr/>
        </p:nvSpPr>
        <p:spPr>
          <a:xfrm>
            <a:off x="6129211" y="5352837"/>
            <a:ext cx="1444481"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Rear radar sensors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100kB / sec</a:t>
            </a:r>
            <a:endParaRPr lang="en-US" sz="1200" dirty="0">
              <a:solidFill>
                <a:prstClr val="white"/>
              </a:solidFill>
              <a:cs typeface="Arial" panose="020B0604020202020204" pitchFamily="34" charset="0"/>
            </a:endParaRPr>
          </a:p>
        </p:txBody>
      </p:sp>
      <p:sp>
        <p:nvSpPr>
          <p:cNvPr id="44" name="TextBox 43"/>
          <p:cNvSpPr txBox="1"/>
          <p:nvPr/>
        </p:nvSpPr>
        <p:spPr>
          <a:xfrm>
            <a:off x="6277477" y="4611194"/>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Crash sensors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100kB / sec</a:t>
            </a:r>
            <a:endParaRPr lang="en-US" sz="1200" dirty="0">
              <a:solidFill>
                <a:prstClr val="white"/>
              </a:solidFill>
              <a:cs typeface="Arial" panose="020B0604020202020204" pitchFamily="34" charset="0"/>
            </a:endParaRPr>
          </a:p>
        </p:txBody>
      </p:sp>
      <p:sp>
        <p:nvSpPr>
          <p:cNvPr id="45" name="TextBox 44"/>
          <p:cNvSpPr txBox="1"/>
          <p:nvPr/>
        </p:nvSpPr>
        <p:spPr>
          <a:xfrm>
            <a:off x="6453064" y="3134729"/>
            <a:ext cx="1088572" cy="314931"/>
          </a:xfrm>
          <a:prstGeom prst="rect">
            <a:avLst/>
          </a:prstGeom>
          <a:noFill/>
        </p:spPr>
        <p:txBody>
          <a:bodyPr wrap="square" lIns="0" tIns="0" rIns="0" bIns="0" rtlCol="0">
            <a:noAutofit/>
          </a:bodyPr>
          <a:lstStyle/>
          <a:p>
            <a:pPr algn="ctr"/>
            <a:r>
              <a:rPr lang="en-US" sz="1200" dirty="0">
                <a:solidFill>
                  <a:prstClr val="white"/>
                </a:solidFill>
                <a:cs typeface="Arial" panose="020B0604020202020204" pitchFamily="34" charset="0"/>
              </a:rPr>
              <a:t>Front radar sensors</a:t>
            </a:r>
            <a:br>
              <a:rPr lang="en-US" sz="1200" dirty="0">
                <a:solidFill>
                  <a:prstClr val="white"/>
                </a:solidFill>
                <a:cs typeface="Arial" panose="020B0604020202020204" pitchFamily="34" charset="0"/>
              </a:rPr>
            </a:br>
            <a:r>
              <a:rPr lang="en-US" sz="1200" b="1" dirty="0">
                <a:solidFill>
                  <a:prstClr val="white"/>
                </a:solidFill>
                <a:cs typeface="Arial" panose="020B0604020202020204" pitchFamily="34" charset="0"/>
              </a:rPr>
              <a:t>100kB / sec</a:t>
            </a:r>
            <a:endParaRPr lang="en-US" sz="1200" dirty="0">
              <a:solidFill>
                <a:prstClr val="white"/>
              </a:solidFill>
              <a:cs typeface="Arial" panose="020B0604020202020204" pitchFamily="34" charset="0"/>
            </a:endParaRPr>
          </a:p>
        </p:txBody>
      </p:sp>
      <p:sp>
        <p:nvSpPr>
          <p:cNvPr id="46" name="Oval 45"/>
          <p:cNvSpPr/>
          <p:nvPr/>
        </p:nvSpPr>
        <p:spPr bwMode="ltGray">
          <a:xfrm>
            <a:off x="9256369" y="3823605"/>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47" name="Oval 46"/>
          <p:cNvSpPr/>
          <p:nvPr/>
        </p:nvSpPr>
        <p:spPr bwMode="ltGray">
          <a:xfrm>
            <a:off x="8594362" y="3949468"/>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48" name="Oval 47"/>
          <p:cNvSpPr/>
          <p:nvPr/>
        </p:nvSpPr>
        <p:spPr bwMode="ltGray">
          <a:xfrm>
            <a:off x="8946055" y="5074883"/>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49" name="Oval 48"/>
          <p:cNvSpPr/>
          <p:nvPr/>
        </p:nvSpPr>
        <p:spPr bwMode="ltGray">
          <a:xfrm>
            <a:off x="7902701" y="5192114"/>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0" name="Oval 49"/>
          <p:cNvSpPr/>
          <p:nvPr/>
        </p:nvSpPr>
        <p:spPr bwMode="ltGray">
          <a:xfrm>
            <a:off x="7631299" y="4641129"/>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1" name="Oval 50"/>
          <p:cNvSpPr/>
          <p:nvPr/>
        </p:nvSpPr>
        <p:spPr bwMode="ltGray">
          <a:xfrm>
            <a:off x="7973659" y="3279009"/>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2" name="Oval 51"/>
          <p:cNvSpPr/>
          <p:nvPr/>
        </p:nvSpPr>
        <p:spPr bwMode="ltGray">
          <a:xfrm>
            <a:off x="8396301" y="3447935"/>
            <a:ext cx="160067" cy="16006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6" name="Freeform 55"/>
          <p:cNvSpPr/>
          <p:nvPr/>
        </p:nvSpPr>
        <p:spPr bwMode="ltGray">
          <a:xfrm>
            <a:off x="7855131" y="2739509"/>
            <a:ext cx="583475" cy="705394"/>
          </a:xfrm>
          <a:custGeom>
            <a:avLst/>
            <a:gdLst>
              <a:gd name="connsiteX0" fmla="*/ 0 w 583475"/>
              <a:gd name="connsiteY0" fmla="*/ 0 h 705394"/>
              <a:gd name="connsiteX1" fmla="*/ 243840 w 583475"/>
              <a:gd name="connsiteY1" fmla="*/ 0 h 705394"/>
              <a:gd name="connsiteX2" fmla="*/ 583475 w 583475"/>
              <a:gd name="connsiteY2" fmla="*/ 705394 h 705394"/>
            </a:gdLst>
            <a:ahLst/>
            <a:cxnLst>
              <a:cxn ang="0">
                <a:pos x="connsiteX0" y="connsiteY0"/>
              </a:cxn>
              <a:cxn ang="0">
                <a:pos x="connsiteX1" y="connsiteY1"/>
              </a:cxn>
              <a:cxn ang="0">
                <a:pos x="connsiteX2" y="connsiteY2"/>
              </a:cxn>
            </a:cxnLst>
            <a:rect l="l" t="t" r="r" b="b"/>
            <a:pathLst>
              <a:path w="583475" h="705394">
                <a:moveTo>
                  <a:pt x="0" y="0"/>
                </a:moveTo>
                <a:lnTo>
                  <a:pt x="243840" y="0"/>
                </a:lnTo>
                <a:lnTo>
                  <a:pt x="583475" y="705394"/>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57" name="Freeform 56"/>
          <p:cNvSpPr/>
          <p:nvPr/>
        </p:nvSpPr>
        <p:spPr bwMode="ltGray">
          <a:xfrm>
            <a:off x="7456543" y="3359258"/>
            <a:ext cx="521463" cy="261257"/>
          </a:xfrm>
          <a:custGeom>
            <a:avLst/>
            <a:gdLst>
              <a:gd name="connsiteX0" fmla="*/ 0 w 383177"/>
              <a:gd name="connsiteY0" fmla="*/ 261257 h 261257"/>
              <a:gd name="connsiteX1" fmla="*/ 200297 w 383177"/>
              <a:gd name="connsiteY1" fmla="*/ 261257 h 261257"/>
              <a:gd name="connsiteX2" fmla="*/ 200297 w 383177"/>
              <a:gd name="connsiteY2" fmla="*/ 0 h 261257"/>
              <a:gd name="connsiteX3" fmla="*/ 383177 w 383177"/>
              <a:gd name="connsiteY3" fmla="*/ 0 h 261257"/>
            </a:gdLst>
            <a:ahLst/>
            <a:cxnLst>
              <a:cxn ang="0">
                <a:pos x="connsiteX0" y="connsiteY0"/>
              </a:cxn>
              <a:cxn ang="0">
                <a:pos x="connsiteX1" y="connsiteY1"/>
              </a:cxn>
              <a:cxn ang="0">
                <a:pos x="connsiteX2" y="connsiteY2"/>
              </a:cxn>
              <a:cxn ang="0">
                <a:pos x="connsiteX3" y="connsiteY3"/>
              </a:cxn>
            </a:cxnLst>
            <a:rect l="l" t="t" r="r" b="b"/>
            <a:pathLst>
              <a:path w="383177" h="261257">
                <a:moveTo>
                  <a:pt x="0" y="261257"/>
                </a:moveTo>
                <a:lnTo>
                  <a:pt x="200297" y="261257"/>
                </a:lnTo>
                <a:lnTo>
                  <a:pt x="200297" y="0"/>
                </a:lnTo>
                <a:lnTo>
                  <a:pt x="383177"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58" name="Freeform 57"/>
          <p:cNvSpPr/>
          <p:nvPr/>
        </p:nvSpPr>
        <p:spPr bwMode="ltGray">
          <a:xfrm>
            <a:off x="7288308" y="4777314"/>
            <a:ext cx="365760" cy="130629"/>
          </a:xfrm>
          <a:custGeom>
            <a:avLst/>
            <a:gdLst>
              <a:gd name="connsiteX0" fmla="*/ 0 w 365760"/>
              <a:gd name="connsiteY0" fmla="*/ 130629 h 130629"/>
              <a:gd name="connsiteX1" fmla="*/ 182880 w 365760"/>
              <a:gd name="connsiteY1" fmla="*/ 130629 h 130629"/>
              <a:gd name="connsiteX2" fmla="*/ 365760 w 365760"/>
              <a:gd name="connsiteY2" fmla="*/ 0 h 130629"/>
            </a:gdLst>
            <a:ahLst/>
            <a:cxnLst>
              <a:cxn ang="0">
                <a:pos x="connsiteX0" y="connsiteY0"/>
              </a:cxn>
              <a:cxn ang="0">
                <a:pos x="connsiteX1" y="connsiteY1"/>
              </a:cxn>
              <a:cxn ang="0">
                <a:pos x="connsiteX2" y="connsiteY2"/>
              </a:cxn>
            </a:cxnLst>
            <a:rect l="l" t="t" r="r" b="b"/>
            <a:pathLst>
              <a:path w="365760" h="130629">
                <a:moveTo>
                  <a:pt x="0" y="130629"/>
                </a:moveTo>
                <a:lnTo>
                  <a:pt x="182880" y="130629"/>
                </a:lnTo>
                <a:lnTo>
                  <a:pt x="36576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7" name="Freeform 6"/>
          <p:cNvSpPr/>
          <p:nvPr/>
        </p:nvSpPr>
        <p:spPr bwMode="ltGray">
          <a:xfrm>
            <a:off x="9418396" y="3197224"/>
            <a:ext cx="258793" cy="166778"/>
          </a:xfrm>
          <a:custGeom>
            <a:avLst/>
            <a:gdLst>
              <a:gd name="connsiteX0" fmla="*/ 258793 w 258793"/>
              <a:gd name="connsiteY0" fmla="*/ 0 h 166778"/>
              <a:gd name="connsiteX1" fmla="*/ 115019 w 258793"/>
              <a:gd name="connsiteY1" fmla="*/ 0 h 166778"/>
              <a:gd name="connsiteX2" fmla="*/ 0 w 258793"/>
              <a:gd name="connsiteY2" fmla="*/ 166778 h 166778"/>
            </a:gdLst>
            <a:ahLst/>
            <a:cxnLst>
              <a:cxn ang="0">
                <a:pos x="connsiteX0" y="connsiteY0"/>
              </a:cxn>
              <a:cxn ang="0">
                <a:pos x="connsiteX1" y="connsiteY1"/>
              </a:cxn>
              <a:cxn ang="0">
                <a:pos x="connsiteX2" y="connsiteY2"/>
              </a:cxn>
            </a:cxnLst>
            <a:rect l="l" t="t" r="r" b="b"/>
            <a:pathLst>
              <a:path w="258793" h="166778">
                <a:moveTo>
                  <a:pt x="258793" y="0"/>
                </a:moveTo>
                <a:lnTo>
                  <a:pt x="115019" y="0"/>
                </a:lnTo>
                <a:lnTo>
                  <a:pt x="0" y="166778"/>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9" name="Freeform 8"/>
          <p:cNvSpPr/>
          <p:nvPr/>
        </p:nvSpPr>
        <p:spPr bwMode="ltGray">
          <a:xfrm>
            <a:off x="9410961" y="3906256"/>
            <a:ext cx="1040921" cy="0"/>
          </a:xfrm>
          <a:custGeom>
            <a:avLst/>
            <a:gdLst>
              <a:gd name="connsiteX0" fmla="*/ 1040921 w 1040921"/>
              <a:gd name="connsiteY0" fmla="*/ 0 h 0"/>
              <a:gd name="connsiteX1" fmla="*/ 0 w 1040921"/>
              <a:gd name="connsiteY1" fmla="*/ 0 h 0"/>
            </a:gdLst>
            <a:ahLst/>
            <a:cxnLst>
              <a:cxn ang="0">
                <a:pos x="connsiteX0" y="connsiteY0"/>
              </a:cxn>
              <a:cxn ang="0">
                <a:pos x="connsiteX1" y="connsiteY1"/>
              </a:cxn>
            </a:cxnLst>
            <a:rect l="l" t="t" r="r" b="b"/>
            <a:pathLst>
              <a:path w="1040921">
                <a:moveTo>
                  <a:pt x="1040921" y="0"/>
                </a:move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10" name="Freeform 9"/>
          <p:cNvSpPr/>
          <p:nvPr/>
        </p:nvSpPr>
        <p:spPr bwMode="ltGray">
          <a:xfrm>
            <a:off x="8735683" y="4093609"/>
            <a:ext cx="1023668" cy="517585"/>
          </a:xfrm>
          <a:custGeom>
            <a:avLst/>
            <a:gdLst>
              <a:gd name="connsiteX0" fmla="*/ 1023668 w 1023668"/>
              <a:gd name="connsiteY0" fmla="*/ 517585 h 517585"/>
              <a:gd name="connsiteX1" fmla="*/ 638355 w 1023668"/>
              <a:gd name="connsiteY1" fmla="*/ 517585 h 517585"/>
              <a:gd name="connsiteX2" fmla="*/ 0 w 1023668"/>
              <a:gd name="connsiteY2" fmla="*/ 0 h 517585"/>
            </a:gdLst>
            <a:ahLst/>
            <a:cxnLst>
              <a:cxn ang="0">
                <a:pos x="connsiteX0" y="connsiteY0"/>
              </a:cxn>
              <a:cxn ang="0">
                <a:pos x="connsiteX1" y="connsiteY1"/>
              </a:cxn>
              <a:cxn ang="0">
                <a:pos x="connsiteX2" y="connsiteY2"/>
              </a:cxn>
            </a:cxnLst>
            <a:rect l="l" t="t" r="r" b="b"/>
            <a:pathLst>
              <a:path w="1023668" h="517585">
                <a:moveTo>
                  <a:pt x="1023668" y="517585"/>
                </a:moveTo>
                <a:lnTo>
                  <a:pt x="638355" y="517585"/>
                </a:ln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12" name="Freeform 11"/>
          <p:cNvSpPr/>
          <p:nvPr/>
        </p:nvSpPr>
        <p:spPr bwMode="ltGray">
          <a:xfrm>
            <a:off x="9080740" y="5226545"/>
            <a:ext cx="362309" cy="304800"/>
          </a:xfrm>
          <a:custGeom>
            <a:avLst/>
            <a:gdLst>
              <a:gd name="connsiteX0" fmla="*/ 362309 w 362309"/>
              <a:gd name="connsiteY0" fmla="*/ 304800 h 304800"/>
              <a:gd name="connsiteX1" fmla="*/ 189781 w 362309"/>
              <a:gd name="connsiteY1" fmla="*/ 304800 h 304800"/>
              <a:gd name="connsiteX2" fmla="*/ 0 w 362309"/>
              <a:gd name="connsiteY2" fmla="*/ 0 h 304800"/>
            </a:gdLst>
            <a:ahLst/>
            <a:cxnLst>
              <a:cxn ang="0">
                <a:pos x="connsiteX0" y="connsiteY0"/>
              </a:cxn>
              <a:cxn ang="0">
                <a:pos x="connsiteX1" y="connsiteY1"/>
              </a:cxn>
              <a:cxn ang="0">
                <a:pos x="connsiteX2" y="connsiteY2"/>
              </a:cxn>
            </a:cxnLst>
            <a:rect l="l" t="t" r="r" b="b"/>
            <a:pathLst>
              <a:path w="362309" h="304800">
                <a:moveTo>
                  <a:pt x="362309" y="304800"/>
                </a:moveTo>
                <a:lnTo>
                  <a:pt x="189781" y="304800"/>
                </a:lnTo>
                <a:lnTo>
                  <a:pt x="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5" name="Rectangle 4"/>
          <p:cNvSpPr/>
          <p:nvPr/>
        </p:nvSpPr>
        <p:spPr bwMode="ltGray">
          <a:xfrm>
            <a:off x="734938" y="1460546"/>
            <a:ext cx="2333002" cy="435835"/>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3" name="Rectangle 52"/>
          <p:cNvSpPr/>
          <p:nvPr/>
        </p:nvSpPr>
        <p:spPr bwMode="ltGray">
          <a:xfrm>
            <a:off x="3431485" y="1460546"/>
            <a:ext cx="2333002" cy="435835"/>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9" name="Rectangle 58"/>
          <p:cNvSpPr/>
          <p:nvPr/>
        </p:nvSpPr>
        <p:spPr bwMode="ltGray">
          <a:xfrm>
            <a:off x="7275697" y="1460546"/>
            <a:ext cx="3109274" cy="435835"/>
          </a:xfrm>
          <a:prstGeom prst="rect">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cs typeface="Arial" panose="020B0604020202020204" pitchFamily="34" charset="0"/>
            </a:endParaRPr>
          </a:p>
        </p:txBody>
      </p:sp>
      <p:sp>
        <p:nvSpPr>
          <p:cNvPr id="54" name="Freeform 53"/>
          <p:cNvSpPr/>
          <p:nvPr/>
        </p:nvSpPr>
        <p:spPr bwMode="ltGray">
          <a:xfrm>
            <a:off x="7568226" y="5337151"/>
            <a:ext cx="365760" cy="130629"/>
          </a:xfrm>
          <a:custGeom>
            <a:avLst/>
            <a:gdLst>
              <a:gd name="connsiteX0" fmla="*/ 0 w 365760"/>
              <a:gd name="connsiteY0" fmla="*/ 130629 h 130629"/>
              <a:gd name="connsiteX1" fmla="*/ 182880 w 365760"/>
              <a:gd name="connsiteY1" fmla="*/ 130629 h 130629"/>
              <a:gd name="connsiteX2" fmla="*/ 365760 w 365760"/>
              <a:gd name="connsiteY2" fmla="*/ 0 h 130629"/>
            </a:gdLst>
            <a:ahLst/>
            <a:cxnLst>
              <a:cxn ang="0">
                <a:pos x="connsiteX0" y="connsiteY0"/>
              </a:cxn>
              <a:cxn ang="0">
                <a:pos x="connsiteX1" y="connsiteY1"/>
              </a:cxn>
              <a:cxn ang="0">
                <a:pos x="connsiteX2" y="connsiteY2"/>
              </a:cxn>
            </a:cxnLst>
            <a:rect l="l" t="t" r="r" b="b"/>
            <a:pathLst>
              <a:path w="365760" h="130629">
                <a:moveTo>
                  <a:pt x="0" y="130629"/>
                </a:moveTo>
                <a:lnTo>
                  <a:pt x="182880" y="130629"/>
                </a:lnTo>
                <a:lnTo>
                  <a:pt x="365760" y="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cs typeface="Arial" panose="020B0604020202020204" pitchFamily="34" charset="0"/>
            </a:endParaRPr>
          </a:p>
        </p:txBody>
      </p:sp>
      <p:sp>
        <p:nvSpPr>
          <p:cNvPr id="4" name="TextBox 3"/>
          <p:cNvSpPr txBox="1"/>
          <p:nvPr/>
        </p:nvSpPr>
        <p:spPr>
          <a:xfrm>
            <a:off x="10022849" y="5928126"/>
            <a:ext cx="2635034" cy="423193"/>
          </a:xfrm>
          <a:prstGeom prst="rect">
            <a:avLst/>
          </a:prstGeom>
          <a:noFill/>
        </p:spPr>
        <p:txBody>
          <a:bodyPr wrap="square" lIns="0" tIns="0" rIns="0" bIns="0" rtlCol="0">
            <a:noAutofit/>
          </a:bodyPr>
          <a:lstStyle/>
          <a:p>
            <a:pPr>
              <a:lnSpc>
                <a:spcPct val="90000"/>
              </a:lnSpc>
            </a:pPr>
            <a:r>
              <a:rPr lang="en-US" sz="800" dirty="0">
                <a:solidFill>
                  <a:schemeClr val="bg1"/>
                </a:solidFill>
                <a:cs typeface="Arial" panose="020B0604020202020204" pitchFamily="34" charset="0"/>
              </a:rPr>
              <a:t>* Driver assistance systems only</a:t>
            </a:r>
          </a:p>
        </p:txBody>
      </p:sp>
    </p:spTree>
    <p:extLst>
      <p:ext uri="{BB962C8B-B14F-4D97-AF65-F5344CB8AC3E}">
        <p14:creationId xmlns:p14="http://schemas.microsoft.com/office/powerpoint/2010/main" val="268216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5" name="Text Placeholder 4"/>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en-US" smtClean="0"/>
              <a:t>30</a:t>
            </a:fld>
            <a:endParaRPr lang="en-US"/>
          </a:p>
        </p:txBody>
      </p:sp>
    </p:spTree>
    <p:extLst>
      <p:ext uri="{BB962C8B-B14F-4D97-AF65-F5344CB8AC3E}">
        <p14:creationId xmlns:p14="http://schemas.microsoft.com/office/powerpoint/2010/main" val="337506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Spark on Memory-Driven Compute Platforms</a:t>
            </a:r>
            <a:br>
              <a:rPr lang="en-US" dirty="0"/>
            </a:br>
            <a:r>
              <a:rPr lang="en-US" sz="2000" dirty="0"/>
              <a:t>Maximize advantages of large in-memory processing</a:t>
            </a:r>
            <a:endParaRPr lang="en-US" dirty="0"/>
          </a:p>
        </p:txBody>
      </p:sp>
      <p:sp>
        <p:nvSpPr>
          <p:cNvPr id="6" name="Text Placeholder 5"/>
          <p:cNvSpPr>
            <a:spLocks noGrp="1"/>
          </p:cNvSpPr>
          <p:nvPr>
            <p:ph type="body" sz="quarter" idx="3"/>
          </p:nvPr>
        </p:nvSpPr>
        <p:spPr>
          <a:xfrm>
            <a:off x="609441" y="1371600"/>
            <a:ext cx="5303520" cy="320040"/>
          </a:xfrm>
        </p:spPr>
        <p:txBody>
          <a:bodyPr/>
          <a:lstStyle/>
          <a:p>
            <a:r>
              <a:rPr lang="en-US" b="1" dirty="0">
                <a:solidFill>
                  <a:srgbClr val="614767"/>
                </a:solidFill>
              </a:rPr>
              <a:t>HPE Components</a:t>
            </a:r>
          </a:p>
        </p:txBody>
      </p:sp>
      <p:grpSp>
        <p:nvGrpSpPr>
          <p:cNvPr id="4" name="Group 3"/>
          <p:cNvGrpSpPr/>
          <p:nvPr/>
        </p:nvGrpSpPr>
        <p:grpSpPr>
          <a:xfrm>
            <a:off x="762000" y="1752600"/>
            <a:ext cx="10648537" cy="3650166"/>
            <a:chOff x="781463" y="2293434"/>
            <a:chExt cx="10648537" cy="3650166"/>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1463" y="2293434"/>
              <a:ext cx="10648537" cy="3650166"/>
            </a:xfrm>
            <a:prstGeom prst="rect">
              <a:avLst/>
            </a:prstGeom>
          </p:spPr>
        </p:pic>
        <p:sp>
          <p:nvSpPr>
            <p:cNvPr id="2" name="TextBox 1"/>
            <p:cNvSpPr txBox="1"/>
            <p:nvPr/>
          </p:nvSpPr>
          <p:spPr>
            <a:xfrm>
              <a:off x="3429000" y="2293434"/>
              <a:ext cx="2133599" cy="416560"/>
            </a:xfrm>
            <a:prstGeom prst="rect">
              <a:avLst/>
            </a:prstGeom>
            <a:solidFill>
              <a:schemeClr val="bg1"/>
            </a:solidFill>
            <a:ln>
              <a:solidFill>
                <a:schemeClr val="tx1"/>
              </a:solidFill>
            </a:ln>
          </p:spPr>
          <p:txBody>
            <a:bodyPr wrap="square" lIns="0" tIns="0" rIns="0" bIns="0" rtlCol="0" anchor="ctr">
              <a:noAutofit/>
            </a:bodyPr>
            <a:lstStyle/>
            <a:p>
              <a:pPr algn="ctr">
                <a:lnSpc>
                  <a:spcPct val="90000"/>
                </a:lnSpc>
              </a:pPr>
              <a:r>
                <a:rPr lang="en-US" sz="1400" dirty="0"/>
                <a:t>Artificial Neural Networks</a:t>
              </a:r>
            </a:p>
          </p:txBody>
        </p:sp>
      </p:grpSp>
      <p:sp>
        <p:nvSpPr>
          <p:cNvPr id="10" name="Footer Placeholder 3"/>
          <p:cNvSpPr>
            <a:spLocks noGrp="1"/>
          </p:cNvSpPr>
          <p:nvPr>
            <p:ph type="ftr" sz="quarter" idx="11"/>
          </p:nvPr>
        </p:nvSpPr>
        <p:spPr>
          <a:xfrm>
            <a:off x="6934200" y="6426104"/>
            <a:ext cx="4025198" cy="210312"/>
          </a:xfrm>
        </p:spPr>
        <p:txBody>
          <a:bodyPr/>
          <a:lstStyle/>
          <a:p>
            <a:r>
              <a:rPr lang="en-US" dirty="0"/>
              <a:t>©Copyright 2016 Hewlett Packard Enterprise Company, </a:t>
            </a:r>
          </a:p>
        </p:txBody>
      </p:sp>
      <p:sp>
        <p:nvSpPr>
          <p:cNvPr id="8" name="Rectangle 7"/>
          <p:cNvSpPr/>
          <p:nvPr/>
        </p:nvSpPr>
        <p:spPr>
          <a:xfrm>
            <a:off x="3100767" y="5334000"/>
            <a:ext cx="5410200" cy="923330"/>
          </a:xfrm>
          <a:prstGeom prst="rect">
            <a:avLst/>
          </a:prstGeom>
        </p:spPr>
        <p:txBody>
          <a:bodyPr wrap="square">
            <a:spAutoFit/>
          </a:bodyPr>
          <a:lstStyle/>
          <a:p>
            <a:r>
              <a:rPr lang="en-US" dirty="0"/>
              <a:t>Spark has changed significantly from version 1.2 (initial ‘Machine’ work) to 2.4 (current version)</a:t>
            </a:r>
          </a:p>
          <a:p>
            <a:pPr lvl="1"/>
            <a:r>
              <a:rPr lang="en-US" dirty="0">
                <a:hlinkClick r:id="rId4"/>
              </a:rPr>
              <a:t>https://github.com/HewlettPackard/sparkle</a:t>
            </a:r>
            <a:endParaRPr lang="en-US" dirty="0"/>
          </a:p>
        </p:txBody>
      </p:sp>
    </p:spTree>
    <p:extLst>
      <p:ext uri="{BB962C8B-B14F-4D97-AF65-F5344CB8AC3E}">
        <p14:creationId xmlns:p14="http://schemas.microsoft.com/office/powerpoint/2010/main" val="226182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Memory Driven Computing &amp; Superdome Flex</a:t>
            </a:r>
            <a:endParaRPr lang="en-US" dirty="0"/>
          </a:p>
        </p:txBody>
      </p:sp>
      <p:sp>
        <p:nvSpPr>
          <p:cNvPr id="12" name="Content Placeholder 5"/>
          <p:cNvSpPr txBox="1">
            <a:spLocks/>
          </p:cNvSpPr>
          <p:nvPr/>
        </p:nvSpPr>
        <p:spPr>
          <a:xfrm>
            <a:off x="457200" y="1371601"/>
            <a:ext cx="5062736" cy="3929608"/>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228600" lvl="1" indent="0">
              <a:buFont typeface="Arial" panose="020B0604020202020204" pitchFamily="34" charset="0"/>
              <a:buNone/>
            </a:pPr>
            <a:r>
              <a:rPr lang="en-US" sz="1800" b="1" dirty="0"/>
              <a:t>MDC Sandbox</a:t>
            </a:r>
          </a:p>
          <a:p>
            <a:pPr lvl="2"/>
            <a:r>
              <a:rPr lang="en-US" sz="1800" dirty="0"/>
              <a:t>Bridge gap between today and tomorrow</a:t>
            </a:r>
          </a:p>
          <a:p>
            <a:pPr lvl="2"/>
            <a:r>
              <a:rPr lang="en-US" sz="1800" dirty="0"/>
              <a:t>Mainstream POR Activities</a:t>
            </a:r>
          </a:p>
          <a:p>
            <a:pPr lvl="2"/>
            <a:r>
              <a:rPr lang="en-US" sz="1800" dirty="0"/>
              <a:t>Driving beyond POR</a:t>
            </a:r>
          </a:p>
          <a:p>
            <a:pPr lvl="3"/>
            <a:r>
              <a:rPr lang="en-US" sz="1800" dirty="0"/>
              <a:t>Multiple rack solutions</a:t>
            </a:r>
          </a:p>
          <a:p>
            <a:pPr lvl="3"/>
            <a:r>
              <a:rPr lang="en-US" sz="1800" dirty="0"/>
              <a:t>Software-Defined Scalable Memory</a:t>
            </a:r>
          </a:p>
          <a:p>
            <a:pPr lvl="3"/>
            <a:r>
              <a:rPr lang="en-US" sz="1800" dirty="0"/>
              <a:t>Extreme amounts of NVM</a:t>
            </a:r>
          </a:p>
          <a:p>
            <a:pPr lvl="3"/>
            <a:r>
              <a:rPr lang="en-US" sz="1800" dirty="0"/>
              <a:t>Accelerators (e.g. GPUs)</a:t>
            </a:r>
          </a:p>
          <a:p>
            <a:pPr lvl="3"/>
            <a:r>
              <a:rPr lang="en-US" sz="1800" dirty="0"/>
              <a:t>PointNext opportunities</a:t>
            </a:r>
          </a:p>
        </p:txBody>
      </p:sp>
      <p:sp>
        <p:nvSpPr>
          <p:cNvPr id="13" name="TextBox 12">
            <a:extLst>
              <a:ext uri="{FF2B5EF4-FFF2-40B4-BE49-F238E27FC236}">
                <a16:creationId xmlns:a16="http://schemas.microsoft.com/office/drawing/2014/main" id="{9D4FB34A-5F82-CE45-BCB5-C34BCEE8537E}"/>
              </a:ext>
            </a:extLst>
          </p:cNvPr>
          <p:cNvSpPr txBox="1"/>
          <p:nvPr/>
        </p:nvSpPr>
        <p:spPr>
          <a:xfrm>
            <a:off x="2985567" y="6400800"/>
            <a:ext cx="914400" cy="914400"/>
          </a:xfrm>
          <a:prstGeom prst="rect">
            <a:avLst/>
          </a:prstGeom>
          <a:noFill/>
        </p:spPr>
        <p:txBody>
          <a:bodyPr wrap="none" lIns="0" tIns="0" rIns="0" bIns="0" rtlCol="0">
            <a:noAutofit/>
          </a:bodyPr>
          <a:lstStyle/>
          <a:p>
            <a:pPr>
              <a:lnSpc>
                <a:spcPct val="90000"/>
              </a:lnSpc>
            </a:pPr>
            <a:r>
              <a:rPr lang="en-US" dirty="0">
                <a:solidFill>
                  <a:srgbClr val="FF0000"/>
                </a:solidFill>
              </a:rPr>
              <a:t>HPE Confidential - NDA Required</a:t>
            </a:r>
          </a:p>
        </p:txBody>
      </p:sp>
      <p:pic>
        <p:nvPicPr>
          <p:cNvPr id="14" name="Picture 13" descr="64-skt_After.pdf"/>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728954" y="1371600"/>
            <a:ext cx="4894620" cy="5029200"/>
          </a:xfrm>
          <a:prstGeom prst="rect">
            <a:avLst/>
          </a:prstGeom>
        </p:spPr>
      </p:pic>
      <p:sp>
        <p:nvSpPr>
          <p:cNvPr id="3" name="TextBox 2"/>
          <p:cNvSpPr txBox="1"/>
          <p:nvPr/>
        </p:nvSpPr>
        <p:spPr>
          <a:xfrm>
            <a:off x="1775520" y="4936604"/>
            <a:ext cx="914400" cy="914400"/>
          </a:xfrm>
          <a:prstGeom prst="rect">
            <a:avLst/>
          </a:prstGeom>
          <a:noFill/>
        </p:spPr>
        <p:txBody>
          <a:bodyPr wrap="none" lIns="0" tIns="0" rIns="0" bIns="0" rtlCol="0">
            <a:noAutofit/>
          </a:bodyPr>
          <a:lstStyle/>
          <a:p>
            <a:pPr algn="ctr">
              <a:lnSpc>
                <a:spcPct val="90000"/>
              </a:lnSpc>
            </a:pPr>
            <a:r>
              <a:rPr lang="en-US" sz="4000" b="1" dirty="0"/>
              <a:t>64</a:t>
            </a:r>
          </a:p>
          <a:p>
            <a:pPr algn="ctr">
              <a:lnSpc>
                <a:spcPct val="90000"/>
              </a:lnSpc>
            </a:pPr>
            <a:r>
              <a:rPr lang="en-US" sz="2400" dirty="0"/>
              <a:t>Socket</a:t>
            </a:r>
          </a:p>
        </p:txBody>
      </p:sp>
      <p:sp>
        <p:nvSpPr>
          <p:cNvPr id="7" name="TextBox 6"/>
          <p:cNvSpPr txBox="1"/>
          <p:nvPr/>
        </p:nvSpPr>
        <p:spPr>
          <a:xfrm>
            <a:off x="3919791" y="4936604"/>
            <a:ext cx="914400" cy="914400"/>
          </a:xfrm>
          <a:prstGeom prst="rect">
            <a:avLst/>
          </a:prstGeom>
          <a:noFill/>
        </p:spPr>
        <p:txBody>
          <a:bodyPr wrap="none" lIns="0" tIns="0" rIns="0" bIns="0" rtlCol="0">
            <a:noAutofit/>
          </a:bodyPr>
          <a:lstStyle/>
          <a:p>
            <a:pPr algn="ctr">
              <a:lnSpc>
                <a:spcPct val="90000"/>
              </a:lnSpc>
            </a:pPr>
            <a:r>
              <a:rPr lang="en-US" sz="4000" b="1" dirty="0"/>
              <a:t>48TB</a:t>
            </a:r>
          </a:p>
          <a:p>
            <a:pPr algn="ctr">
              <a:lnSpc>
                <a:spcPct val="90000"/>
              </a:lnSpc>
            </a:pPr>
            <a:r>
              <a:rPr lang="en-US" sz="2400" dirty="0"/>
              <a:t>Current RAM</a:t>
            </a:r>
          </a:p>
        </p:txBody>
      </p:sp>
    </p:spTree>
    <p:extLst>
      <p:ext uri="{BB962C8B-B14F-4D97-AF65-F5344CB8AC3E}">
        <p14:creationId xmlns:p14="http://schemas.microsoft.com/office/powerpoint/2010/main" val="256346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p>
        </p:txBody>
      </p:sp>
      <p:sp>
        <p:nvSpPr>
          <p:cNvPr id="4" name="Slide Number Placeholder 3"/>
          <p:cNvSpPr>
            <a:spLocks noGrp="1"/>
          </p:cNvSpPr>
          <p:nvPr>
            <p:ph type="sldNum" sz="quarter" idx="12"/>
          </p:nvPr>
        </p:nvSpPr>
        <p:spPr/>
        <p:txBody>
          <a:bodyPr/>
          <a:lstStyle/>
          <a:p>
            <a:fld id="{B016F8AB-BCEA-4347-8BA6-BE776009BC89}" type="slidenum">
              <a:rPr lang="en-US" smtClean="0"/>
              <a:pPr/>
              <a:t>33</a:t>
            </a:fld>
            <a:endParaRPr lang="en-US"/>
          </a:p>
        </p:txBody>
      </p:sp>
      <p:graphicFrame>
        <p:nvGraphicFramePr>
          <p:cNvPr id="5" name="Diagram 4"/>
          <p:cNvGraphicFramePr/>
          <p:nvPr>
            <p:extLst>
              <p:ext uri="{D42A27DB-BD31-4B8C-83A1-F6EECF244321}">
                <p14:modId xmlns:p14="http://schemas.microsoft.com/office/powerpoint/2010/main" val="232228514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7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sv-SE" dirty="0"/>
              <a:t>Thank you</a:t>
            </a:r>
            <a:endParaRPr lang="en-US" dirty="0"/>
          </a:p>
        </p:txBody>
      </p:sp>
      <p:sp>
        <p:nvSpPr>
          <p:cNvPr id="6" name="Text Placeholder 5"/>
          <p:cNvSpPr>
            <a:spLocks noGrp="1"/>
          </p:cNvSpPr>
          <p:nvPr>
            <p:ph type="body" sz="quarter" idx="13"/>
          </p:nvPr>
        </p:nvSpPr>
        <p:spPr/>
        <p:txBody>
          <a:bodyPr/>
          <a:lstStyle/>
          <a:p>
            <a:r>
              <a:rPr lang="sv-SE" dirty="0">
                <a:hlinkClick r:id="rId2"/>
              </a:rPr>
              <a:t>www.hpe.com/superdome</a:t>
            </a:r>
            <a:r>
              <a:rPr lang="sv-SE" dirty="0"/>
              <a:t> </a:t>
            </a:r>
            <a:endParaRPr lang="en-US" dirty="0"/>
          </a:p>
        </p:txBody>
      </p:sp>
    </p:spTree>
    <p:extLst>
      <p:ext uri="{BB962C8B-B14F-4D97-AF65-F5344CB8AC3E}">
        <p14:creationId xmlns:p14="http://schemas.microsoft.com/office/powerpoint/2010/main" val="79242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294013" y="1179864"/>
            <a:ext cx="5630778" cy="5602912"/>
            <a:chOff x="6793420" y="986910"/>
            <a:chExt cx="4177900" cy="4157224"/>
          </a:xfrm>
        </p:grpSpPr>
        <p:grpSp>
          <p:nvGrpSpPr>
            <p:cNvPr id="74" name="Group 73"/>
            <p:cNvGrpSpPr/>
            <p:nvPr/>
          </p:nvGrpSpPr>
          <p:grpSpPr>
            <a:xfrm>
              <a:off x="6904297" y="1083953"/>
              <a:ext cx="3922442" cy="3920740"/>
              <a:chOff x="3981076" y="1467158"/>
              <a:chExt cx="4231673" cy="4229837"/>
            </a:xfrm>
          </p:grpSpPr>
          <p:cxnSp>
            <p:nvCxnSpPr>
              <p:cNvPr id="114" name="Straight Connector 113"/>
              <p:cNvCxnSpPr/>
              <p:nvPr/>
            </p:nvCxnSpPr>
            <p:spPr>
              <a:xfrm flipH="1" flipV="1">
                <a:off x="6094185" y="1467158"/>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5954807" y="1606535"/>
                <a:ext cx="2257942" cy="2118566"/>
                <a:chOff x="6200462" y="1602211"/>
                <a:chExt cx="2257942" cy="2118566"/>
              </a:xfrm>
            </p:grpSpPr>
            <p:cxnSp>
              <p:nvCxnSpPr>
                <p:cNvPr id="127" name="Straight Connector 126"/>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rot="5400000">
                <a:off x="5905439" y="3508741"/>
                <a:ext cx="2257942" cy="2118566"/>
                <a:chOff x="6200462" y="1602211"/>
                <a:chExt cx="2257942" cy="2118566"/>
              </a:xfrm>
            </p:grpSpPr>
            <p:cxnSp>
              <p:nvCxnSpPr>
                <p:cNvPr id="124" name="Straight Connector 123"/>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rot="10800000">
                <a:off x="3981076" y="3459373"/>
                <a:ext cx="2257942" cy="2118566"/>
                <a:chOff x="6200462" y="1602211"/>
                <a:chExt cx="2257942" cy="2118566"/>
              </a:xfrm>
            </p:grpSpPr>
            <p:cxnSp>
              <p:nvCxnSpPr>
                <p:cNvPr id="121" name="Straight Connector 120"/>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rot="16200000">
                <a:off x="4120452" y="1621359"/>
                <a:ext cx="2118566" cy="2118566"/>
                <a:chOff x="6200462" y="1602211"/>
                <a:chExt cx="2118566" cy="2118566"/>
              </a:xfrm>
            </p:grpSpPr>
            <p:cxnSp>
              <p:nvCxnSpPr>
                <p:cNvPr id="119" name="Straight Connector 118"/>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75" name="Oval 74"/>
            <p:cNvSpPr/>
            <p:nvPr/>
          </p:nvSpPr>
          <p:spPr bwMode="ltGray">
            <a:xfrm>
              <a:off x="7073172" y="1272296"/>
              <a:ext cx="3575885" cy="3575884"/>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grpSp>
          <p:nvGrpSpPr>
            <p:cNvPr id="76" name="Group 75"/>
            <p:cNvGrpSpPr>
              <a:grpSpLocks noChangeAspect="1"/>
            </p:cNvGrpSpPr>
            <p:nvPr/>
          </p:nvGrpSpPr>
          <p:grpSpPr>
            <a:xfrm>
              <a:off x="8434623" y="986910"/>
              <a:ext cx="868660" cy="634259"/>
              <a:chOff x="6029960" y="1462834"/>
              <a:chExt cx="640080" cy="467360"/>
            </a:xfrm>
            <a:solidFill>
              <a:srgbClr val="EAEAEA"/>
            </a:solidFill>
          </p:grpSpPr>
          <p:sp>
            <p:nvSpPr>
              <p:cNvPr id="112" name="Oval 11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113" name="TextBox 11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600">
                    <a:latin typeface="MetricHPE" panose="020B0503030202060203" pitchFamily="34" charset="0"/>
                    <a:cs typeface="Arial" panose="020B0604020202020204" pitchFamily="34" charset="0"/>
                  </a:rPr>
                  <a:t>GPU</a:t>
                </a:r>
              </a:p>
            </p:txBody>
          </p:sp>
        </p:grpSp>
        <p:grpSp>
          <p:nvGrpSpPr>
            <p:cNvPr id="77" name="Group 76"/>
            <p:cNvGrpSpPr>
              <a:grpSpLocks noChangeAspect="1"/>
            </p:cNvGrpSpPr>
            <p:nvPr/>
          </p:nvGrpSpPr>
          <p:grpSpPr>
            <a:xfrm rot="1800000">
              <a:off x="9320191" y="1175855"/>
              <a:ext cx="868660" cy="634259"/>
              <a:chOff x="6029960" y="1462834"/>
              <a:chExt cx="640080" cy="467360"/>
            </a:xfrm>
            <a:solidFill>
              <a:srgbClr val="EAEAEA"/>
            </a:solidFill>
          </p:grpSpPr>
          <p:sp>
            <p:nvSpPr>
              <p:cNvPr id="110" name="Oval 109"/>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latin typeface="MetricHPE" panose="020B0503030202060203" pitchFamily="34" charset="0"/>
                  <a:cs typeface="Arial" panose="020B0604020202020204" pitchFamily="34" charset="0"/>
                </a:endParaRPr>
              </a:p>
            </p:txBody>
          </p:sp>
          <p:sp>
            <p:nvSpPr>
              <p:cNvPr id="111" name="TextBox 11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600">
                    <a:latin typeface="MetricHPE" panose="020B0503030202060203" pitchFamily="34" charset="0"/>
                    <a:cs typeface="Arial" panose="020B0604020202020204" pitchFamily="34" charset="0"/>
                  </a:rPr>
                  <a:t>DSP</a:t>
                </a:r>
              </a:p>
            </p:txBody>
          </p:sp>
        </p:grpSp>
        <p:grpSp>
          <p:nvGrpSpPr>
            <p:cNvPr id="78" name="Group 77"/>
            <p:cNvGrpSpPr>
              <a:grpSpLocks noChangeAspect="1"/>
            </p:cNvGrpSpPr>
            <p:nvPr/>
          </p:nvGrpSpPr>
          <p:grpSpPr>
            <a:xfrm rot="3600000">
              <a:off x="9984422" y="1836672"/>
              <a:ext cx="868660" cy="634260"/>
              <a:chOff x="6029960" y="1462834"/>
              <a:chExt cx="640080" cy="467360"/>
            </a:xfrm>
            <a:solidFill>
              <a:srgbClr val="EAEAEA"/>
            </a:solidFill>
          </p:grpSpPr>
          <p:sp>
            <p:nvSpPr>
              <p:cNvPr id="108" name="Oval 107"/>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latin typeface="MetricHPE" panose="020B0503030202060203" pitchFamily="34" charset="0"/>
                  <a:cs typeface="Arial" panose="020B0604020202020204" pitchFamily="34" charset="0"/>
                </a:endParaRPr>
              </a:p>
            </p:txBody>
          </p:sp>
          <p:sp>
            <p:nvSpPr>
              <p:cNvPr id="109" name="TextBox 10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600">
                    <a:latin typeface="MetricHPE" panose="020B0503030202060203" pitchFamily="34" charset="0"/>
                    <a:cs typeface="Arial" panose="020B0604020202020204" pitchFamily="34" charset="0"/>
                  </a:rPr>
                  <a:t>x86</a:t>
                </a:r>
              </a:p>
            </p:txBody>
          </p:sp>
        </p:grpSp>
        <p:grpSp>
          <p:nvGrpSpPr>
            <p:cNvPr id="79" name="Group 78"/>
            <p:cNvGrpSpPr>
              <a:grpSpLocks noChangeAspect="1"/>
            </p:cNvGrpSpPr>
            <p:nvPr/>
          </p:nvGrpSpPr>
          <p:grpSpPr>
            <a:xfrm rot="5400000">
              <a:off x="10219860" y="2731339"/>
              <a:ext cx="868660" cy="634260"/>
              <a:chOff x="6029960" y="1462834"/>
              <a:chExt cx="640080" cy="467360"/>
            </a:xfrm>
            <a:solidFill>
              <a:srgbClr val="EAEAEA"/>
            </a:solidFill>
          </p:grpSpPr>
          <p:sp>
            <p:nvSpPr>
              <p:cNvPr id="106" name="Oval 105"/>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latin typeface="MetricHPE" panose="020B0503030202060203" pitchFamily="34" charset="0"/>
                  <a:cs typeface="Arial" panose="020B0604020202020204" pitchFamily="34" charset="0"/>
                </a:endParaRPr>
              </a:p>
            </p:txBody>
          </p:sp>
          <p:sp>
            <p:nvSpPr>
              <p:cNvPr id="107" name="TextBox 10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600">
                    <a:latin typeface="MetricHPE" panose="020B0503030202060203" pitchFamily="34" charset="0"/>
                    <a:cs typeface="Arial" panose="020B0604020202020204" pitchFamily="34" charset="0"/>
                  </a:rPr>
                  <a:t>ASIC</a:t>
                </a:r>
              </a:p>
            </p:txBody>
          </p:sp>
        </p:grpSp>
        <p:grpSp>
          <p:nvGrpSpPr>
            <p:cNvPr id="80" name="Group 79"/>
            <p:cNvGrpSpPr>
              <a:grpSpLocks noChangeAspect="1"/>
            </p:cNvGrpSpPr>
            <p:nvPr/>
          </p:nvGrpSpPr>
          <p:grpSpPr>
            <a:xfrm rot="18103262">
              <a:off x="10024048" y="3626404"/>
              <a:ext cx="868660" cy="634260"/>
              <a:chOff x="6029960" y="1462834"/>
              <a:chExt cx="640080" cy="467360"/>
            </a:xfrm>
            <a:solidFill>
              <a:srgbClr val="EAEAEA"/>
            </a:solidFill>
          </p:grpSpPr>
          <p:sp>
            <p:nvSpPr>
              <p:cNvPr id="104" name="Oval 103"/>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a:p>
            </p:txBody>
          </p:sp>
          <p:sp>
            <p:nvSpPr>
              <p:cNvPr id="105" name="TextBox 10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100">
                    <a:latin typeface="MetricHPE" panose="020B0503030202060203" pitchFamily="34" charset="0"/>
                    <a:cs typeface="Arial" panose="020B0604020202020204" pitchFamily="34" charset="0"/>
                  </a:rPr>
                  <a:t>Photonic</a:t>
                </a:r>
              </a:p>
            </p:txBody>
          </p:sp>
        </p:grpSp>
        <p:grpSp>
          <p:nvGrpSpPr>
            <p:cNvPr id="81" name="Group 80"/>
            <p:cNvGrpSpPr>
              <a:grpSpLocks noChangeAspect="1"/>
            </p:cNvGrpSpPr>
            <p:nvPr/>
          </p:nvGrpSpPr>
          <p:grpSpPr>
            <a:xfrm rot="19877651">
              <a:off x="9335206" y="4265018"/>
              <a:ext cx="868660" cy="634259"/>
              <a:chOff x="6029960" y="1462834"/>
              <a:chExt cx="640080" cy="467360"/>
            </a:xfrm>
            <a:solidFill>
              <a:srgbClr val="EAEAEA"/>
            </a:solidFill>
          </p:grpSpPr>
          <p:sp>
            <p:nvSpPr>
              <p:cNvPr id="102" name="Oval 10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3200"/>
              </a:p>
            </p:txBody>
          </p:sp>
          <p:sp>
            <p:nvSpPr>
              <p:cNvPr id="103" name="TextBox 10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Neuro</a:t>
                </a:r>
              </a:p>
            </p:txBody>
          </p:sp>
        </p:grpSp>
        <p:grpSp>
          <p:nvGrpSpPr>
            <p:cNvPr id="82" name="Group 81"/>
            <p:cNvGrpSpPr>
              <a:grpSpLocks noChangeAspect="1"/>
            </p:cNvGrpSpPr>
            <p:nvPr/>
          </p:nvGrpSpPr>
          <p:grpSpPr>
            <a:xfrm>
              <a:off x="8449957" y="4509875"/>
              <a:ext cx="868660" cy="634259"/>
              <a:chOff x="6029960" y="1462834"/>
              <a:chExt cx="640080" cy="467360"/>
            </a:xfrm>
            <a:solidFill>
              <a:srgbClr val="EAEAEA"/>
            </a:solidFill>
          </p:grpSpPr>
          <p:sp>
            <p:nvSpPr>
              <p:cNvPr id="100" name="Oval 99"/>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latin typeface="MetricHPE" panose="020B0503030202060203" pitchFamily="34" charset="0"/>
                  <a:cs typeface="Arial" panose="020B0604020202020204" pitchFamily="34" charset="0"/>
                </a:endParaRPr>
              </a:p>
            </p:txBody>
          </p:sp>
          <p:sp>
            <p:nvSpPr>
              <p:cNvPr id="101" name="TextBox 10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Quantum</a:t>
                </a:r>
              </a:p>
            </p:txBody>
          </p:sp>
        </p:grpSp>
        <p:grpSp>
          <p:nvGrpSpPr>
            <p:cNvPr id="83" name="Group 82"/>
            <p:cNvGrpSpPr>
              <a:grpSpLocks noChangeAspect="1"/>
            </p:cNvGrpSpPr>
            <p:nvPr/>
          </p:nvGrpSpPr>
          <p:grpSpPr>
            <a:xfrm rot="1814374">
              <a:off x="7545871" y="4283853"/>
              <a:ext cx="868660" cy="634259"/>
              <a:chOff x="6029960" y="1462834"/>
              <a:chExt cx="640080" cy="467360"/>
            </a:xfrm>
            <a:solidFill>
              <a:srgbClr val="EAEAEA"/>
            </a:solidFill>
          </p:grpSpPr>
          <p:sp>
            <p:nvSpPr>
              <p:cNvPr id="98" name="Oval 97"/>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latin typeface="MetricHPE" panose="020B0503030202060203" pitchFamily="34" charset="0"/>
                  <a:cs typeface="Arial" panose="020B0604020202020204" pitchFamily="34" charset="0"/>
                </a:endParaRPr>
              </a:p>
            </p:txBody>
          </p:sp>
          <p:sp>
            <p:nvSpPr>
              <p:cNvPr id="99" name="TextBox 9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POWER</a:t>
                </a:r>
              </a:p>
            </p:txBody>
          </p:sp>
        </p:grpSp>
        <p:grpSp>
          <p:nvGrpSpPr>
            <p:cNvPr id="84" name="Group 83"/>
            <p:cNvGrpSpPr>
              <a:grpSpLocks noChangeAspect="1"/>
            </p:cNvGrpSpPr>
            <p:nvPr/>
          </p:nvGrpSpPr>
          <p:grpSpPr>
            <a:xfrm rot="3222283">
              <a:off x="6894624" y="3622433"/>
              <a:ext cx="868660" cy="634260"/>
              <a:chOff x="6029960" y="1462834"/>
              <a:chExt cx="640080" cy="467360"/>
            </a:xfrm>
            <a:solidFill>
              <a:srgbClr val="EAEAEA"/>
            </a:solidFill>
          </p:grpSpPr>
          <p:sp>
            <p:nvSpPr>
              <p:cNvPr id="96" name="Oval 95"/>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latin typeface="MetricHPE" panose="020B0503030202060203" pitchFamily="34" charset="0"/>
                  <a:cs typeface="Arial" panose="020B0604020202020204" pitchFamily="34" charset="0"/>
                </a:endParaRPr>
              </a:p>
            </p:txBody>
          </p:sp>
          <p:sp>
            <p:nvSpPr>
              <p:cNvPr id="97" name="TextBox 9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SPARC</a:t>
                </a:r>
              </a:p>
            </p:txBody>
          </p:sp>
        </p:grpSp>
        <p:grpSp>
          <p:nvGrpSpPr>
            <p:cNvPr id="85" name="Group 84"/>
            <p:cNvGrpSpPr>
              <a:grpSpLocks noChangeAspect="1"/>
            </p:cNvGrpSpPr>
            <p:nvPr/>
          </p:nvGrpSpPr>
          <p:grpSpPr>
            <a:xfrm rot="16200000">
              <a:off x="6676220" y="2756019"/>
              <a:ext cx="868660" cy="634260"/>
              <a:chOff x="6029960" y="1462834"/>
              <a:chExt cx="640080" cy="467360"/>
            </a:xfrm>
            <a:solidFill>
              <a:srgbClr val="EAEAEA"/>
            </a:solidFill>
          </p:grpSpPr>
          <p:sp>
            <p:nvSpPr>
              <p:cNvPr id="94" name="Oval 93"/>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latin typeface="MetricHPE" panose="020B0503030202060203" pitchFamily="34" charset="0"/>
                  <a:cs typeface="Arial" panose="020B0604020202020204" pitchFamily="34" charset="0"/>
                </a:endParaRPr>
              </a:p>
            </p:txBody>
          </p:sp>
          <p:sp>
            <p:nvSpPr>
              <p:cNvPr id="95" name="TextBox 9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RISC</a:t>
                </a:r>
                <a:br>
                  <a:rPr lang="en-US" sz="1400">
                    <a:latin typeface="MetricHPE" panose="020B0503030202060203" pitchFamily="34" charset="0"/>
                    <a:cs typeface="Arial" panose="020B0604020202020204" pitchFamily="34" charset="0"/>
                  </a:rPr>
                </a:br>
                <a:r>
                  <a:rPr lang="en-US" sz="1400">
                    <a:latin typeface="MetricHPE" panose="020B0503030202060203" pitchFamily="34" charset="0"/>
                    <a:cs typeface="Arial" panose="020B0604020202020204" pitchFamily="34" charset="0"/>
                  </a:rPr>
                  <a:t>V</a:t>
                </a:r>
              </a:p>
            </p:txBody>
          </p:sp>
        </p:grpSp>
        <p:grpSp>
          <p:nvGrpSpPr>
            <p:cNvPr id="86" name="Group 85"/>
            <p:cNvGrpSpPr>
              <a:grpSpLocks noChangeAspect="1"/>
            </p:cNvGrpSpPr>
            <p:nvPr/>
          </p:nvGrpSpPr>
          <p:grpSpPr>
            <a:xfrm rot="18000000">
              <a:off x="6930422" y="1842017"/>
              <a:ext cx="868660" cy="634260"/>
              <a:chOff x="6029960" y="1462834"/>
              <a:chExt cx="640080" cy="467360"/>
            </a:xfrm>
            <a:solidFill>
              <a:srgbClr val="EAEAEA"/>
            </a:solidFill>
          </p:grpSpPr>
          <p:sp>
            <p:nvSpPr>
              <p:cNvPr id="92" name="Oval 9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93" name="TextBox 9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600" dirty="0">
                    <a:latin typeface="MetricHPE" panose="020B0503030202060203" pitchFamily="34" charset="0"/>
                    <a:cs typeface="Arial" panose="020B0604020202020204" pitchFamily="34" charset="0"/>
                  </a:rPr>
                  <a:t>ARM</a:t>
                </a:r>
              </a:p>
            </p:txBody>
          </p:sp>
        </p:grpSp>
        <p:grpSp>
          <p:nvGrpSpPr>
            <p:cNvPr id="87" name="Group 86"/>
            <p:cNvGrpSpPr>
              <a:grpSpLocks noChangeAspect="1"/>
            </p:cNvGrpSpPr>
            <p:nvPr/>
          </p:nvGrpSpPr>
          <p:grpSpPr>
            <a:xfrm rot="19716833">
              <a:off x="7561472" y="1239799"/>
              <a:ext cx="868660" cy="634259"/>
              <a:chOff x="6029960" y="1462834"/>
              <a:chExt cx="640080" cy="467360"/>
            </a:xfrm>
            <a:solidFill>
              <a:srgbClr val="EAEAEA"/>
            </a:solidFill>
          </p:grpSpPr>
          <p:sp>
            <p:nvSpPr>
              <p:cNvPr id="90" name="Oval 89"/>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400">
                  <a:latin typeface="MetricHPE" panose="020B0503030202060203" pitchFamily="34" charset="0"/>
                  <a:cs typeface="Arial" panose="020B0604020202020204" pitchFamily="34" charset="0"/>
                </a:endParaRPr>
              </a:p>
            </p:txBody>
          </p:sp>
          <p:sp>
            <p:nvSpPr>
              <p:cNvPr id="91" name="TextBox 9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FPGA</a:t>
                </a:r>
              </a:p>
            </p:txBody>
          </p:sp>
        </p:grpSp>
        <p:sp>
          <p:nvSpPr>
            <p:cNvPr id="88" name="Oval 87"/>
            <p:cNvSpPr/>
            <p:nvPr/>
          </p:nvSpPr>
          <p:spPr bwMode="ltGray">
            <a:xfrm>
              <a:off x="7607427" y="1798616"/>
              <a:ext cx="2514487" cy="2514487"/>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grpSp>
      <p:sp>
        <p:nvSpPr>
          <p:cNvPr id="2" name="Title 1"/>
          <p:cNvSpPr>
            <a:spLocks noGrp="1"/>
          </p:cNvSpPr>
          <p:nvPr>
            <p:ph type="title"/>
          </p:nvPr>
        </p:nvSpPr>
        <p:spPr/>
        <p:txBody>
          <a:bodyPr/>
          <a:lstStyle/>
          <a:p>
            <a:r>
              <a:rPr lang="en-US" dirty="0"/>
              <a:t>Open architecture</a:t>
            </a:r>
            <a:br>
              <a:rPr lang="en-US" dirty="0"/>
            </a:br>
            <a:r>
              <a:rPr lang="en-US" sz="2400" b="0" dirty="0"/>
              <a:t>Customize the hardware to the workload</a:t>
            </a:r>
          </a:p>
        </p:txBody>
      </p:sp>
      <p:sp>
        <p:nvSpPr>
          <p:cNvPr id="4" name="Slide Number Placeholder 3"/>
          <p:cNvSpPr>
            <a:spLocks noGrp="1"/>
          </p:cNvSpPr>
          <p:nvPr>
            <p:ph type="sldNum" sz="quarter" idx="12"/>
          </p:nvPr>
        </p:nvSpPr>
        <p:spPr/>
        <p:txBody>
          <a:bodyPr/>
          <a:lstStyle/>
          <a:p>
            <a:fld id="{B016F8AB-BCEA-4347-8BA6-BE776009BC89}" type="slidenum">
              <a:rPr lang="en-US" smtClean="0"/>
              <a:pPr/>
              <a:t>35</a:t>
            </a:fld>
            <a:endParaRPr lang="en-US"/>
          </a:p>
        </p:txBody>
      </p:sp>
      <p:grpSp>
        <p:nvGrpSpPr>
          <p:cNvPr id="3" name="Group 2"/>
          <p:cNvGrpSpPr/>
          <p:nvPr/>
        </p:nvGrpSpPr>
        <p:grpSpPr>
          <a:xfrm>
            <a:off x="4911637" y="2956558"/>
            <a:ext cx="1055971" cy="1005482"/>
            <a:chOff x="4824215" y="2847244"/>
            <a:chExt cx="1055971" cy="1005482"/>
          </a:xfrm>
        </p:grpSpPr>
        <p:pic>
          <p:nvPicPr>
            <p:cNvPr id="260" name="Picture 25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4215" y="3371001"/>
              <a:ext cx="1055053" cy="481725"/>
            </a:xfrm>
            <a:prstGeom prst="rect">
              <a:avLst/>
            </a:prstGeom>
          </p:spPr>
        </p:pic>
        <p:grpSp>
          <p:nvGrpSpPr>
            <p:cNvPr id="130" name="Group 129"/>
            <p:cNvGrpSpPr/>
            <p:nvPr/>
          </p:nvGrpSpPr>
          <p:grpSpPr>
            <a:xfrm>
              <a:off x="4825133" y="2847244"/>
              <a:ext cx="1055053" cy="463165"/>
              <a:chOff x="4206874" y="1192213"/>
              <a:chExt cx="1392237" cy="611188"/>
            </a:xfrm>
          </p:grpSpPr>
          <p:sp>
            <p:nvSpPr>
              <p:cNvPr id="131" name="TextBox 130"/>
              <p:cNvSpPr txBox="1"/>
              <p:nvPr/>
            </p:nvSpPr>
            <p:spPr>
              <a:xfrm>
                <a:off x="4478285" y="1352500"/>
                <a:ext cx="857355" cy="326154"/>
              </a:xfrm>
              <a:prstGeom prst="rect">
                <a:avLst/>
              </a:prstGeom>
              <a:noFill/>
            </p:spPr>
            <p:txBody>
              <a:bodyPr wrap="none" lIns="0" tIns="0" rIns="0" bIns="0" rtlCol="0">
                <a:noAutofit/>
              </a:bodyPr>
              <a:lstStyle/>
              <a:p>
                <a:pPr algn="ctr">
                  <a:lnSpc>
                    <a:spcPct val="90000"/>
                  </a:lnSpc>
                </a:pPr>
                <a:r>
                  <a:rPr lang="en-US" sz="1600" b="1">
                    <a:solidFill>
                      <a:schemeClr val="bg1"/>
                    </a:solidFill>
                  </a:rPr>
                  <a:t>DRAM</a:t>
                </a:r>
              </a:p>
            </p:txBody>
          </p:sp>
          <p:grpSp>
            <p:nvGrpSpPr>
              <p:cNvPr id="132" name="Group 131"/>
              <p:cNvGrpSpPr/>
              <p:nvPr/>
            </p:nvGrpSpPr>
            <p:grpSpPr>
              <a:xfrm>
                <a:off x="4206874" y="1192213"/>
                <a:ext cx="1392237" cy="611188"/>
                <a:chOff x="4206874" y="1192213"/>
                <a:chExt cx="1392237" cy="611188"/>
              </a:xfrm>
            </p:grpSpPr>
            <p:sp>
              <p:nvSpPr>
                <p:cNvPr id="133" name="Freeform 132"/>
                <p:cNvSpPr>
                  <a:spLocks noEditPoints="1"/>
                </p:cNvSpPr>
                <p:nvPr/>
              </p:nvSpPr>
              <p:spPr bwMode="auto">
                <a:xfrm>
                  <a:off x="4206874" y="1192213"/>
                  <a:ext cx="1392237" cy="6111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33"/>
                <p:cNvSpPr/>
                <p:nvPr/>
              </p:nvSpPr>
              <p:spPr bwMode="ltGray">
                <a:xfrm>
                  <a:off x="5542575" y="1531374"/>
                  <a:ext cx="56536" cy="68773"/>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grpSp>
        </p:grpSp>
      </p:grpSp>
      <p:grpSp>
        <p:nvGrpSpPr>
          <p:cNvPr id="9" name="Group 8"/>
          <p:cNvGrpSpPr/>
          <p:nvPr/>
        </p:nvGrpSpPr>
        <p:grpSpPr>
          <a:xfrm>
            <a:off x="5088621" y="4127035"/>
            <a:ext cx="1055053" cy="1005422"/>
            <a:chOff x="4875649" y="3906490"/>
            <a:chExt cx="1055053" cy="1005422"/>
          </a:xfrm>
        </p:grpSpPr>
        <p:pic>
          <p:nvPicPr>
            <p:cNvPr id="259" name="Picture 25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5309" y="4420768"/>
              <a:ext cx="394889" cy="491144"/>
            </a:xfrm>
            <a:prstGeom prst="rect">
              <a:avLst/>
            </a:prstGeom>
          </p:spPr>
        </p:pic>
        <p:grpSp>
          <p:nvGrpSpPr>
            <p:cNvPr id="7" name="Group 6"/>
            <p:cNvGrpSpPr/>
            <p:nvPr/>
          </p:nvGrpSpPr>
          <p:grpSpPr>
            <a:xfrm>
              <a:off x="4875649" y="3906490"/>
              <a:ext cx="1055053" cy="463165"/>
              <a:chOff x="5049965" y="2792913"/>
              <a:chExt cx="1055053" cy="463165"/>
            </a:xfrm>
          </p:grpSpPr>
          <p:sp>
            <p:nvSpPr>
              <p:cNvPr id="139" name="TextBox 138"/>
              <p:cNvSpPr txBox="1"/>
              <p:nvPr/>
            </p:nvSpPr>
            <p:spPr>
              <a:xfrm>
                <a:off x="5255643" y="2914380"/>
                <a:ext cx="649713" cy="247163"/>
              </a:xfrm>
              <a:prstGeom prst="rect">
                <a:avLst/>
              </a:prstGeom>
              <a:noFill/>
            </p:spPr>
            <p:txBody>
              <a:bodyPr wrap="none" lIns="0" tIns="0" rIns="0" bIns="0" rtlCol="0">
                <a:noAutofit/>
              </a:bodyPr>
              <a:lstStyle/>
              <a:p>
                <a:pPr algn="ctr">
                  <a:lnSpc>
                    <a:spcPct val="90000"/>
                  </a:lnSpc>
                </a:pPr>
                <a:r>
                  <a:rPr lang="en-US" sz="1600" b="1">
                    <a:solidFill>
                      <a:schemeClr val="bg1"/>
                    </a:solidFill>
                  </a:rPr>
                  <a:t>DRAM</a:t>
                </a:r>
              </a:p>
            </p:txBody>
          </p:sp>
          <p:sp>
            <p:nvSpPr>
              <p:cNvPr id="140" name="Freeform 139"/>
              <p:cNvSpPr>
                <a:spLocks noEditPoints="1"/>
              </p:cNvSpPr>
              <p:nvPr/>
            </p:nvSpPr>
            <p:spPr bwMode="auto">
              <a:xfrm>
                <a:off x="5049965" y="2792913"/>
                <a:ext cx="1055053" cy="463165"/>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140"/>
              <p:cNvSpPr/>
              <p:nvPr/>
            </p:nvSpPr>
            <p:spPr bwMode="ltGray">
              <a:xfrm>
                <a:off x="6062174" y="3049933"/>
                <a:ext cx="42844" cy="5211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grpSp>
      </p:grpSp>
      <p:grpSp>
        <p:nvGrpSpPr>
          <p:cNvPr id="11" name="Group 10"/>
          <p:cNvGrpSpPr/>
          <p:nvPr/>
        </p:nvGrpSpPr>
        <p:grpSpPr>
          <a:xfrm>
            <a:off x="6271913" y="3215504"/>
            <a:ext cx="1055053" cy="463165"/>
            <a:chOff x="5049965" y="2792913"/>
            <a:chExt cx="1055053" cy="463165"/>
          </a:xfrm>
        </p:grpSpPr>
        <p:sp>
          <p:nvSpPr>
            <p:cNvPr id="144" name="TextBox 143"/>
            <p:cNvSpPr txBox="1"/>
            <p:nvPr/>
          </p:nvSpPr>
          <p:spPr>
            <a:xfrm>
              <a:off x="5255643" y="2914380"/>
              <a:ext cx="649713" cy="247163"/>
            </a:xfrm>
            <a:prstGeom prst="rect">
              <a:avLst/>
            </a:prstGeom>
            <a:noFill/>
          </p:spPr>
          <p:txBody>
            <a:bodyPr wrap="none" lIns="0" tIns="0" rIns="0" bIns="0" rtlCol="0">
              <a:noAutofit/>
            </a:bodyPr>
            <a:lstStyle/>
            <a:p>
              <a:pPr algn="ctr">
                <a:lnSpc>
                  <a:spcPct val="90000"/>
                </a:lnSpc>
              </a:pPr>
              <a:r>
                <a:rPr lang="en-US" sz="1600" b="1">
                  <a:solidFill>
                    <a:schemeClr val="bg1"/>
                  </a:solidFill>
                </a:rPr>
                <a:t>NVRAM</a:t>
              </a:r>
            </a:p>
          </p:txBody>
        </p:sp>
        <p:sp>
          <p:nvSpPr>
            <p:cNvPr id="145" name="Freeform 144"/>
            <p:cNvSpPr>
              <a:spLocks noEditPoints="1"/>
            </p:cNvSpPr>
            <p:nvPr/>
          </p:nvSpPr>
          <p:spPr bwMode="auto">
            <a:xfrm>
              <a:off x="5049965" y="2792913"/>
              <a:ext cx="1055053" cy="463165"/>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45"/>
            <p:cNvSpPr/>
            <p:nvPr/>
          </p:nvSpPr>
          <p:spPr bwMode="ltGray">
            <a:xfrm>
              <a:off x="6062174" y="3049933"/>
              <a:ext cx="42844" cy="5211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p>
          </p:txBody>
        </p:sp>
      </p:grpSp>
      <p:grpSp>
        <p:nvGrpSpPr>
          <p:cNvPr id="148" name="Group 147"/>
          <p:cNvGrpSpPr>
            <a:grpSpLocks noChangeAspect="1"/>
          </p:cNvGrpSpPr>
          <p:nvPr/>
        </p:nvGrpSpPr>
        <p:grpSpPr>
          <a:xfrm>
            <a:off x="6331783" y="3948471"/>
            <a:ext cx="1056102" cy="606026"/>
            <a:chOff x="3495764" y="3273425"/>
            <a:chExt cx="544997" cy="312738"/>
          </a:xfrm>
        </p:grpSpPr>
        <p:sp>
          <p:nvSpPr>
            <p:cNvPr id="149" name="Freeform 24"/>
            <p:cNvSpPr>
              <a:spLocks/>
            </p:cNvSpPr>
            <p:nvPr/>
          </p:nvSpPr>
          <p:spPr bwMode="auto">
            <a:xfrm>
              <a:off x="3581400" y="3273425"/>
              <a:ext cx="374650" cy="312738"/>
            </a:xfrm>
            <a:custGeom>
              <a:avLst/>
              <a:gdLst>
                <a:gd name="T0" fmla="*/ 98 w 98"/>
                <a:gd name="T1" fmla="*/ 44 h 80"/>
                <a:gd name="T2" fmla="*/ 85 w 98"/>
                <a:gd name="T3" fmla="*/ 44 h 80"/>
                <a:gd name="T4" fmla="*/ 85 w 98"/>
                <a:gd name="T5" fmla="*/ 80 h 80"/>
                <a:gd name="T6" fmla="*/ 61 w 98"/>
                <a:gd name="T7" fmla="*/ 80 h 80"/>
                <a:gd name="T8" fmla="*/ 61 w 98"/>
                <a:gd name="T9" fmla="*/ 8 h 80"/>
                <a:gd name="T10" fmla="*/ 53 w 98"/>
                <a:gd name="T11" fmla="*/ 8 h 80"/>
                <a:gd name="T12" fmla="*/ 53 w 98"/>
                <a:gd name="T13" fmla="*/ 80 h 80"/>
                <a:gd name="T14" fmla="*/ 29 w 98"/>
                <a:gd name="T15" fmla="*/ 80 h 80"/>
                <a:gd name="T16" fmla="*/ 29 w 98"/>
                <a:gd name="T17" fmla="*/ 8 h 80"/>
                <a:gd name="T18" fmla="*/ 21 w 98"/>
                <a:gd name="T19" fmla="*/ 8 h 80"/>
                <a:gd name="T20" fmla="*/ 21 w 98"/>
                <a:gd name="T21" fmla="*/ 44 h 80"/>
                <a:gd name="T22" fmla="*/ 0 w 98"/>
                <a:gd name="T23" fmla="*/ 44 h 80"/>
                <a:gd name="T24" fmla="*/ 1 w 98"/>
                <a:gd name="T25" fmla="*/ 40 h 80"/>
                <a:gd name="T26" fmla="*/ 0 w 98"/>
                <a:gd name="T27" fmla="*/ 36 h 80"/>
                <a:gd name="T28" fmla="*/ 13 w 98"/>
                <a:gd name="T29" fmla="*/ 36 h 80"/>
                <a:gd name="T30" fmla="*/ 13 w 98"/>
                <a:gd name="T31" fmla="*/ 0 h 80"/>
                <a:gd name="T32" fmla="*/ 37 w 98"/>
                <a:gd name="T33" fmla="*/ 0 h 80"/>
                <a:gd name="T34" fmla="*/ 37 w 98"/>
                <a:gd name="T35" fmla="*/ 72 h 80"/>
                <a:gd name="T36" fmla="*/ 45 w 98"/>
                <a:gd name="T37" fmla="*/ 72 h 80"/>
                <a:gd name="T38" fmla="*/ 45 w 98"/>
                <a:gd name="T39" fmla="*/ 0 h 80"/>
                <a:gd name="T40" fmla="*/ 69 w 98"/>
                <a:gd name="T41" fmla="*/ 0 h 80"/>
                <a:gd name="T42" fmla="*/ 69 w 98"/>
                <a:gd name="T43" fmla="*/ 72 h 80"/>
                <a:gd name="T44" fmla="*/ 77 w 98"/>
                <a:gd name="T45" fmla="*/ 72 h 80"/>
                <a:gd name="T46" fmla="*/ 77 w 98"/>
                <a:gd name="T47" fmla="*/ 36 h 80"/>
                <a:gd name="T48" fmla="*/ 98 w 98"/>
                <a:gd name="T49" fmla="*/ 36 h 80"/>
                <a:gd name="T50" fmla="*/ 97 w 98"/>
                <a:gd name="T51" fmla="*/ 40 h 80"/>
                <a:gd name="T52" fmla="*/ 98 w 98"/>
                <a:gd name="T53"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 h="80">
                  <a:moveTo>
                    <a:pt x="98" y="44"/>
                  </a:moveTo>
                  <a:cubicBezTo>
                    <a:pt x="85" y="44"/>
                    <a:pt x="85" y="44"/>
                    <a:pt x="85" y="44"/>
                  </a:cubicBezTo>
                  <a:cubicBezTo>
                    <a:pt x="85" y="80"/>
                    <a:pt x="85" y="80"/>
                    <a:pt x="85" y="80"/>
                  </a:cubicBezTo>
                  <a:cubicBezTo>
                    <a:pt x="61" y="80"/>
                    <a:pt x="61" y="80"/>
                    <a:pt x="61" y="80"/>
                  </a:cubicBezTo>
                  <a:cubicBezTo>
                    <a:pt x="61" y="8"/>
                    <a:pt x="61" y="8"/>
                    <a:pt x="61" y="8"/>
                  </a:cubicBezTo>
                  <a:cubicBezTo>
                    <a:pt x="53" y="8"/>
                    <a:pt x="53" y="8"/>
                    <a:pt x="53" y="8"/>
                  </a:cubicBezTo>
                  <a:cubicBezTo>
                    <a:pt x="53" y="80"/>
                    <a:pt x="53" y="80"/>
                    <a:pt x="53" y="80"/>
                  </a:cubicBezTo>
                  <a:cubicBezTo>
                    <a:pt x="29" y="80"/>
                    <a:pt x="29" y="80"/>
                    <a:pt x="29" y="80"/>
                  </a:cubicBezTo>
                  <a:cubicBezTo>
                    <a:pt x="29" y="8"/>
                    <a:pt x="29" y="8"/>
                    <a:pt x="29" y="8"/>
                  </a:cubicBezTo>
                  <a:cubicBezTo>
                    <a:pt x="21" y="8"/>
                    <a:pt x="21" y="8"/>
                    <a:pt x="21" y="8"/>
                  </a:cubicBezTo>
                  <a:cubicBezTo>
                    <a:pt x="21" y="44"/>
                    <a:pt x="21" y="44"/>
                    <a:pt x="21" y="44"/>
                  </a:cubicBezTo>
                  <a:cubicBezTo>
                    <a:pt x="0" y="44"/>
                    <a:pt x="0" y="44"/>
                    <a:pt x="0" y="44"/>
                  </a:cubicBezTo>
                  <a:cubicBezTo>
                    <a:pt x="1" y="43"/>
                    <a:pt x="1" y="41"/>
                    <a:pt x="1" y="40"/>
                  </a:cubicBezTo>
                  <a:cubicBezTo>
                    <a:pt x="1" y="39"/>
                    <a:pt x="1" y="37"/>
                    <a:pt x="0" y="36"/>
                  </a:cubicBezTo>
                  <a:cubicBezTo>
                    <a:pt x="13" y="36"/>
                    <a:pt x="13" y="36"/>
                    <a:pt x="13" y="36"/>
                  </a:cubicBezTo>
                  <a:cubicBezTo>
                    <a:pt x="13" y="0"/>
                    <a:pt x="13" y="0"/>
                    <a:pt x="13" y="0"/>
                  </a:cubicBezTo>
                  <a:cubicBezTo>
                    <a:pt x="37" y="0"/>
                    <a:pt x="37" y="0"/>
                    <a:pt x="37" y="0"/>
                  </a:cubicBezTo>
                  <a:cubicBezTo>
                    <a:pt x="37" y="72"/>
                    <a:pt x="37" y="72"/>
                    <a:pt x="37" y="72"/>
                  </a:cubicBezTo>
                  <a:cubicBezTo>
                    <a:pt x="45" y="72"/>
                    <a:pt x="45" y="72"/>
                    <a:pt x="45" y="72"/>
                  </a:cubicBezTo>
                  <a:cubicBezTo>
                    <a:pt x="45" y="0"/>
                    <a:pt x="45" y="0"/>
                    <a:pt x="45" y="0"/>
                  </a:cubicBezTo>
                  <a:cubicBezTo>
                    <a:pt x="69" y="0"/>
                    <a:pt x="69" y="0"/>
                    <a:pt x="69" y="0"/>
                  </a:cubicBezTo>
                  <a:cubicBezTo>
                    <a:pt x="69" y="72"/>
                    <a:pt x="69" y="72"/>
                    <a:pt x="69" y="72"/>
                  </a:cubicBezTo>
                  <a:cubicBezTo>
                    <a:pt x="77" y="72"/>
                    <a:pt x="77" y="72"/>
                    <a:pt x="77" y="72"/>
                  </a:cubicBezTo>
                  <a:cubicBezTo>
                    <a:pt x="77" y="36"/>
                    <a:pt x="77" y="36"/>
                    <a:pt x="77" y="36"/>
                  </a:cubicBezTo>
                  <a:cubicBezTo>
                    <a:pt x="98" y="36"/>
                    <a:pt x="98" y="36"/>
                    <a:pt x="98" y="36"/>
                  </a:cubicBezTo>
                  <a:cubicBezTo>
                    <a:pt x="97" y="37"/>
                    <a:pt x="97" y="39"/>
                    <a:pt x="97" y="40"/>
                  </a:cubicBezTo>
                  <a:cubicBezTo>
                    <a:pt x="97" y="41"/>
                    <a:pt x="97" y="43"/>
                    <a:pt x="98" y="4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3"/>
            <p:cNvSpPr>
              <a:spLocks noEditPoints="1"/>
            </p:cNvSpPr>
            <p:nvPr/>
          </p:nvSpPr>
          <p:spPr bwMode="auto">
            <a:xfrm>
              <a:off x="3495764" y="3381375"/>
              <a:ext cx="544997" cy="93965"/>
            </a:xfrm>
            <a:custGeom>
              <a:avLst/>
              <a:gdLst>
                <a:gd name="T0" fmla="*/ 132 w 144"/>
                <a:gd name="T1" fmla="*/ 24 h 24"/>
                <a:gd name="T2" fmla="*/ 120 w 144"/>
                <a:gd name="T3" fmla="*/ 12 h 24"/>
                <a:gd name="T4" fmla="*/ 132 w 144"/>
                <a:gd name="T5" fmla="*/ 0 h 24"/>
                <a:gd name="T6" fmla="*/ 144 w 144"/>
                <a:gd name="T7" fmla="*/ 12 h 24"/>
                <a:gd name="T8" fmla="*/ 132 w 144"/>
                <a:gd name="T9" fmla="*/ 24 h 24"/>
                <a:gd name="T10" fmla="*/ 132 w 144"/>
                <a:gd name="T11" fmla="*/ 8 h 24"/>
                <a:gd name="T12" fmla="*/ 128 w 144"/>
                <a:gd name="T13" fmla="*/ 12 h 24"/>
                <a:gd name="T14" fmla="*/ 132 w 144"/>
                <a:gd name="T15" fmla="*/ 16 h 24"/>
                <a:gd name="T16" fmla="*/ 136 w 144"/>
                <a:gd name="T17" fmla="*/ 12 h 24"/>
                <a:gd name="T18" fmla="*/ 132 w 144"/>
                <a:gd name="T19" fmla="*/ 8 h 24"/>
                <a:gd name="T20" fmla="*/ 12 w 144"/>
                <a:gd name="T21" fmla="*/ 24 h 24"/>
                <a:gd name="T22" fmla="*/ 0 w 144"/>
                <a:gd name="T23" fmla="*/ 12 h 24"/>
                <a:gd name="T24" fmla="*/ 12 w 144"/>
                <a:gd name="T25" fmla="*/ 0 h 24"/>
                <a:gd name="T26" fmla="*/ 24 w 144"/>
                <a:gd name="T27" fmla="*/ 12 h 24"/>
                <a:gd name="T28" fmla="*/ 12 w 144"/>
                <a:gd name="T29" fmla="*/ 24 h 24"/>
                <a:gd name="T30" fmla="*/ 12 w 144"/>
                <a:gd name="T31" fmla="*/ 8 h 24"/>
                <a:gd name="T32" fmla="*/ 8 w 144"/>
                <a:gd name="T33" fmla="*/ 12 h 24"/>
                <a:gd name="T34" fmla="*/ 12 w 144"/>
                <a:gd name="T35" fmla="*/ 16 h 24"/>
                <a:gd name="T36" fmla="*/ 16 w 144"/>
                <a:gd name="T37" fmla="*/ 12 h 24"/>
                <a:gd name="T38" fmla="*/ 12 w 14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24">
                  <a:moveTo>
                    <a:pt x="132" y="24"/>
                  </a:moveTo>
                  <a:cubicBezTo>
                    <a:pt x="125" y="24"/>
                    <a:pt x="120" y="19"/>
                    <a:pt x="120" y="12"/>
                  </a:cubicBezTo>
                  <a:cubicBezTo>
                    <a:pt x="120" y="5"/>
                    <a:pt x="125" y="0"/>
                    <a:pt x="132" y="0"/>
                  </a:cubicBezTo>
                  <a:cubicBezTo>
                    <a:pt x="139" y="0"/>
                    <a:pt x="144" y="5"/>
                    <a:pt x="144" y="12"/>
                  </a:cubicBezTo>
                  <a:cubicBezTo>
                    <a:pt x="144" y="19"/>
                    <a:pt x="139" y="24"/>
                    <a:pt x="132" y="24"/>
                  </a:cubicBezTo>
                  <a:close/>
                  <a:moveTo>
                    <a:pt x="132" y="8"/>
                  </a:moveTo>
                  <a:cubicBezTo>
                    <a:pt x="130" y="8"/>
                    <a:pt x="128" y="10"/>
                    <a:pt x="128" y="12"/>
                  </a:cubicBezTo>
                  <a:cubicBezTo>
                    <a:pt x="128" y="14"/>
                    <a:pt x="130" y="16"/>
                    <a:pt x="132" y="16"/>
                  </a:cubicBezTo>
                  <a:cubicBezTo>
                    <a:pt x="134" y="16"/>
                    <a:pt x="136" y="14"/>
                    <a:pt x="136" y="12"/>
                  </a:cubicBezTo>
                  <a:cubicBezTo>
                    <a:pt x="136" y="10"/>
                    <a:pt x="134" y="8"/>
                    <a:pt x="132" y="8"/>
                  </a:cubicBezTo>
                  <a:close/>
                  <a:moveTo>
                    <a:pt x="12" y="24"/>
                  </a:moveTo>
                  <a:cubicBezTo>
                    <a:pt x="5" y="24"/>
                    <a:pt x="0" y="19"/>
                    <a:pt x="0" y="12"/>
                  </a:cubicBezTo>
                  <a:cubicBezTo>
                    <a:pt x="0" y="5"/>
                    <a:pt x="5" y="0"/>
                    <a:pt x="12" y="0"/>
                  </a:cubicBezTo>
                  <a:cubicBezTo>
                    <a:pt x="19" y="0"/>
                    <a:pt x="24" y="5"/>
                    <a:pt x="24" y="12"/>
                  </a:cubicBezTo>
                  <a:cubicBezTo>
                    <a:pt x="24" y="19"/>
                    <a:pt x="19" y="24"/>
                    <a:pt x="12" y="24"/>
                  </a:cubicBezTo>
                  <a:close/>
                  <a:moveTo>
                    <a:pt x="12" y="8"/>
                  </a:moveTo>
                  <a:cubicBezTo>
                    <a:pt x="10" y="8"/>
                    <a:pt x="8" y="10"/>
                    <a:pt x="8" y="12"/>
                  </a:cubicBezTo>
                  <a:cubicBezTo>
                    <a:pt x="8" y="14"/>
                    <a:pt x="10" y="16"/>
                    <a:pt x="12" y="16"/>
                  </a:cubicBezTo>
                  <a:cubicBezTo>
                    <a:pt x="14" y="16"/>
                    <a:pt x="16" y="14"/>
                    <a:pt x="16" y="12"/>
                  </a:cubicBezTo>
                  <a:cubicBezTo>
                    <a:pt x="16" y="10"/>
                    <a:pt x="14" y="8"/>
                    <a:pt x="12" y="8"/>
                  </a:cubicBez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30975" y="666712"/>
            <a:ext cx="1631760" cy="365676"/>
          </a:xfrm>
          <a:prstGeom prst="rect">
            <a:avLst/>
          </a:prstGeom>
        </p:spPr>
      </p:pic>
      <p:sp>
        <p:nvSpPr>
          <p:cNvPr id="137" name="TextBox 136"/>
          <p:cNvSpPr txBox="1"/>
          <p:nvPr/>
        </p:nvSpPr>
        <p:spPr>
          <a:xfrm>
            <a:off x="10037683" y="3147932"/>
            <a:ext cx="1929636" cy="1391885"/>
          </a:xfrm>
          <a:prstGeom prst="rect">
            <a:avLst/>
          </a:prstGeom>
          <a:noFill/>
        </p:spPr>
        <p:txBody>
          <a:bodyPr wrap="square" lIns="0" tIns="0" rIns="0" bIns="0" rtlCol="0">
            <a:noAutofit/>
          </a:bodyPr>
          <a:lstStyle/>
          <a:p>
            <a:r>
              <a:rPr lang="en-US" sz="2000" dirty="0">
                <a:latin typeface="MetricHPE" panose="020B0503030202060203" pitchFamily="34" charset="0"/>
                <a:cs typeface="Arial" panose="020B0604020202020204" pitchFamily="34" charset="0"/>
              </a:rPr>
              <a:t>Reduced cost</a:t>
            </a:r>
          </a:p>
          <a:p>
            <a:r>
              <a:rPr lang="en-US" sz="2000" dirty="0">
                <a:latin typeface="MetricHPE" panose="020B0503030202060203" pitchFamily="34" charset="0"/>
                <a:cs typeface="Arial" panose="020B0604020202020204" pitchFamily="34" charset="0"/>
              </a:rPr>
              <a:t>Less energy</a:t>
            </a:r>
          </a:p>
          <a:p>
            <a:r>
              <a:rPr lang="en-US" sz="2000" dirty="0">
                <a:latin typeface="MetricHPE" panose="020B0503030202060203" pitchFamily="34" charset="0"/>
                <a:cs typeface="Arial" panose="020B0604020202020204" pitchFamily="34" charset="0"/>
              </a:rPr>
              <a:t>Less space</a:t>
            </a:r>
          </a:p>
          <a:p>
            <a:r>
              <a:rPr lang="en-US" sz="2000" dirty="0">
                <a:latin typeface="MetricHPE" panose="020B0503030202060203" pitchFamily="34" charset="0"/>
                <a:cs typeface="Arial" panose="020B0604020202020204" pitchFamily="34" charset="0"/>
              </a:rPr>
              <a:t>Less complex</a:t>
            </a:r>
          </a:p>
        </p:txBody>
      </p:sp>
      <p:grpSp>
        <p:nvGrpSpPr>
          <p:cNvPr id="147" name="Group 146"/>
          <p:cNvGrpSpPr/>
          <p:nvPr/>
        </p:nvGrpSpPr>
        <p:grpSpPr>
          <a:xfrm flipV="1">
            <a:off x="9459817" y="2684211"/>
            <a:ext cx="169430" cy="2724833"/>
            <a:chOff x="2987834" y="2018569"/>
            <a:chExt cx="169430" cy="2724833"/>
          </a:xfrm>
        </p:grpSpPr>
        <p:sp>
          <p:nvSpPr>
            <p:cNvPr id="151" name="Freeform 150"/>
            <p:cNvSpPr/>
            <p:nvPr/>
          </p:nvSpPr>
          <p:spPr bwMode="ltGray">
            <a:xfrm rot="13500000">
              <a:off x="2989759" y="2052298"/>
              <a:ext cx="165579" cy="169430"/>
            </a:xfrm>
            <a:custGeom>
              <a:avLst/>
              <a:gdLst>
                <a:gd name="connsiteX0" fmla="*/ 446809 w 446809"/>
                <a:gd name="connsiteY0" fmla="*/ 0 h 457200"/>
                <a:gd name="connsiteX1" fmla="*/ 446809 w 446809"/>
                <a:gd name="connsiteY1" fmla="*/ 457200 h 457200"/>
                <a:gd name="connsiteX2" fmla="*/ 0 w 446809"/>
                <a:gd name="connsiteY2" fmla="*/ 457200 h 457200"/>
              </a:gdLst>
              <a:ahLst/>
              <a:cxnLst>
                <a:cxn ang="0">
                  <a:pos x="connsiteX0" y="connsiteY0"/>
                </a:cxn>
                <a:cxn ang="0">
                  <a:pos x="connsiteX1" y="connsiteY1"/>
                </a:cxn>
                <a:cxn ang="0">
                  <a:pos x="connsiteX2" y="connsiteY2"/>
                </a:cxn>
              </a:cxnLst>
              <a:rect l="l" t="t" r="r" b="b"/>
              <a:pathLst>
                <a:path w="446809" h="457200">
                  <a:moveTo>
                    <a:pt x="446809" y="0"/>
                  </a:moveTo>
                  <a:lnTo>
                    <a:pt x="446809" y="457200"/>
                  </a:lnTo>
                  <a:lnTo>
                    <a:pt x="0" y="457200"/>
                  </a:lnTo>
                </a:path>
              </a:pathLst>
            </a:custGeom>
            <a:no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p:cNvCxnSpPr/>
            <p:nvPr/>
          </p:nvCxnSpPr>
          <p:spPr>
            <a:xfrm>
              <a:off x="3071927" y="2018569"/>
              <a:ext cx="0" cy="2724833"/>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453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36</a:t>
            </a:fld>
            <a:endParaRPr lang="en-US" dirty="0">
              <a:solidFill>
                <a:srgbClr val="5F7A76"/>
              </a:solidFill>
            </a:endParaRPr>
          </a:p>
        </p:txBody>
      </p:sp>
      <p:grpSp>
        <p:nvGrpSpPr>
          <p:cNvPr id="41" name="Group 40"/>
          <p:cNvGrpSpPr/>
          <p:nvPr/>
        </p:nvGrpSpPr>
        <p:grpSpPr>
          <a:xfrm>
            <a:off x="412281" y="1788754"/>
            <a:ext cx="2160000" cy="3436364"/>
            <a:chOff x="484289" y="1788754"/>
            <a:chExt cx="2160000" cy="3436364"/>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grpSp>
      <p:grpSp>
        <p:nvGrpSpPr>
          <p:cNvPr id="13" name="Group 12"/>
          <p:cNvGrpSpPr/>
          <p:nvPr/>
        </p:nvGrpSpPr>
        <p:grpSpPr>
          <a:xfrm>
            <a:off x="7308019" y="1788754"/>
            <a:ext cx="2160000" cy="3436364"/>
            <a:chOff x="7287573" y="1788754"/>
            <a:chExt cx="2160000"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8754"/>
            <a:ext cx="2160000" cy="3436364"/>
            <a:chOff x="2765770" y="1788754"/>
            <a:chExt cx="2160000" cy="3436364"/>
          </a:xfrm>
        </p:grpSpPr>
        <p:sp>
          <p:nvSpPr>
            <p:cNvPr id="10" name="Rectangle 9"/>
            <p:cNvSpPr/>
            <p:nvPr/>
          </p:nvSpPr>
          <p:spPr bwMode="ltGray">
            <a:xfrm>
              <a:off x="2765770" y="1788754"/>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3763" y="1788754"/>
            <a:ext cx="2160000" cy="3436364"/>
            <a:chOff x="5024741" y="1788754"/>
            <a:chExt cx="2160000"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61812" cy="3436364"/>
            <a:chOff x="9498106" y="1785666"/>
            <a:chExt cx="2261812" cy="3436364"/>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246492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37</a:t>
            </a:fld>
            <a:endParaRPr lang="en-US" dirty="0">
              <a:solidFill>
                <a:srgbClr val="5F7A76"/>
              </a:solidFill>
            </a:endParaRPr>
          </a:p>
        </p:txBody>
      </p:sp>
      <p:grpSp>
        <p:nvGrpSpPr>
          <p:cNvPr id="41" name="Group 40"/>
          <p:cNvGrpSpPr/>
          <p:nvPr/>
        </p:nvGrpSpPr>
        <p:grpSpPr>
          <a:xfrm>
            <a:off x="407368" y="1788754"/>
            <a:ext cx="2164913" cy="3440447"/>
            <a:chOff x="479376" y="1788754"/>
            <a:chExt cx="2164913" cy="3440447"/>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sp>
          <p:nvSpPr>
            <p:cNvPr id="17" name="Rectangle 16"/>
            <p:cNvSpPr/>
            <p:nvPr/>
          </p:nvSpPr>
          <p:spPr bwMode="ltGray">
            <a:xfrm>
              <a:off x="479376" y="4342759"/>
              <a:ext cx="2160000" cy="886442"/>
            </a:xfrm>
            <a:prstGeom prst="rect">
              <a:avLst/>
            </a:prstGeom>
            <a:solidFill>
              <a:schemeClr val="accent6">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nSpc>
                  <a:spcPct val="90000"/>
                </a:lnSpc>
                <a:buFont typeface="Arial" panose="020B0604020202020204" pitchFamily="34" charset="0"/>
                <a:buChar char="‒"/>
              </a:pPr>
              <a:r>
                <a:rPr lang="sv-SE" sz="1000" b="1" dirty="0">
                  <a:solidFill>
                    <a:prstClr val="white"/>
                  </a:solidFill>
                </a:rPr>
                <a:t>#1 in scale-up and scale-out capacity</a:t>
              </a:r>
            </a:p>
            <a:p>
              <a:pPr marL="177800" indent="-177800">
                <a:lnSpc>
                  <a:spcPct val="90000"/>
                </a:lnSpc>
                <a:buFont typeface="Arial" panose="020B0604020202020204" pitchFamily="34" charset="0"/>
                <a:buChar char="‒"/>
              </a:pPr>
              <a:r>
                <a:rPr lang="sv-SE" sz="1000" b="1" dirty="0">
                  <a:solidFill>
                    <a:prstClr val="white"/>
                  </a:solidFill>
                </a:rPr>
                <a:t>HPE market leadership: &gt;27K servers deployed</a:t>
              </a:r>
            </a:p>
            <a:p>
              <a:pPr marL="177800" indent="-177800">
                <a:lnSpc>
                  <a:spcPct val="90000"/>
                </a:lnSpc>
                <a:buFont typeface="Arial" panose="020B0604020202020204" pitchFamily="34" charset="0"/>
                <a:buChar char="‒"/>
              </a:pPr>
              <a:r>
                <a:rPr lang="sv-SE" sz="1000" b="1" dirty="0">
                  <a:solidFill>
                    <a:prstClr val="white"/>
                  </a:solidFill>
                </a:rPr>
                <a:t>HPE/SAP co-innovation</a:t>
              </a:r>
              <a:endParaRPr lang="en-US" sz="1000" b="1" dirty="0">
                <a:solidFill>
                  <a:prstClr val="white"/>
                </a:solidFill>
              </a:endParaRPr>
            </a:p>
          </p:txBody>
        </p:sp>
        <p:sp>
          <p:nvSpPr>
            <p:cNvPr id="22" name="TextBox 21"/>
            <p:cNvSpPr txBox="1"/>
            <p:nvPr/>
          </p:nvSpPr>
          <p:spPr>
            <a:xfrm>
              <a:off x="479376" y="2924944"/>
              <a:ext cx="2124000" cy="1027875"/>
            </a:xfrm>
            <a:prstGeom prst="rect">
              <a:avLst/>
            </a:prstGeom>
            <a:noFill/>
          </p:spPr>
          <p:txBody>
            <a:bodyPr wrap="square" lIns="108000" tIns="0" rIns="0" bIns="0" rtlCol="0" anchor="t">
              <a:noAutofit/>
            </a:bodyPr>
            <a:lstStyle/>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SAP SoH, S/4HANA</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SAP BWoH, </a:t>
              </a:r>
              <a:r>
                <a:rPr lang="sv-SE" sz="1100" dirty="0">
                  <a:solidFill>
                    <a:sysClr val="windowText" lastClr="000000"/>
                  </a:solidFill>
                </a:rPr>
                <a:t>BW/4HANA</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Appliance or TDI</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On-prem and in the Hybrid Cloud</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HPE IT runs on SAP </a:t>
              </a:r>
            </a:p>
            <a:p>
              <a:pPr marL="182880" indent="-182880">
                <a:lnSpc>
                  <a:spcPct val="110000"/>
                </a:lnSpc>
                <a:spcAft>
                  <a:spcPts val="200"/>
                </a:spcAft>
                <a:buClr>
                  <a:prstClr val="black"/>
                </a:buClr>
                <a:buFont typeface="Arial" panose="020B0604020202020204" pitchFamily="34" charset="0"/>
                <a:buChar char="–"/>
              </a:pPr>
              <a:endParaRPr lang="en-US" sz="1100" dirty="0">
                <a:solidFill>
                  <a:sysClr val="windowText" lastClr="000000"/>
                </a:solidFill>
              </a:endParaRPr>
            </a:p>
          </p:txBody>
        </p:sp>
      </p:grpSp>
      <p:grpSp>
        <p:nvGrpSpPr>
          <p:cNvPr id="13" name="Group 12"/>
          <p:cNvGrpSpPr/>
          <p:nvPr/>
        </p:nvGrpSpPr>
        <p:grpSpPr>
          <a:xfrm>
            <a:off x="7308019" y="1788754"/>
            <a:ext cx="2160000" cy="3436364"/>
            <a:chOff x="7287573" y="1788754"/>
            <a:chExt cx="2160000"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8754"/>
            <a:ext cx="2160000" cy="3436364"/>
            <a:chOff x="2765770" y="1788754"/>
            <a:chExt cx="2160000" cy="3436364"/>
          </a:xfrm>
        </p:grpSpPr>
        <p:sp>
          <p:nvSpPr>
            <p:cNvPr id="10" name="Rectangle 9"/>
            <p:cNvSpPr/>
            <p:nvPr/>
          </p:nvSpPr>
          <p:spPr bwMode="ltGray">
            <a:xfrm>
              <a:off x="2765770" y="1788754"/>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3763" y="1788754"/>
            <a:ext cx="2160000" cy="3436364"/>
            <a:chOff x="5024741" y="1788754"/>
            <a:chExt cx="2160000"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61812" cy="3436364"/>
            <a:chOff x="9498106" y="1785666"/>
            <a:chExt cx="2261812" cy="3436364"/>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209649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38</a:t>
            </a:fld>
            <a:endParaRPr lang="en-US" dirty="0">
              <a:solidFill>
                <a:srgbClr val="5F7A76"/>
              </a:solidFill>
            </a:endParaRPr>
          </a:p>
        </p:txBody>
      </p:sp>
      <p:grpSp>
        <p:nvGrpSpPr>
          <p:cNvPr id="41" name="Group 40"/>
          <p:cNvGrpSpPr/>
          <p:nvPr/>
        </p:nvGrpSpPr>
        <p:grpSpPr>
          <a:xfrm>
            <a:off x="412281" y="1788754"/>
            <a:ext cx="2160000" cy="3436364"/>
            <a:chOff x="484289" y="1788754"/>
            <a:chExt cx="2160000" cy="3436364"/>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grpSp>
      <p:grpSp>
        <p:nvGrpSpPr>
          <p:cNvPr id="13" name="Group 12"/>
          <p:cNvGrpSpPr/>
          <p:nvPr/>
        </p:nvGrpSpPr>
        <p:grpSpPr>
          <a:xfrm>
            <a:off x="7308019" y="1788754"/>
            <a:ext cx="2160000" cy="3436364"/>
            <a:chOff x="7287573" y="1788754"/>
            <a:chExt cx="2160000"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8754"/>
            <a:ext cx="2162249" cy="3436364"/>
            <a:chOff x="2765770" y="1788754"/>
            <a:chExt cx="2162249" cy="3436364"/>
          </a:xfrm>
        </p:grpSpPr>
        <p:sp>
          <p:nvSpPr>
            <p:cNvPr id="10" name="Rectangle 9"/>
            <p:cNvSpPr/>
            <p:nvPr/>
          </p:nvSpPr>
          <p:spPr bwMode="ltGray">
            <a:xfrm>
              <a:off x="2765770" y="1788754"/>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sp>
          <p:nvSpPr>
            <p:cNvPr id="18" name="Rectangle 17"/>
            <p:cNvSpPr/>
            <p:nvPr/>
          </p:nvSpPr>
          <p:spPr bwMode="ltGray">
            <a:xfrm>
              <a:off x="2765770" y="4333491"/>
              <a:ext cx="2160000" cy="883353"/>
            </a:xfrm>
            <a:prstGeom prst="rect">
              <a:avLst/>
            </a:pr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indent="-182563">
                <a:lnSpc>
                  <a:spcPct val="90000"/>
                </a:lnSpc>
                <a:buFont typeface="Arial" panose="020B0604020202020204" pitchFamily="34" charset="0"/>
                <a:buChar char="‒"/>
              </a:pPr>
              <a:r>
                <a:rPr lang="sv-SE" sz="1000" b="1" dirty="0">
                  <a:solidFill>
                    <a:prstClr val="white"/>
                  </a:solidFill>
                </a:rPr>
                <a:t>#1 in scale-up capacity for Oracle DB in-memory</a:t>
              </a:r>
            </a:p>
            <a:p>
              <a:pPr marL="182563" indent="-182563">
                <a:lnSpc>
                  <a:spcPct val="90000"/>
                </a:lnSpc>
                <a:buFont typeface="Arial" panose="020B0604020202020204" pitchFamily="34" charset="0"/>
                <a:buChar char="‒"/>
              </a:pPr>
              <a:r>
                <a:rPr lang="sv-SE" sz="1000" b="1" dirty="0">
                  <a:solidFill>
                    <a:prstClr val="white"/>
                  </a:solidFill>
                </a:rPr>
                <a:t>Run on Oracle Linux, OVM</a:t>
              </a:r>
            </a:p>
            <a:p>
              <a:pPr marL="182563" indent="-182563">
                <a:lnSpc>
                  <a:spcPct val="90000"/>
                </a:lnSpc>
                <a:buFont typeface="Arial" panose="020B0604020202020204" pitchFamily="34" charset="0"/>
                <a:buChar char="‒"/>
              </a:pPr>
              <a:r>
                <a:rPr lang="sv-SE" sz="1000" b="1" dirty="0">
                  <a:solidFill>
                    <a:prstClr val="white"/>
                  </a:solidFill>
                </a:rPr>
                <a:t>Over 100K Oracle enterprise customers run on HPE</a:t>
              </a:r>
            </a:p>
          </p:txBody>
        </p:sp>
        <p:sp>
          <p:nvSpPr>
            <p:cNvPr id="23" name="TextBox 22"/>
            <p:cNvSpPr txBox="1"/>
            <p:nvPr/>
          </p:nvSpPr>
          <p:spPr>
            <a:xfrm>
              <a:off x="2768019" y="2931490"/>
              <a:ext cx="2160000" cy="1158799"/>
            </a:xfrm>
            <a:prstGeom prst="rect">
              <a:avLst/>
            </a:prstGeom>
            <a:noFill/>
          </p:spPr>
          <p:txBody>
            <a:bodyPr wrap="square" lIns="108000" tIns="0" rIns="0" bIns="0" rtlCol="0" anchor="t">
              <a:noAutofit/>
            </a:bodyPr>
            <a:lstStyle/>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Increase performance/core     (and reduce licensing costs)</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Consolidate workloads</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Exadata replacement</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Unix migrations</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Mix OLTP and analytics</a:t>
              </a: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3763" y="1788754"/>
            <a:ext cx="2160000" cy="3436364"/>
            <a:chOff x="5024741" y="1788754"/>
            <a:chExt cx="2160000"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61812" cy="3436364"/>
            <a:chOff x="9498106" y="1785666"/>
            <a:chExt cx="2261812" cy="3436364"/>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365728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39</a:t>
            </a:fld>
            <a:endParaRPr lang="en-US" dirty="0">
              <a:solidFill>
                <a:srgbClr val="5F7A76"/>
              </a:solidFill>
            </a:endParaRPr>
          </a:p>
        </p:txBody>
      </p:sp>
      <p:grpSp>
        <p:nvGrpSpPr>
          <p:cNvPr id="41" name="Group 40"/>
          <p:cNvGrpSpPr/>
          <p:nvPr/>
        </p:nvGrpSpPr>
        <p:grpSpPr>
          <a:xfrm>
            <a:off x="412281" y="1788754"/>
            <a:ext cx="2160000" cy="3436364"/>
            <a:chOff x="484289" y="1788754"/>
            <a:chExt cx="2160000" cy="3436364"/>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grpSp>
      <p:grpSp>
        <p:nvGrpSpPr>
          <p:cNvPr id="13" name="Group 12"/>
          <p:cNvGrpSpPr/>
          <p:nvPr/>
        </p:nvGrpSpPr>
        <p:grpSpPr>
          <a:xfrm>
            <a:off x="7308019" y="1788754"/>
            <a:ext cx="2160000" cy="3436364"/>
            <a:chOff x="7287573" y="1788754"/>
            <a:chExt cx="2160000"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0478"/>
            <a:ext cx="2160000" cy="3436364"/>
            <a:chOff x="2765770" y="1780478"/>
            <a:chExt cx="2160000" cy="3436364"/>
          </a:xfrm>
        </p:grpSpPr>
        <p:sp>
          <p:nvSpPr>
            <p:cNvPr id="10" name="Rectangle 9"/>
            <p:cNvSpPr/>
            <p:nvPr/>
          </p:nvSpPr>
          <p:spPr bwMode="ltGray">
            <a:xfrm>
              <a:off x="2765770" y="1780478"/>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3763" y="1788754"/>
            <a:ext cx="2172357" cy="3436364"/>
            <a:chOff x="5024741" y="1788754"/>
            <a:chExt cx="2172357"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sp>
          <p:nvSpPr>
            <p:cNvPr id="19" name="Rectangle 18"/>
            <p:cNvSpPr/>
            <p:nvPr/>
          </p:nvSpPr>
          <p:spPr bwMode="ltGray">
            <a:xfrm>
              <a:off x="5037098" y="4333489"/>
              <a:ext cx="2160000" cy="88335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nSpc>
                  <a:spcPct val="90000"/>
                </a:lnSpc>
                <a:buFont typeface="Arial" panose="020B0604020202020204" pitchFamily="34" charset="0"/>
                <a:buChar char="‒"/>
              </a:pPr>
              <a:r>
                <a:rPr lang="sv-SE" sz="1000" b="1" dirty="0">
                  <a:solidFill>
                    <a:prstClr val="white"/>
                  </a:solidFill>
                </a:rPr>
                <a:t>Co-engineering with Microsoft</a:t>
              </a:r>
            </a:p>
            <a:p>
              <a:pPr marL="177800" indent="-177800">
                <a:lnSpc>
                  <a:spcPct val="90000"/>
                </a:lnSpc>
                <a:buFont typeface="Arial" panose="020B0604020202020204" pitchFamily="34" charset="0"/>
                <a:buChar char="‒"/>
              </a:pPr>
              <a:r>
                <a:rPr lang="sv-SE" sz="1000" b="1" dirty="0">
                  <a:solidFill>
                    <a:prstClr val="white"/>
                  </a:solidFill>
                </a:rPr>
                <a:t>Broadest SQL Server solutions</a:t>
              </a:r>
            </a:p>
            <a:p>
              <a:pPr marL="177800" indent="-177800">
                <a:lnSpc>
                  <a:spcPct val="90000"/>
                </a:lnSpc>
                <a:buFont typeface="Arial" panose="020B0604020202020204" pitchFamily="34" charset="0"/>
                <a:buChar char="‒"/>
              </a:pPr>
              <a:r>
                <a:rPr lang="sv-SE" sz="1000" b="1" dirty="0">
                  <a:solidFill>
                    <a:prstClr val="white"/>
                  </a:solidFill>
                </a:rPr>
                <a:t>Over 29K joint partners</a:t>
              </a:r>
              <a:endParaRPr lang="en-US" sz="1000" b="1" dirty="0">
                <a:solidFill>
                  <a:prstClr val="white"/>
                </a:solidFill>
              </a:endParaRPr>
            </a:p>
          </p:txBody>
        </p:sp>
        <p:sp>
          <p:nvSpPr>
            <p:cNvPr id="24" name="TextBox 23"/>
            <p:cNvSpPr txBox="1"/>
            <p:nvPr/>
          </p:nvSpPr>
          <p:spPr>
            <a:xfrm>
              <a:off x="5024741" y="2924944"/>
              <a:ext cx="2160000" cy="1142750"/>
            </a:xfrm>
            <a:prstGeom prst="rect">
              <a:avLst/>
            </a:prstGeom>
            <a:noFill/>
          </p:spPr>
          <p:txBody>
            <a:bodyPr wrap="square" lIns="108000" tIns="0" rIns="0" bIns="0" rtlCol="0" anchor="t">
              <a:noAutofit/>
            </a:bodyPr>
            <a:lstStyle/>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Run mission critical workloads on SQL Server</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Scale up SQL Server</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2008 upgrade</a:t>
              </a:r>
              <a:endParaRPr lang="en-US" sz="1100" dirty="0">
                <a:solidFill>
                  <a:sysClr val="windowText" lastClr="000000"/>
                </a:solidFill>
              </a:endParaRP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SQL Server on Linux</a:t>
              </a:r>
            </a:p>
            <a:p>
              <a:pPr marL="182880" indent="-182880">
                <a:lnSpc>
                  <a:spcPct val="110000"/>
                </a:lnSpc>
                <a:spcAft>
                  <a:spcPts val="200"/>
                </a:spcAft>
                <a:buClr>
                  <a:prstClr val="black"/>
                </a:buClr>
                <a:buFont typeface="Arial" panose="020B0604020202020204" pitchFamily="34" charset="0"/>
                <a:buChar char="–"/>
              </a:pPr>
              <a:r>
                <a:rPr lang="sv-SE" sz="1100" dirty="0">
                  <a:solidFill>
                    <a:sysClr val="windowText" lastClr="000000"/>
                  </a:solidFill>
                </a:rPr>
                <a:t>In-memory analytics</a:t>
              </a: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61812" cy="3436364"/>
            <a:chOff x="9498106" y="1785666"/>
            <a:chExt cx="2261812" cy="3436364"/>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113222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nSpc>
                <a:spcPct val="100000"/>
              </a:lnSpc>
            </a:pPr>
            <a:r>
              <a:rPr lang="en-US" dirty="0"/>
              <a:t>We are radically rethinking our approach to computing</a:t>
            </a:r>
          </a:p>
        </p:txBody>
      </p:sp>
      <p:sp>
        <p:nvSpPr>
          <p:cNvPr id="4" name="Text Placeholder 3"/>
          <p:cNvSpPr>
            <a:spLocks noGrp="1"/>
          </p:cNvSpPr>
          <p:nvPr>
            <p:ph type="body" sz="quarter" idx="13"/>
          </p:nvPr>
        </p:nvSpPr>
        <p:spPr/>
        <p:txBody>
          <a:bodyPr/>
          <a:lstStyle/>
          <a:p>
            <a:pPr>
              <a:lnSpc>
                <a:spcPct val="100000"/>
              </a:lnSpc>
            </a:pPr>
            <a:r>
              <a:rPr lang="en-US" sz="2200" dirty="0"/>
              <a:t>Advancing computing without relying on Moore’s Law</a:t>
            </a:r>
          </a:p>
        </p:txBody>
      </p:sp>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440" y="1377871"/>
            <a:ext cx="3968839" cy="4718129"/>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898612" y="1380487"/>
            <a:ext cx="3683788" cy="4715513"/>
          </a:xfrm>
          <a:prstGeom prst="rect">
            <a:avLst/>
          </a:prstGeom>
        </p:spPr>
      </p:pic>
      <p:pic>
        <p:nvPicPr>
          <p:cNvPr id="2" name="Picture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19800" y="1377870"/>
            <a:ext cx="3683788" cy="4718130"/>
          </a:xfrm>
          <a:prstGeom prst="rect">
            <a:avLst/>
          </a:prstGeom>
        </p:spPr>
      </p:pic>
      <p:sp>
        <p:nvSpPr>
          <p:cNvPr id="31" name="Rectangle 30"/>
          <p:cNvSpPr/>
          <p:nvPr/>
        </p:nvSpPr>
        <p:spPr>
          <a:xfrm>
            <a:off x="8209471" y="4943879"/>
            <a:ext cx="2988644" cy="775046"/>
          </a:xfrm>
          <a:prstGeom prst="rect">
            <a:avLst/>
          </a:prstGeom>
          <a:solidFill>
            <a:schemeClr val="tx1">
              <a:alpha val="70000"/>
            </a:schemeClr>
          </a:solidFill>
          <a:ln w="571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88421"/>
            <a:r>
              <a:rPr lang="en-US" b="1" dirty="0">
                <a:solidFill>
                  <a:prstClr val="white"/>
                </a:solidFill>
                <a:latin typeface="+mj-lt"/>
                <a:ea typeface="MetricHPE" charset="0"/>
                <a:cs typeface="MetricHPE" charset="0"/>
              </a:rPr>
              <a:t>Unconventional </a:t>
            </a:r>
          </a:p>
          <a:p>
            <a:pPr algn="ctr" defTabSz="1088421"/>
            <a:r>
              <a:rPr lang="en-US" b="1" dirty="0">
                <a:solidFill>
                  <a:prstClr val="white"/>
                </a:solidFill>
                <a:latin typeface="+mj-lt"/>
                <a:ea typeface="MetricHPE" charset="0"/>
                <a:cs typeface="MetricHPE" charset="0"/>
              </a:rPr>
              <a:t>accelerators</a:t>
            </a:r>
          </a:p>
        </p:txBody>
      </p:sp>
      <p:sp>
        <p:nvSpPr>
          <p:cNvPr id="32" name="Rectangle 31"/>
          <p:cNvSpPr/>
          <p:nvPr/>
        </p:nvSpPr>
        <p:spPr>
          <a:xfrm>
            <a:off x="920298" y="4943879"/>
            <a:ext cx="2988644" cy="775046"/>
          </a:xfrm>
          <a:prstGeom prst="rect">
            <a:avLst/>
          </a:prstGeom>
          <a:solidFill>
            <a:schemeClr val="tx1">
              <a:alpha val="70000"/>
            </a:schemeClr>
          </a:solidFill>
          <a:ln w="571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88421"/>
            <a:r>
              <a:rPr lang="en-US" b="1" dirty="0">
                <a:solidFill>
                  <a:prstClr val="white"/>
                </a:solidFill>
                <a:latin typeface="+mj-lt"/>
                <a:ea typeface="MetricHPE" charset="0"/>
                <a:cs typeface="MetricHPE" charset="0"/>
              </a:rPr>
              <a:t>Unconventional </a:t>
            </a:r>
          </a:p>
          <a:p>
            <a:pPr algn="ctr" defTabSz="1088421"/>
            <a:r>
              <a:rPr lang="en-US" b="1" dirty="0">
                <a:solidFill>
                  <a:prstClr val="white"/>
                </a:solidFill>
                <a:latin typeface="+mj-lt"/>
                <a:ea typeface="MetricHPE" charset="0"/>
                <a:cs typeface="MetricHPE" charset="0"/>
              </a:rPr>
              <a:t>architectures</a:t>
            </a:r>
          </a:p>
        </p:txBody>
      </p:sp>
      <p:sp>
        <p:nvSpPr>
          <p:cNvPr id="34" name="Rectangle 33"/>
          <p:cNvSpPr/>
          <p:nvPr/>
        </p:nvSpPr>
        <p:spPr>
          <a:xfrm>
            <a:off x="4567372" y="4943878"/>
            <a:ext cx="2988644" cy="775046"/>
          </a:xfrm>
          <a:prstGeom prst="rect">
            <a:avLst/>
          </a:prstGeom>
          <a:solidFill>
            <a:schemeClr val="tx1">
              <a:alpha val="70000"/>
            </a:schemeClr>
          </a:solidFill>
          <a:ln w="571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88421"/>
            <a:r>
              <a:rPr lang="en-US" b="1" dirty="0">
                <a:solidFill>
                  <a:prstClr val="white"/>
                </a:solidFill>
                <a:latin typeface="+mj-lt"/>
                <a:ea typeface="MetricHPE" charset="0"/>
                <a:cs typeface="MetricHPE" charset="0"/>
              </a:rPr>
              <a:t>Unconventional programming</a:t>
            </a:r>
          </a:p>
        </p:txBody>
      </p:sp>
    </p:spTree>
    <p:extLst>
      <p:ext uri="{BB962C8B-B14F-4D97-AF65-F5344CB8AC3E}">
        <p14:creationId xmlns:p14="http://schemas.microsoft.com/office/powerpoint/2010/main" val="140597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40</a:t>
            </a:fld>
            <a:endParaRPr lang="en-US" dirty="0">
              <a:solidFill>
                <a:srgbClr val="5F7A76"/>
              </a:solidFill>
            </a:endParaRPr>
          </a:p>
        </p:txBody>
      </p:sp>
      <p:grpSp>
        <p:nvGrpSpPr>
          <p:cNvPr id="41" name="Group 40"/>
          <p:cNvGrpSpPr/>
          <p:nvPr/>
        </p:nvGrpSpPr>
        <p:grpSpPr>
          <a:xfrm>
            <a:off x="412281" y="1788754"/>
            <a:ext cx="2160000" cy="3436364"/>
            <a:chOff x="484289" y="1788754"/>
            <a:chExt cx="2160000" cy="3436364"/>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grpSp>
      <p:grpSp>
        <p:nvGrpSpPr>
          <p:cNvPr id="13" name="Group 12"/>
          <p:cNvGrpSpPr/>
          <p:nvPr/>
        </p:nvGrpSpPr>
        <p:grpSpPr>
          <a:xfrm>
            <a:off x="7291926" y="1788754"/>
            <a:ext cx="2176093" cy="3436364"/>
            <a:chOff x="7271480" y="1788754"/>
            <a:chExt cx="2176093"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20" name="Rectangle 19"/>
            <p:cNvSpPr/>
            <p:nvPr/>
          </p:nvSpPr>
          <p:spPr bwMode="ltGray">
            <a:xfrm>
              <a:off x="7287573" y="4333489"/>
              <a:ext cx="2160000" cy="883353"/>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nSpc>
                  <a:spcPct val="90000"/>
                </a:lnSpc>
                <a:buFont typeface="Arial" panose="020B0604020202020204" pitchFamily="34" charset="0"/>
                <a:buChar char="‒"/>
              </a:pPr>
              <a:r>
                <a:rPr lang="sv-SE" sz="1000" b="1" dirty="0">
                  <a:solidFill>
                    <a:prstClr val="white"/>
                  </a:solidFill>
                </a:rPr>
                <a:t>Unparalled scale with single system simplicty</a:t>
              </a:r>
            </a:p>
            <a:p>
              <a:pPr marL="177800" indent="-177800">
                <a:lnSpc>
                  <a:spcPct val="90000"/>
                </a:lnSpc>
                <a:buFont typeface="Arial" panose="020B0604020202020204" pitchFamily="34" charset="0"/>
                <a:buChar char="‒"/>
              </a:pPr>
              <a:r>
                <a:rPr lang="sv-SE" sz="1000" b="1" dirty="0">
                  <a:solidFill>
                    <a:prstClr val="white"/>
                  </a:solidFill>
                </a:rPr>
                <a:t>Combines best of SGI and HPE innovation</a:t>
              </a:r>
              <a:endParaRPr lang="en-US" sz="1000" b="1" dirty="0">
                <a:solidFill>
                  <a:prstClr val="white"/>
                </a:solidFill>
              </a:endParaRPr>
            </a:p>
            <a:p>
              <a:pPr marL="177800" indent="-177800">
                <a:lnSpc>
                  <a:spcPct val="90000"/>
                </a:lnSpc>
                <a:buFont typeface="Arial" panose="020B0604020202020204" pitchFamily="34" charset="0"/>
                <a:buChar char="‒"/>
              </a:pPr>
              <a:r>
                <a:rPr lang="sv-SE" sz="1000" b="1" dirty="0">
                  <a:solidFill>
                    <a:prstClr val="white"/>
                  </a:solidFill>
                </a:rPr>
                <a:t>Deep workload expertise</a:t>
              </a:r>
            </a:p>
          </p:txBody>
        </p:sp>
        <p:sp>
          <p:nvSpPr>
            <p:cNvPr id="21" name="TextBox 20"/>
            <p:cNvSpPr txBox="1"/>
            <p:nvPr/>
          </p:nvSpPr>
          <p:spPr>
            <a:xfrm>
              <a:off x="7271480" y="2698994"/>
              <a:ext cx="2160000" cy="1575472"/>
            </a:xfrm>
            <a:prstGeom prst="rect">
              <a:avLst/>
            </a:prstGeom>
            <a:noFill/>
          </p:spPr>
          <p:txBody>
            <a:bodyPr wrap="square" lIns="108000" tIns="0" rIns="0" bIns="0" rtlCol="0" anchor="ctr">
              <a:noAutofit/>
            </a:bodyPr>
            <a:lstStyle/>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Genomics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Computer-aided engineering</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Graph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Cyber security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Financial risk management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Fraud prevention </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Large data visualization</a:t>
              </a: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8754"/>
            <a:ext cx="2160000" cy="3436364"/>
            <a:chOff x="2765770" y="1788754"/>
            <a:chExt cx="2160000" cy="3436364"/>
          </a:xfrm>
        </p:grpSpPr>
        <p:sp>
          <p:nvSpPr>
            <p:cNvPr id="10" name="Rectangle 9"/>
            <p:cNvSpPr/>
            <p:nvPr/>
          </p:nvSpPr>
          <p:spPr bwMode="ltGray">
            <a:xfrm>
              <a:off x="2765770" y="1788754"/>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0626" y="1793375"/>
            <a:ext cx="2160000" cy="3436364"/>
            <a:chOff x="5024741" y="1788754"/>
            <a:chExt cx="2160000"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61812" cy="3436364"/>
            <a:chOff x="9498106" y="1785666"/>
            <a:chExt cx="2261812" cy="3436364"/>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260695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521208"/>
            <a:ext cx="11391215" cy="411480"/>
          </a:xfrm>
        </p:spPr>
        <p:txBody>
          <a:bodyPr/>
          <a:lstStyle/>
          <a:p>
            <a:pPr>
              <a:buClr>
                <a:prstClr val="black"/>
              </a:buClr>
            </a:pPr>
            <a:r>
              <a:rPr lang="en-US" sz="2200" dirty="0">
                <a:solidFill>
                  <a:prstClr val="black"/>
                </a:solidFill>
              </a:rPr>
              <a:t>Power critical apps, accelerate data analytics, tackle HPC &amp; AI workloads holistically</a:t>
            </a:r>
          </a:p>
        </p:txBody>
      </p:sp>
      <p:sp>
        <p:nvSpPr>
          <p:cNvPr id="3" name="Text Placeholder 2"/>
          <p:cNvSpPr>
            <a:spLocks noGrp="1"/>
          </p:cNvSpPr>
          <p:nvPr>
            <p:ph type="body" sz="quarter" idx="13"/>
          </p:nvPr>
        </p:nvSpPr>
        <p:spPr/>
        <p:txBody>
          <a:bodyPr/>
          <a:lstStyle/>
          <a:p>
            <a:pPr>
              <a:buClr>
                <a:prstClr val="black"/>
              </a:buClr>
            </a:pPr>
            <a:r>
              <a:rPr lang="sv-SE" sz="2000" dirty="0"/>
              <a:t>HPE Superdome Flex Use Cases</a:t>
            </a:r>
            <a:endParaRPr lang="en-US" sz="2000" dirty="0"/>
          </a:p>
          <a:p>
            <a:pPr>
              <a:buClr>
                <a:prstClr val="black"/>
              </a:buClr>
            </a:pPr>
            <a:endParaRPr lang="en-US" sz="2000" dirty="0">
              <a:solidFill>
                <a:prstClr val="black"/>
              </a:solidFill>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41</a:t>
            </a:fld>
            <a:endParaRPr lang="en-US" dirty="0">
              <a:solidFill>
                <a:srgbClr val="5F7A76"/>
              </a:solidFill>
            </a:endParaRPr>
          </a:p>
        </p:txBody>
      </p:sp>
      <p:grpSp>
        <p:nvGrpSpPr>
          <p:cNvPr id="41" name="Group 40"/>
          <p:cNvGrpSpPr/>
          <p:nvPr/>
        </p:nvGrpSpPr>
        <p:grpSpPr>
          <a:xfrm>
            <a:off x="412281" y="1788754"/>
            <a:ext cx="2160000" cy="3436364"/>
            <a:chOff x="484289" y="1788754"/>
            <a:chExt cx="2160000" cy="3436364"/>
          </a:xfrm>
        </p:grpSpPr>
        <p:sp>
          <p:nvSpPr>
            <p:cNvPr id="9" name="Rectangle 8"/>
            <p:cNvSpPr/>
            <p:nvPr/>
          </p:nvSpPr>
          <p:spPr bwMode="ltGray">
            <a:xfrm>
              <a:off x="484289" y="1788754"/>
              <a:ext cx="2160000" cy="3436364"/>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447" y="2062057"/>
              <a:ext cx="1800000" cy="494756"/>
            </a:xfrm>
            <a:prstGeom prst="rect">
              <a:avLst/>
            </a:prstGeom>
          </p:spPr>
        </p:pic>
      </p:grpSp>
      <p:grpSp>
        <p:nvGrpSpPr>
          <p:cNvPr id="13" name="Group 12"/>
          <p:cNvGrpSpPr/>
          <p:nvPr/>
        </p:nvGrpSpPr>
        <p:grpSpPr>
          <a:xfrm>
            <a:off x="7308019" y="1788754"/>
            <a:ext cx="2160000" cy="3436364"/>
            <a:chOff x="7287573" y="1788754"/>
            <a:chExt cx="2160000" cy="3436364"/>
          </a:xfrm>
        </p:grpSpPr>
        <p:sp>
          <p:nvSpPr>
            <p:cNvPr id="12" name="Rectangle 11"/>
            <p:cNvSpPr/>
            <p:nvPr/>
          </p:nvSpPr>
          <p:spPr bwMode="ltGray">
            <a:xfrm>
              <a:off x="7287573" y="1788754"/>
              <a:ext cx="2160000" cy="3436364"/>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grpSp>
          <p:nvGrpSpPr>
            <p:cNvPr id="7" name="Group 6"/>
            <p:cNvGrpSpPr/>
            <p:nvPr/>
          </p:nvGrpSpPr>
          <p:grpSpPr>
            <a:xfrm>
              <a:off x="7488867" y="2062710"/>
              <a:ext cx="618996" cy="458666"/>
              <a:chOff x="9235446" y="2139840"/>
              <a:chExt cx="820994" cy="554986"/>
            </a:xfrm>
          </p:grpSpPr>
          <p:pic>
            <p:nvPicPr>
              <p:cNvPr id="26" name="Picture 6" descr="http://www3.pcmag.com/media/images/346151-do-personal-genomics-pass-the-spit-test.jpg?thumb=y"/>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235447" y="2141009"/>
                <a:ext cx="472205" cy="553817"/>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9552384" y="2139840"/>
                <a:ext cx="504056" cy="37128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8" name="Picture 17" descr="image001"/>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235446" y="2443940"/>
                <a:ext cx="481653" cy="250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6" descr="http://40.media.tumblr.com/c8360d2ee30ad1c8a6abf499fd4d8fa4/tumblr_mpyc5htuzw1r0i205o1_1280.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r="-177" b="-188"/>
              <a:stretch/>
            </p:blipFill>
            <p:spPr bwMode="auto">
              <a:xfrm>
                <a:off x="9660014" y="2350949"/>
                <a:ext cx="396426" cy="343877"/>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8257722" y="2055845"/>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HPC</a:t>
              </a:r>
            </a:p>
          </p:txBody>
        </p:sp>
      </p:grpSp>
      <p:grpSp>
        <p:nvGrpSpPr>
          <p:cNvPr id="40" name="Group 39"/>
          <p:cNvGrpSpPr/>
          <p:nvPr/>
        </p:nvGrpSpPr>
        <p:grpSpPr>
          <a:xfrm>
            <a:off x="2705354" y="1788754"/>
            <a:ext cx="2160000" cy="3436364"/>
            <a:chOff x="2765770" y="1788754"/>
            <a:chExt cx="2160000" cy="3436364"/>
          </a:xfrm>
        </p:grpSpPr>
        <p:sp>
          <p:nvSpPr>
            <p:cNvPr id="10" name="Rectangle 9"/>
            <p:cNvSpPr/>
            <p:nvPr/>
          </p:nvSpPr>
          <p:spPr bwMode="ltGray">
            <a:xfrm>
              <a:off x="2765770" y="1788754"/>
              <a:ext cx="2160000" cy="3436364"/>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565" y="2195049"/>
              <a:ext cx="1785124" cy="253486"/>
            </a:xfrm>
            <a:prstGeom prst="rect">
              <a:avLst/>
            </a:prstGeom>
          </p:spPr>
        </p:pic>
      </p:grpSp>
      <p:grpSp>
        <p:nvGrpSpPr>
          <p:cNvPr id="14" name="Group 13"/>
          <p:cNvGrpSpPr/>
          <p:nvPr/>
        </p:nvGrpSpPr>
        <p:grpSpPr>
          <a:xfrm>
            <a:off x="5003763" y="1788754"/>
            <a:ext cx="2160000" cy="3436364"/>
            <a:chOff x="5024741" y="1788754"/>
            <a:chExt cx="2160000" cy="3436364"/>
          </a:xfrm>
        </p:grpSpPr>
        <p:sp>
          <p:nvSpPr>
            <p:cNvPr id="11" name="Rectangle 10"/>
            <p:cNvSpPr/>
            <p:nvPr/>
          </p:nvSpPr>
          <p:spPr bwMode="ltGray">
            <a:xfrm>
              <a:off x="5024741" y="1788754"/>
              <a:ext cx="2160000" cy="3436364"/>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oAutofit/>
            </a:bodyPr>
            <a:lstStyle/>
            <a:p>
              <a:pPr algn="ctr"/>
              <a:endParaRPr lang="en-US" sz="1600" b="1" dirty="0">
                <a:solidFill>
                  <a:prstClr val="black"/>
                </a:solidFill>
              </a:endParaRPr>
            </a:p>
          </p:txBody>
        </p:sp>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12583" y="1948819"/>
              <a:ext cx="1647513" cy="832109"/>
            </a:xfrm>
            <a:prstGeom prst="rect">
              <a:avLst/>
            </a:prstGeom>
          </p:spPr>
        </p:pic>
      </p:grpSp>
      <p:grpSp>
        <p:nvGrpSpPr>
          <p:cNvPr id="6" name="Group 5"/>
          <p:cNvGrpSpPr/>
          <p:nvPr/>
        </p:nvGrpSpPr>
        <p:grpSpPr>
          <a:xfrm>
            <a:off x="9498106" y="1785666"/>
            <a:ext cx="2286526" cy="3440445"/>
            <a:chOff x="9498106" y="1785666"/>
            <a:chExt cx="2286526" cy="3440445"/>
          </a:xfrm>
        </p:grpSpPr>
        <p:sp>
          <p:nvSpPr>
            <p:cNvPr id="29" name="Rectangle 28"/>
            <p:cNvSpPr/>
            <p:nvPr/>
          </p:nvSpPr>
          <p:spPr bwMode="ltGray">
            <a:xfrm>
              <a:off x="9599918" y="1785666"/>
              <a:ext cx="2160000" cy="3436364"/>
            </a:xfrm>
            <a:prstGeom prst="rect">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40" tIns="216000" rIns="91440" bIns="45720" rtlCol="0" anchor="t">
              <a:noAutofit/>
            </a:bodyPr>
            <a:lstStyle/>
            <a:p>
              <a:pPr algn="ctr"/>
              <a:endParaRPr lang="en-US" sz="1600" b="1" dirty="0">
                <a:solidFill>
                  <a:prstClr val="black"/>
                </a:solidFill>
              </a:endParaRPr>
            </a:p>
          </p:txBody>
        </p:sp>
        <p:sp>
          <p:nvSpPr>
            <p:cNvPr id="30" name="Rectangle 29"/>
            <p:cNvSpPr/>
            <p:nvPr/>
          </p:nvSpPr>
          <p:spPr bwMode="ltGray">
            <a:xfrm>
              <a:off x="9624632" y="4342758"/>
              <a:ext cx="2160000" cy="883353"/>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7800" indent="-177800">
                <a:lnSpc>
                  <a:spcPct val="90000"/>
                </a:lnSpc>
                <a:buFont typeface="Arial" panose="020B0604020202020204" pitchFamily="34" charset="0"/>
                <a:buChar char="‒"/>
              </a:pPr>
              <a:r>
                <a:rPr lang="sv-SE" sz="1000" b="1" dirty="0">
                  <a:solidFill>
                    <a:prstClr val="white"/>
                  </a:solidFill>
                </a:rPr>
                <a:t>HPE Pointnext Services</a:t>
              </a:r>
            </a:p>
            <a:p>
              <a:pPr marL="177800" indent="-177800">
                <a:lnSpc>
                  <a:spcPct val="90000"/>
                </a:lnSpc>
                <a:buFont typeface="Arial" panose="020B0604020202020204" pitchFamily="34" charset="0"/>
                <a:buChar char="‒"/>
              </a:pPr>
              <a:r>
                <a:rPr lang="sv-SE" sz="1000" b="1" dirty="0">
                  <a:solidFill>
                    <a:prstClr val="white"/>
                  </a:solidFill>
                </a:rPr>
                <a:t>HPE GreenLake solutions</a:t>
              </a:r>
            </a:p>
            <a:p>
              <a:pPr marL="177800" indent="-177800">
                <a:lnSpc>
                  <a:spcPct val="90000"/>
                </a:lnSpc>
                <a:buFont typeface="Arial" panose="020B0604020202020204" pitchFamily="34" charset="0"/>
                <a:buChar char="‒"/>
              </a:pPr>
              <a:r>
                <a:rPr lang="sv-SE" sz="1000" b="1" dirty="0">
                  <a:solidFill>
                    <a:prstClr val="white"/>
                  </a:solidFill>
                </a:rPr>
                <a:t>HPE BlueData AI and Big Data infrastructure software</a:t>
              </a:r>
              <a:endParaRPr lang="en-US" sz="1000" b="1" dirty="0">
                <a:solidFill>
                  <a:prstClr val="white"/>
                </a:solidFill>
              </a:endParaRPr>
            </a:p>
          </p:txBody>
        </p:sp>
        <p:sp>
          <p:nvSpPr>
            <p:cNvPr id="31" name="TextBox 30"/>
            <p:cNvSpPr txBox="1"/>
            <p:nvPr/>
          </p:nvSpPr>
          <p:spPr>
            <a:xfrm>
              <a:off x="9571468" y="2695906"/>
              <a:ext cx="2151379" cy="1575472"/>
            </a:xfrm>
            <a:prstGeom prst="rect">
              <a:avLst/>
            </a:prstGeom>
            <a:noFill/>
          </p:spPr>
          <p:txBody>
            <a:bodyPr wrap="square" lIns="108000" tIns="0" rIns="0" bIns="0" rtlCol="0" anchor="ctr">
              <a:noAutofit/>
            </a:bodyPr>
            <a:lstStyle/>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Training with strong data interdependency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Inference at speed of memory</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Streaming analytics</a:t>
              </a:r>
            </a:p>
            <a:p>
              <a:pPr marL="182880" indent="-182880">
                <a:lnSpc>
                  <a:spcPct val="110000"/>
                </a:lnSpc>
                <a:spcAft>
                  <a:spcPts val="200"/>
                </a:spcAft>
                <a:buClr>
                  <a:prstClr val="black"/>
                </a:buClr>
                <a:buFont typeface="Arial" panose="020B0604020202020204" pitchFamily="34" charset="0"/>
                <a:buChar char="–"/>
              </a:pPr>
              <a:r>
                <a:rPr lang="en-US" sz="1100" dirty="0">
                  <a:solidFill>
                    <a:sysClr val="windowText" lastClr="000000"/>
                  </a:solidFill>
                </a:rPr>
                <a:t>Couple with up to 16 NVIDIA GPUs for multi workloads</a:t>
              </a:r>
            </a:p>
            <a:p>
              <a:pPr marL="182880" indent="-182880">
                <a:lnSpc>
                  <a:spcPct val="110000"/>
                </a:lnSpc>
                <a:spcAft>
                  <a:spcPts val="200"/>
                </a:spcAft>
                <a:buClr>
                  <a:prstClr val="black"/>
                </a:buClr>
                <a:buFont typeface="Arial" panose="020B0604020202020204" pitchFamily="34" charset="0"/>
                <a:buChar char="–"/>
              </a:pPr>
              <a:endParaRPr lang="en-US" sz="1100" dirty="0">
                <a:solidFill>
                  <a:sysClr val="windowText" lastClr="000000"/>
                </a:solidFill>
              </a:endParaRPr>
            </a:p>
          </p:txBody>
        </p:sp>
        <p:sp>
          <p:nvSpPr>
            <p:cNvPr id="37" name="TextBox 36"/>
            <p:cNvSpPr txBox="1"/>
            <p:nvPr/>
          </p:nvSpPr>
          <p:spPr>
            <a:xfrm>
              <a:off x="10584558" y="2052757"/>
              <a:ext cx="1150646" cy="504533"/>
            </a:xfrm>
            <a:prstGeom prst="rect">
              <a:avLst/>
            </a:prstGeom>
            <a:noFill/>
          </p:spPr>
          <p:txBody>
            <a:bodyPr wrap="square" lIns="0" tIns="0" rIns="0" bIns="0" rtlCol="0">
              <a:noAutofit/>
            </a:bodyPr>
            <a:lstStyle/>
            <a:p>
              <a:pPr>
                <a:lnSpc>
                  <a:spcPct val="90000"/>
                </a:lnSpc>
              </a:pPr>
              <a:r>
                <a:rPr lang="en-US" sz="1600" b="1" dirty="0">
                  <a:solidFill>
                    <a:prstClr val="black"/>
                  </a:solidFill>
                </a:rPr>
                <a:t>In-memory AI</a:t>
              </a:r>
            </a:p>
          </p:txBody>
        </p:sp>
        <p:pic>
          <p:nvPicPr>
            <p:cNvPr id="39" name="Picture 38">
              <a:extLst>
                <a:ext uri="{FF2B5EF4-FFF2-40B4-BE49-F238E27FC236}">
                  <a16:creationId xmlns:a16="http://schemas.microsoft.com/office/drawing/2014/main" id="{0B8518A5-6597-4B96-BCD2-6DBBBA82F89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3578"/>
            <a:stretch/>
          </p:blipFill>
          <p:spPr>
            <a:xfrm>
              <a:off x="9498106" y="2050307"/>
              <a:ext cx="929588" cy="475556"/>
            </a:xfrm>
            <a:prstGeom prst="rect">
              <a:avLst/>
            </a:prstGeom>
          </p:spPr>
        </p:pic>
      </p:grpSp>
    </p:spTree>
    <p:extLst>
      <p:ext uri="{BB962C8B-B14F-4D97-AF65-F5344CB8AC3E}">
        <p14:creationId xmlns:p14="http://schemas.microsoft.com/office/powerpoint/2010/main" val="359666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15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75" y="-1"/>
            <a:ext cx="12195175" cy="6871064"/>
          </a:xfrm>
          <a:prstGeom prst="rect">
            <a:avLst/>
          </a:prstGeom>
        </p:spPr>
      </p:pic>
      <p:sp>
        <p:nvSpPr>
          <p:cNvPr id="158" name="Rectangle 157"/>
          <p:cNvSpPr/>
          <p:nvPr/>
        </p:nvSpPr>
        <p:spPr bwMode="ltGray">
          <a:xfrm>
            <a:off x="-3175" y="5273040"/>
            <a:ext cx="2314052" cy="1598023"/>
          </a:xfrm>
          <a:prstGeom prst="rect">
            <a:avLst/>
          </a:prstGeom>
          <a:gradFill>
            <a:gsLst>
              <a:gs pos="0">
                <a:srgbClr val="437492">
                  <a:alpha val="60000"/>
                </a:srgbClr>
              </a:gs>
              <a:gs pos="60000">
                <a:srgbClr val="437492">
                  <a:alpha val="0"/>
                </a:srgbClr>
              </a:gs>
            </a:gsLst>
            <a:lin ang="180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 name="Title 1"/>
          <p:cNvSpPr>
            <a:spLocks noGrp="1"/>
          </p:cNvSpPr>
          <p:nvPr>
            <p:ph type="title"/>
          </p:nvPr>
        </p:nvSpPr>
        <p:spPr>
          <a:xfrm>
            <a:off x="609441" y="472936"/>
            <a:ext cx="10969943" cy="852364"/>
          </a:xfrm>
        </p:spPr>
        <p:txBody>
          <a:bodyPr/>
          <a:lstStyle/>
          <a:p>
            <a:pPr>
              <a:lnSpc>
                <a:spcPct val="100000"/>
              </a:lnSpc>
            </a:pPr>
            <a:r>
              <a:rPr lang="en-US" dirty="0"/>
              <a:t>If you thought you were having trouble keeping up today, </a:t>
            </a:r>
            <a:br>
              <a:rPr lang="en-US" dirty="0"/>
            </a:br>
            <a:r>
              <a:rPr lang="en-US" dirty="0"/>
              <a:t>it’s only going to get worse</a:t>
            </a:r>
          </a:p>
        </p:txBody>
      </p:sp>
      <p:grpSp>
        <p:nvGrpSpPr>
          <p:cNvPr id="7" name="Group 6"/>
          <p:cNvGrpSpPr/>
          <p:nvPr/>
        </p:nvGrpSpPr>
        <p:grpSpPr>
          <a:xfrm>
            <a:off x="610272" y="6248401"/>
            <a:ext cx="969471" cy="390524"/>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dirty="0"/>
            </a:p>
          </p:txBody>
        </p:sp>
      </p:grpSp>
      <p:sp>
        <p:nvSpPr>
          <p:cNvPr id="96" name="TextBox 95"/>
          <p:cNvSpPr txBox="1"/>
          <p:nvPr/>
        </p:nvSpPr>
        <p:spPr>
          <a:xfrm>
            <a:off x="602036" y="1858175"/>
            <a:ext cx="1740067" cy="578903"/>
          </a:xfrm>
          <a:prstGeom prst="rect">
            <a:avLst/>
          </a:prstGeom>
          <a:noFill/>
        </p:spPr>
        <p:txBody>
          <a:bodyPr wrap="square" lIns="0" tIns="0" rIns="0" bIns="0" rtlCol="0">
            <a:noAutofit/>
          </a:bodyPr>
          <a:lstStyle/>
          <a:p>
            <a:pPr algn="ctr"/>
            <a:r>
              <a:rPr lang="en-US" sz="1600" dirty="0"/>
              <a:t>Exponentially-increasing data</a:t>
            </a:r>
          </a:p>
        </p:txBody>
      </p:sp>
      <p:sp>
        <p:nvSpPr>
          <p:cNvPr id="97" name="TextBox 96">
            <a:extLst>
              <a:ext uri="{FF2B5EF4-FFF2-40B4-BE49-F238E27FC236}">
                <a16:creationId xmlns:a16="http://schemas.microsoft.com/office/drawing/2014/main" id="{D6B6B8DF-B4D3-4EC5-B2EE-D2CE9BE14435}"/>
              </a:ext>
            </a:extLst>
          </p:cNvPr>
          <p:cNvSpPr txBox="1"/>
          <p:nvPr/>
        </p:nvSpPr>
        <p:spPr>
          <a:xfrm>
            <a:off x="9722201" y="1447245"/>
            <a:ext cx="2105893" cy="1150620"/>
          </a:xfrm>
          <a:prstGeom prst="rect">
            <a:avLst/>
          </a:prstGeom>
          <a:noFill/>
        </p:spPr>
        <p:txBody>
          <a:bodyPr wrap="square" lIns="0" tIns="0" rIns="0" bIns="0" rtlCol="0">
            <a:noAutofit/>
          </a:bodyPr>
          <a:lstStyle/>
          <a:p>
            <a:pPr algn="ctr"/>
            <a:r>
              <a:rPr lang="en-US" sz="1600" dirty="0"/>
              <a:t>But conventional compute improving only incrementally</a:t>
            </a:r>
          </a:p>
          <a:p>
            <a:pPr algn="ctr"/>
            <a:endParaRPr lang="en-US" sz="1000" b="1" dirty="0"/>
          </a:p>
          <a:p>
            <a:pPr algn="ctr"/>
            <a:r>
              <a:rPr lang="en-US" b="1" dirty="0"/>
              <a:t>Growing </a:t>
            </a:r>
            <a:br>
              <a:rPr lang="en-US" b="1" dirty="0"/>
            </a:br>
            <a:r>
              <a:rPr lang="en-US" b="1" dirty="0"/>
              <a:t>capability gap</a:t>
            </a:r>
          </a:p>
        </p:txBody>
      </p:sp>
      <p:sp>
        <p:nvSpPr>
          <p:cNvPr id="98" name="TextBox 97">
            <a:extLst>
              <a:ext uri="{FF2B5EF4-FFF2-40B4-BE49-F238E27FC236}">
                <a16:creationId xmlns:a16="http://schemas.microsoft.com/office/drawing/2014/main" id="{3D33B606-B7E9-4412-89F1-C7B91DEB7E98}"/>
              </a:ext>
            </a:extLst>
          </p:cNvPr>
          <p:cNvSpPr txBox="1"/>
          <p:nvPr/>
        </p:nvSpPr>
        <p:spPr>
          <a:xfrm>
            <a:off x="934058" y="5114962"/>
            <a:ext cx="901700" cy="213410"/>
          </a:xfrm>
          <a:prstGeom prst="rect">
            <a:avLst/>
          </a:prstGeom>
          <a:noFill/>
        </p:spPr>
        <p:txBody>
          <a:bodyPr wrap="square" lIns="0" tIns="0" rIns="0" bIns="0" rtlCol="0">
            <a:noAutofit/>
          </a:bodyPr>
          <a:lstStyle/>
          <a:p>
            <a:pPr>
              <a:lnSpc>
                <a:spcPct val="90000"/>
              </a:lnSpc>
            </a:pPr>
            <a:r>
              <a:rPr lang="en-US" sz="1400" b="1" dirty="0">
                <a:solidFill>
                  <a:schemeClr val="accent3"/>
                </a:solidFill>
              </a:rPr>
              <a:t>DATA</a:t>
            </a:r>
          </a:p>
        </p:txBody>
      </p:sp>
      <p:sp>
        <p:nvSpPr>
          <p:cNvPr id="99" name="TextBox 98">
            <a:extLst>
              <a:ext uri="{FF2B5EF4-FFF2-40B4-BE49-F238E27FC236}">
                <a16:creationId xmlns:a16="http://schemas.microsoft.com/office/drawing/2014/main" id="{C60E3026-DD98-416C-A416-D026E6BEFD24}"/>
              </a:ext>
            </a:extLst>
          </p:cNvPr>
          <p:cNvSpPr txBox="1"/>
          <p:nvPr/>
        </p:nvSpPr>
        <p:spPr>
          <a:xfrm>
            <a:off x="934058" y="5418259"/>
            <a:ext cx="1377950" cy="311150"/>
          </a:xfrm>
          <a:prstGeom prst="rect">
            <a:avLst/>
          </a:prstGeom>
          <a:noFill/>
        </p:spPr>
        <p:txBody>
          <a:bodyPr wrap="square" lIns="0" tIns="0" rIns="0" bIns="0" rtlCol="0">
            <a:noAutofit/>
          </a:bodyPr>
          <a:lstStyle/>
          <a:p>
            <a:pPr>
              <a:lnSpc>
                <a:spcPct val="90000"/>
              </a:lnSpc>
            </a:pPr>
            <a:r>
              <a:rPr lang="en-US" sz="1400" b="1" dirty="0">
                <a:solidFill>
                  <a:schemeClr val="bg1"/>
                </a:solidFill>
              </a:rPr>
              <a:t>COMPUTE</a:t>
            </a:r>
          </a:p>
        </p:txBody>
      </p:sp>
      <p:sp>
        <p:nvSpPr>
          <p:cNvPr id="100" name="TextBox 99">
            <a:extLst>
              <a:ext uri="{FF2B5EF4-FFF2-40B4-BE49-F238E27FC236}">
                <a16:creationId xmlns:a16="http://schemas.microsoft.com/office/drawing/2014/main" id="{79D5EFDC-1DAC-41B1-B28B-A8580E9E6FD5}"/>
              </a:ext>
            </a:extLst>
          </p:cNvPr>
          <p:cNvSpPr txBox="1"/>
          <p:nvPr/>
        </p:nvSpPr>
        <p:spPr>
          <a:xfrm>
            <a:off x="2077298" y="5734347"/>
            <a:ext cx="603250" cy="311150"/>
          </a:xfrm>
          <a:prstGeom prst="rect">
            <a:avLst/>
          </a:prstGeom>
          <a:noFill/>
        </p:spPr>
        <p:txBody>
          <a:bodyPr wrap="square" lIns="0" tIns="0" rIns="0" bIns="0" rtlCol="0">
            <a:noAutofit/>
          </a:bodyPr>
          <a:lstStyle/>
          <a:p>
            <a:pPr algn="ctr">
              <a:lnSpc>
                <a:spcPct val="90000"/>
              </a:lnSpc>
            </a:pPr>
            <a:r>
              <a:rPr lang="en-US" sz="1400" dirty="0">
                <a:solidFill>
                  <a:schemeClr val="bg1"/>
                </a:solidFill>
              </a:rPr>
              <a:t>2005</a:t>
            </a:r>
          </a:p>
        </p:txBody>
      </p:sp>
      <p:sp>
        <p:nvSpPr>
          <p:cNvPr id="108" name="TextBox 107">
            <a:extLst>
              <a:ext uri="{FF2B5EF4-FFF2-40B4-BE49-F238E27FC236}">
                <a16:creationId xmlns:a16="http://schemas.microsoft.com/office/drawing/2014/main" id="{F4B86791-BE9A-47C7-811F-AB620F81DD92}"/>
              </a:ext>
            </a:extLst>
          </p:cNvPr>
          <p:cNvSpPr txBox="1"/>
          <p:nvPr/>
        </p:nvSpPr>
        <p:spPr>
          <a:xfrm>
            <a:off x="9420839" y="4172673"/>
            <a:ext cx="1377950" cy="311150"/>
          </a:xfrm>
          <a:prstGeom prst="rect">
            <a:avLst/>
          </a:prstGeom>
          <a:noFill/>
        </p:spPr>
        <p:txBody>
          <a:bodyPr wrap="square" lIns="0" tIns="0" rIns="0" bIns="0" rtlCol="0">
            <a:noAutofit/>
          </a:bodyPr>
          <a:lstStyle/>
          <a:p>
            <a:pPr>
              <a:lnSpc>
                <a:spcPct val="90000"/>
              </a:lnSpc>
            </a:pPr>
            <a:r>
              <a:rPr lang="en-US" sz="1400" b="1" dirty="0">
                <a:solidFill>
                  <a:schemeClr val="bg1"/>
                </a:solidFill>
              </a:rPr>
              <a:t>COMPUTE</a:t>
            </a:r>
          </a:p>
        </p:txBody>
      </p:sp>
      <p:sp>
        <p:nvSpPr>
          <p:cNvPr id="109" name="TextBox 108">
            <a:extLst>
              <a:ext uri="{FF2B5EF4-FFF2-40B4-BE49-F238E27FC236}">
                <a16:creationId xmlns:a16="http://schemas.microsoft.com/office/drawing/2014/main" id="{21B58ABF-3C9B-457B-A156-FE0AE3D947B1}"/>
              </a:ext>
            </a:extLst>
          </p:cNvPr>
          <p:cNvSpPr txBox="1"/>
          <p:nvPr/>
        </p:nvSpPr>
        <p:spPr>
          <a:xfrm>
            <a:off x="9420839" y="1115592"/>
            <a:ext cx="901700" cy="311150"/>
          </a:xfrm>
          <a:prstGeom prst="rect">
            <a:avLst/>
          </a:prstGeom>
          <a:noFill/>
        </p:spPr>
        <p:txBody>
          <a:bodyPr wrap="square" lIns="0" tIns="0" rIns="0" bIns="0" rtlCol="0">
            <a:noAutofit/>
          </a:bodyPr>
          <a:lstStyle/>
          <a:p>
            <a:pPr>
              <a:lnSpc>
                <a:spcPct val="90000"/>
              </a:lnSpc>
            </a:pPr>
            <a:r>
              <a:rPr lang="en-US" sz="1400" b="1" dirty="0">
                <a:solidFill>
                  <a:schemeClr val="accent3"/>
                </a:solidFill>
              </a:rPr>
              <a:t>DATA</a:t>
            </a:r>
          </a:p>
        </p:txBody>
      </p:sp>
      <p:sp>
        <p:nvSpPr>
          <p:cNvPr id="102" name="TextBox 101">
            <a:extLst>
              <a:ext uri="{FF2B5EF4-FFF2-40B4-BE49-F238E27FC236}">
                <a16:creationId xmlns:a16="http://schemas.microsoft.com/office/drawing/2014/main" id="{13781C77-3D76-41D4-BCC5-23E7ABDEE8C2}"/>
              </a:ext>
            </a:extLst>
          </p:cNvPr>
          <p:cNvSpPr txBox="1"/>
          <p:nvPr/>
        </p:nvSpPr>
        <p:spPr>
          <a:xfrm>
            <a:off x="3840332" y="5734347"/>
            <a:ext cx="548993" cy="311150"/>
          </a:xfrm>
          <a:prstGeom prst="rect">
            <a:avLst/>
          </a:prstGeom>
          <a:noFill/>
        </p:spPr>
        <p:txBody>
          <a:bodyPr wrap="square" lIns="0" tIns="0" rIns="0" bIns="0" rtlCol="0">
            <a:noAutofit/>
          </a:bodyPr>
          <a:lstStyle/>
          <a:p>
            <a:pPr algn="ctr">
              <a:lnSpc>
                <a:spcPct val="90000"/>
              </a:lnSpc>
            </a:pPr>
            <a:r>
              <a:rPr lang="en-US" sz="1400" dirty="0">
                <a:solidFill>
                  <a:schemeClr val="bg1"/>
                </a:solidFill>
              </a:rPr>
              <a:t>2010</a:t>
            </a:r>
          </a:p>
        </p:txBody>
      </p:sp>
      <p:sp>
        <p:nvSpPr>
          <p:cNvPr id="104" name="TextBox 103">
            <a:extLst>
              <a:ext uri="{FF2B5EF4-FFF2-40B4-BE49-F238E27FC236}">
                <a16:creationId xmlns:a16="http://schemas.microsoft.com/office/drawing/2014/main" id="{A74F65E0-6846-4B19-90B6-CB78323A453C}"/>
              </a:ext>
            </a:extLst>
          </p:cNvPr>
          <p:cNvSpPr txBox="1"/>
          <p:nvPr/>
        </p:nvSpPr>
        <p:spPr>
          <a:xfrm>
            <a:off x="5576289" y="5734347"/>
            <a:ext cx="548993" cy="311150"/>
          </a:xfrm>
          <a:prstGeom prst="rect">
            <a:avLst/>
          </a:prstGeom>
          <a:noFill/>
        </p:spPr>
        <p:txBody>
          <a:bodyPr wrap="square" lIns="0" tIns="0" rIns="0" bIns="0" rtlCol="0">
            <a:noAutofit/>
          </a:bodyPr>
          <a:lstStyle/>
          <a:p>
            <a:pPr algn="ctr">
              <a:lnSpc>
                <a:spcPct val="90000"/>
              </a:lnSpc>
            </a:pPr>
            <a:r>
              <a:rPr lang="en-US" sz="1400" dirty="0">
                <a:solidFill>
                  <a:schemeClr val="bg1"/>
                </a:solidFill>
              </a:rPr>
              <a:t>2015</a:t>
            </a:r>
          </a:p>
        </p:txBody>
      </p:sp>
      <p:sp>
        <p:nvSpPr>
          <p:cNvPr id="107" name="TextBox 106">
            <a:extLst>
              <a:ext uri="{FF2B5EF4-FFF2-40B4-BE49-F238E27FC236}">
                <a16:creationId xmlns:a16="http://schemas.microsoft.com/office/drawing/2014/main" id="{EA240879-E19D-4C8D-8ECE-8481C319B23C}"/>
              </a:ext>
            </a:extLst>
          </p:cNvPr>
          <p:cNvSpPr txBox="1"/>
          <p:nvPr/>
        </p:nvSpPr>
        <p:spPr>
          <a:xfrm>
            <a:off x="7337034" y="5734347"/>
            <a:ext cx="548993" cy="311150"/>
          </a:xfrm>
          <a:prstGeom prst="rect">
            <a:avLst/>
          </a:prstGeom>
          <a:noFill/>
        </p:spPr>
        <p:txBody>
          <a:bodyPr wrap="square" lIns="0" tIns="0" rIns="0" bIns="0" rtlCol="0">
            <a:noAutofit/>
          </a:bodyPr>
          <a:lstStyle/>
          <a:p>
            <a:pPr algn="ctr">
              <a:lnSpc>
                <a:spcPct val="90000"/>
              </a:lnSpc>
            </a:pPr>
            <a:r>
              <a:rPr lang="en-US" sz="1400" dirty="0">
                <a:solidFill>
                  <a:schemeClr val="bg1"/>
                </a:solidFill>
              </a:rPr>
              <a:t>2020</a:t>
            </a:r>
          </a:p>
        </p:txBody>
      </p:sp>
      <p:sp>
        <p:nvSpPr>
          <p:cNvPr id="110" name="TextBox 109">
            <a:extLst>
              <a:ext uri="{FF2B5EF4-FFF2-40B4-BE49-F238E27FC236}">
                <a16:creationId xmlns:a16="http://schemas.microsoft.com/office/drawing/2014/main" id="{7AC7A296-4305-4928-868C-4B64612CFEBE}"/>
              </a:ext>
            </a:extLst>
          </p:cNvPr>
          <p:cNvSpPr txBox="1"/>
          <p:nvPr/>
        </p:nvSpPr>
        <p:spPr>
          <a:xfrm>
            <a:off x="2801643" y="4709139"/>
            <a:ext cx="548993" cy="278606"/>
          </a:xfrm>
          <a:prstGeom prst="rect">
            <a:avLst/>
          </a:prstGeom>
          <a:noFill/>
        </p:spPr>
        <p:txBody>
          <a:bodyPr wrap="square" lIns="0" tIns="0" rIns="0" bIns="0" rtlCol="0">
            <a:noAutofit/>
          </a:bodyPr>
          <a:lstStyle/>
          <a:p>
            <a:pPr algn="ctr">
              <a:lnSpc>
                <a:spcPct val="90000"/>
              </a:lnSpc>
            </a:pPr>
            <a:r>
              <a:rPr lang="en-US" sz="1600" b="1" dirty="0"/>
              <a:t>0.3</a:t>
            </a:r>
            <a:br>
              <a:rPr lang="en-US" sz="1600" b="1" dirty="0"/>
            </a:br>
            <a:r>
              <a:rPr lang="en-US" sz="1200" b="1" dirty="0"/>
              <a:t>ZB</a:t>
            </a:r>
          </a:p>
        </p:txBody>
      </p:sp>
      <p:sp>
        <p:nvSpPr>
          <p:cNvPr id="111" name="TextBox 110">
            <a:extLst>
              <a:ext uri="{FF2B5EF4-FFF2-40B4-BE49-F238E27FC236}">
                <a16:creationId xmlns:a16="http://schemas.microsoft.com/office/drawing/2014/main" id="{8D96B65B-8AB9-41A4-AD0F-7C8EF17946C8}"/>
              </a:ext>
            </a:extLst>
          </p:cNvPr>
          <p:cNvSpPr txBox="1"/>
          <p:nvPr/>
        </p:nvSpPr>
        <p:spPr>
          <a:xfrm>
            <a:off x="3427482" y="4665853"/>
            <a:ext cx="548993" cy="278606"/>
          </a:xfrm>
          <a:prstGeom prst="rect">
            <a:avLst/>
          </a:prstGeom>
          <a:noFill/>
        </p:spPr>
        <p:txBody>
          <a:bodyPr wrap="square" lIns="0" tIns="0" rIns="0" bIns="0" rtlCol="0">
            <a:noAutofit/>
          </a:bodyPr>
          <a:lstStyle/>
          <a:p>
            <a:pPr algn="ctr">
              <a:lnSpc>
                <a:spcPct val="90000"/>
              </a:lnSpc>
            </a:pPr>
            <a:r>
              <a:rPr lang="en-US" sz="1600" b="1" dirty="0"/>
              <a:t>1.0</a:t>
            </a:r>
            <a:br>
              <a:rPr lang="en-US" sz="1600" b="1" dirty="0"/>
            </a:br>
            <a:r>
              <a:rPr lang="en-US" sz="1200" b="1" dirty="0"/>
              <a:t>ZB</a:t>
            </a:r>
            <a:endParaRPr lang="en-US" sz="2000" b="1" dirty="0"/>
          </a:p>
        </p:txBody>
      </p:sp>
      <p:sp>
        <p:nvSpPr>
          <p:cNvPr id="112" name="TextBox 111">
            <a:extLst>
              <a:ext uri="{FF2B5EF4-FFF2-40B4-BE49-F238E27FC236}">
                <a16:creationId xmlns:a16="http://schemas.microsoft.com/office/drawing/2014/main" id="{9B10B3A4-BC7E-4027-B6E1-DF8C56A1A1E0}"/>
              </a:ext>
            </a:extLst>
          </p:cNvPr>
          <p:cNvSpPr txBox="1"/>
          <p:nvPr/>
        </p:nvSpPr>
        <p:spPr>
          <a:xfrm>
            <a:off x="3851828" y="4653589"/>
            <a:ext cx="548993" cy="278606"/>
          </a:xfrm>
          <a:prstGeom prst="rect">
            <a:avLst/>
          </a:prstGeom>
          <a:noFill/>
        </p:spPr>
        <p:txBody>
          <a:bodyPr wrap="square" lIns="0" tIns="0" rIns="0" bIns="0" rtlCol="0">
            <a:noAutofit/>
          </a:bodyPr>
          <a:lstStyle/>
          <a:p>
            <a:pPr algn="ctr">
              <a:lnSpc>
                <a:spcPct val="90000"/>
              </a:lnSpc>
            </a:pPr>
            <a:r>
              <a:rPr lang="en-US" sz="1600" b="1" dirty="0"/>
              <a:t>3.0</a:t>
            </a:r>
            <a:br>
              <a:rPr lang="en-US" sz="1600" b="1" dirty="0"/>
            </a:br>
            <a:r>
              <a:rPr lang="en-US" sz="1200" b="1" dirty="0"/>
              <a:t>ZB</a:t>
            </a:r>
            <a:endParaRPr lang="en-US" sz="2000" b="1" dirty="0"/>
          </a:p>
        </p:txBody>
      </p:sp>
      <p:sp>
        <p:nvSpPr>
          <p:cNvPr id="113" name="TextBox 112">
            <a:extLst>
              <a:ext uri="{FF2B5EF4-FFF2-40B4-BE49-F238E27FC236}">
                <a16:creationId xmlns:a16="http://schemas.microsoft.com/office/drawing/2014/main" id="{E0E64A2F-0850-44B9-B858-1236CA93D669}"/>
              </a:ext>
            </a:extLst>
          </p:cNvPr>
          <p:cNvSpPr txBox="1"/>
          <p:nvPr/>
        </p:nvSpPr>
        <p:spPr>
          <a:xfrm>
            <a:off x="4271158" y="4601156"/>
            <a:ext cx="548993" cy="278606"/>
          </a:xfrm>
          <a:prstGeom prst="rect">
            <a:avLst/>
          </a:prstGeom>
          <a:noFill/>
        </p:spPr>
        <p:txBody>
          <a:bodyPr wrap="square" lIns="0" tIns="0" rIns="0" bIns="0" rtlCol="0">
            <a:noAutofit/>
          </a:bodyPr>
          <a:lstStyle/>
          <a:p>
            <a:pPr algn="ctr">
              <a:lnSpc>
                <a:spcPct val="90000"/>
              </a:lnSpc>
            </a:pPr>
            <a:r>
              <a:rPr lang="en-US" sz="1600" b="1" dirty="0"/>
              <a:t>1.8</a:t>
            </a:r>
            <a:br>
              <a:rPr lang="en-US" sz="1600" b="1" dirty="0"/>
            </a:br>
            <a:r>
              <a:rPr lang="en-US" sz="1200" b="1" dirty="0"/>
              <a:t>ZB</a:t>
            </a:r>
            <a:endParaRPr lang="en-US" sz="2000" b="1" dirty="0"/>
          </a:p>
        </p:txBody>
      </p:sp>
      <p:sp>
        <p:nvSpPr>
          <p:cNvPr id="114" name="TextBox 113">
            <a:extLst>
              <a:ext uri="{FF2B5EF4-FFF2-40B4-BE49-F238E27FC236}">
                <a16:creationId xmlns:a16="http://schemas.microsoft.com/office/drawing/2014/main" id="{F7DAA333-D039-459B-85CD-26307D7883E3}"/>
              </a:ext>
            </a:extLst>
          </p:cNvPr>
          <p:cNvSpPr txBox="1"/>
          <p:nvPr/>
        </p:nvSpPr>
        <p:spPr>
          <a:xfrm>
            <a:off x="5471289" y="4369794"/>
            <a:ext cx="548993" cy="278606"/>
          </a:xfrm>
          <a:prstGeom prst="rect">
            <a:avLst/>
          </a:prstGeom>
          <a:noFill/>
        </p:spPr>
        <p:txBody>
          <a:bodyPr wrap="square" lIns="0" tIns="0" rIns="0" bIns="0" rtlCol="0">
            <a:noAutofit/>
          </a:bodyPr>
          <a:lstStyle/>
          <a:p>
            <a:pPr algn="ctr">
              <a:lnSpc>
                <a:spcPct val="90000"/>
              </a:lnSpc>
            </a:pPr>
            <a:r>
              <a:rPr lang="en-US" sz="1600" b="1" dirty="0"/>
              <a:t>15</a:t>
            </a:r>
            <a:br>
              <a:rPr lang="en-US" sz="1600" b="1" dirty="0"/>
            </a:br>
            <a:r>
              <a:rPr lang="en-US" sz="1200" b="1" dirty="0"/>
              <a:t>ZB</a:t>
            </a:r>
            <a:endParaRPr lang="en-US" sz="2000" b="1" dirty="0"/>
          </a:p>
        </p:txBody>
      </p:sp>
      <p:sp>
        <p:nvSpPr>
          <p:cNvPr id="115" name="TextBox 114">
            <a:extLst>
              <a:ext uri="{FF2B5EF4-FFF2-40B4-BE49-F238E27FC236}">
                <a16:creationId xmlns:a16="http://schemas.microsoft.com/office/drawing/2014/main" id="{800A1637-D878-43CA-A8F7-76F4862E646C}"/>
              </a:ext>
            </a:extLst>
          </p:cNvPr>
          <p:cNvSpPr txBox="1"/>
          <p:nvPr/>
        </p:nvSpPr>
        <p:spPr>
          <a:xfrm>
            <a:off x="6654562" y="4010453"/>
            <a:ext cx="548993" cy="278606"/>
          </a:xfrm>
          <a:prstGeom prst="rect">
            <a:avLst/>
          </a:prstGeom>
          <a:noFill/>
        </p:spPr>
        <p:txBody>
          <a:bodyPr wrap="square" lIns="0" tIns="0" rIns="0" bIns="0" rtlCol="0">
            <a:noAutofit/>
          </a:bodyPr>
          <a:lstStyle/>
          <a:p>
            <a:pPr algn="ctr">
              <a:lnSpc>
                <a:spcPct val="90000"/>
              </a:lnSpc>
            </a:pPr>
            <a:r>
              <a:rPr lang="en-US" sz="1600" b="1" dirty="0"/>
              <a:t>33</a:t>
            </a:r>
            <a:br>
              <a:rPr lang="en-US" sz="1600" b="1" dirty="0"/>
            </a:br>
            <a:r>
              <a:rPr lang="en-US" sz="1200" b="1" dirty="0"/>
              <a:t>ZB</a:t>
            </a:r>
            <a:endParaRPr lang="en-US" sz="2000" b="1" dirty="0"/>
          </a:p>
        </p:txBody>
      </p:sp>
      <p:sp>
        <p:nvSpPr>
          <p:cNvPr id="116" name="TextBox 115">
            <a:extLst>
              <a:ext uri="{FF2B5EF4-FFF2-40B4-BE49-F238E27FC236}">
                <a16:creationId xmlns:a16="http://schemas.microsoft.com/office/drawing/2014/main" id="{6C620979-110D-47C1-A8B3-4AC02B15E3ED}"/>
              </a:ext>
            </a:extLst>
          </p:cNvPr>
          <p:cNvSpPr txBox="1"/>
          <p:nvPr/>
        </p:nvSpPr>
        <p:spPr>
          <a:xfrm>
            <a:off x="7337034" y="3488348"/>
            <a:ext cx="673238" cy="278606"/>
          </a:xfrm>
          <a:prstGeom prst="rect">
            <a:avLst/>
          </a:prstGeom>
          <a:noFill/>
        </p:spPr>
        <p:txBody>
          <a:bodyPr wrap="square" lIns="0" tIns="0" rIns="0" bIns="0" rtlCol="0">
            <a:noAutofit/>
          </a:bodyPr>
          <a:lstStyle/>
          <a:p>
            <a:pPr algn="ctr">
              <a:lnSpc>
                <a:spcPct val="90000"/>
              </a:lnSpc>
            </a:pPr>
            <a:r>
              <a:rPr lang="en-US" sz="2000" b="1" dirty="0">
                <a:solidFill>
                  <a:schemeClr val="accent3"/>
                </a:solidFill>
              </a:rPr>
              <a:t>63</a:t>
            </a:r>
            <a:br>
              <a:rPr lang="en-US" sz="2000" b="1" dirty="0">
                <a:solidFill>
                  <a:schemeClr val="accent3"/>
                </a:solidFill>
              </a:rPr>
            </a:br>
            <a:r>
              <a:rPr lang="en-US" sz="1200" b="1" dirty="0">
                <a:solidFill>
                  <a:schemeClr val="accent3"/>
                </a:solidFill>
              </a:rPr>
              <a:t>ZB</a:t>
            </a:r>
            <a:endParaRPr lang="en-US" sz="2000" b="1" dirty="0">
              <a:solidFill>
                <a:schemeClr val="accent3"/>
              </a:solidFill>
            </a:endParaRPr>
          </a:p>
        </p:txBody>
      </p:sp>
      <p:sp>
        <p:nvSpPr>
          <p:cNvPr id="117" name="TextBox 116">
            <a:extLst>
              <a:ext uri="{FF2B5EF4-FFF2-40B4-BE49-F238E27FC236}">
                <a16:creationId xmlns:a16="http://schemas.microsoft.com/office/drawing/2014/main" id="{64A943DF-C594-44F5-B490-D11D211EAB8D}"/>
              </a:ext>
            </a:extLst>
          </p:cNvPr>
          <p:cNvSpPr txBox="1"/>
          <p:nvPr/>
        </p:nvSpPr>
        <p:spPr>
          <a:xfrm>
            <a:off x="8452324" y="2048581"/>
            <a:ext cx="673238" cy="278606"/>
          </a:xfrm>
          <a:prstGeom prst="rect">
            <a:avLst/>
          </a:prstGeom>
          <a:noFill/>
        </p:spPr>
        <p:txBody>
          <a:bodyPr wrap="square" lIns="0" tIns="0" rIns="0" bIns="0" rtlCol="0">
            <a:noAutofit/>
          </a:bodyPr>
          <a:lstStyle/>
          <a:p>
            <a:pPr algn="ctr">
              <a:lnSpc>
                <a:spcPct val="90000"/>
              </a:lnSpc>
            </a:pPr>
            <a:r>
              <a:rPr lang="en-US" sz="2000" b="1" dirty="0">
                <a:solidFill>
                  <a:schemeClr val="accent3"/>
                </a:solidFill>
              </a:rPr>
              <a:t>130</a:t>
            </a:r>
            <a:br>
              <a:rPr lang="en-US" sz="2000" b="1" dirty="0">
                <a:solidFill>
                  <a:schemeClr val="accent3"/>
                </a:solidFill>
              </a:rPr>
            </a:br>
            <a:r>
              <a:rPr lang="en-US" sz="1200" b="1" dirty="0">
                <a:solidFill>
                  <a:schemeClr val="accent3"/>
                </a:solidFill>
              </a:rPr>
              <a:t>ZB</a:t>
            </a:r>
            <a:endParaRPr lang="en-US" sz="2000" b="1" dirty="0">
              <a:solidFill>
                <a:schemeClr val="accent3"/>
              </a:solidFill>
            </a:endParaRPr>
          </a:p>
        </p:txBody>
      </p:sp>
      <p:sp>
        <p:nvSpPr>
          <p:cNvPr id="118" name="TextBox 117">
            <a:extLst>
              <a:ext uri="{FF2B5EF4-FFF2-40B4-BE49-F238E27FC236}">
                <a16:creationId xmlns:a16="http://schemas.microsoft.com/office/drawing/2014/main" id="{1B29FFC3-0AA5-40A3-AAF6-0C7C26ECC585}"/>
              </a:ext>
            </a:extLst>
          </p:cNvPr>
          <p:cNvSpPr txBox="1"/>
          <p:nvPr/>
        </p:nvSpPr>
        <p:spPr>
          <a:xfrm>
            <a:off x="8796357" y="1020443"/>
            <a:ext cx="673238" cy="278606"/>
          </a:xfrm>
          <a:prstGeom prst="rect">
            <a:avLst/>
          </a:prstGeom>
          <a:noFill/>
        </p:spPr>
        <p:txBody>
          <a:bodyPr wrap="square" lIns="0" tIns="0" rIns="0" bIns="0" rtlCol="0">
            <a:noAutofit/>
          </a:bodyPr>
          <a:lstStyle/>
          <a:p>
            <a:pPr algn="ctr">
              <a:lnSpc>
                <a:spcPct val="90000"/>
              </a:lnSpc>
            </a:pPr>
            <a:r>
              <a:rPr lang="en-US" sz="2000" b="1" dirty="0">
                <a:solidFill>
                  <a:schemeClr val="accent3"/>
                </a:solidFill>
              </a:rPr>
              <a:t>175</a:t>
            </a:r>
            <a:br>
              <a:rPr lang="en-US" sz="2000" b="1" dirty="0">
                <a:solidFill>
                  <a:schemeClr val="accent3"/>
                </a:solidFill>
              </a:rPr>
            </a:br>
            <a:r>
              <a:rPr lang="en-US" sz="1200" b="1" dirty="0">
                <a:solidFill>
                  <a:schemeClr val="accent3"/>
                </a:solidFill>
              </a:rPr>
              <a:t>ZB</a:t>
            </a:r>
            <a:endParaRPr lang="en-US" sz="2000" b="1" dirty="0">
              <a:solidFill>
                <a:schemeClr val="accent3"/>
              </a:solidFill>
            </a:endParaRPr>
          </a:p>
        </p:txBody>
      </p:sp>
      <p:sp>
        <p:nvSpPr>
          <p:cNvPr id="119" name="Freeform: Shape 5">
            <a:extLst>
              <a:ext uri="{FF2B5EF4-FFF2-40B4-BE49-F238E27FC236}">
                <a16:creationId xmlns:a16="http://schemas.microsoft.com/office/drawing/2014/main" id="{9B53CE9E-F698-4397-B5A0-E4C8BA42F09B}"/>
              </a:ext>
            </a:extLst>
          </p:cNvPr>
          <p:cNvSpPr/>
          <p:nvPr/>
        </p:nvSpPr>
        <p:spPr bwMode="ltGray">
          <a:xfrm>
            <a:off x="3044653" y="4033370"/>
            <a:ext cx="6373211" cy="1451863"/>
          </a:xfrm>
          <a:custGeom>
            <a:avLst/>
            <a:gdLst>
              <a:gd name="connsiteX0" fmla="*/ 0 w 7800691"/>
              <a:gd name="connsiteY0" fmla="*/ 1621454 h 1621454"/>
              <a:gd name="connsiteX1" fmla="*/ 1079500 w 7800691"/>
              <a:gd name="connsiteY1" fmla="*/ 1596054 h 1621454"/>
              <a:gd name="connsiteX2" fmla="*/ 1847850 w 7800691"/>
              <a:gd name="connsiteY2" fmla="*/ 1545254 h 1621454"/>
              <a:gd name="connsiteX3" fmla="*/ 2374900 w 7800691"/>
              <a:gd name="connsiteY3" fmla="*/ 1488104 h 1621454"/>
              <a:gd name="connsiteX4" fmla="*/ 3587750 w 7800691"/>
              <a:gd name="connsiteY4" fmla="*/ 1215054 h 1621454"/>
              <a:gd name="connsiteX5" fmla="*/ 4686300 w 7800691"/>
              <a:gd name="connsiteY5" fmla="*/ 903904 h 1621454"/>
              <a:gd name="connsiteX6" fmla="*/ 5302250 w 7800691"/>
              <a:gd name="connsiteY6" fmla="*/ 668954 h 1621454"/>
              <a:gd name="connsiteX7" fmla="*/ 6000750 w 7800691"/>
              <a:gd name="connsiteY7" fmla="*/ 383204 h 1621454"/>
              <a:gd name="connsiteX8" fmla="*/ 6350000 w 7800691"/>
              <a:gd name="connsiteY8" fmla="*/ 249854 h 1621454"/>
              <a:gd name="connsiteX9" fmla="*/ 6921500 w 7800691"/>
              <a:gd name="connsiteY9" fmla="*/ 97454 h 1621454"/>
              <a:gd name="connsiteX10" fmla="*/ 7721600 w 7800691"/>
              <a:gd name="connsiteY10" fmla="*/ 8554 h 1621454"/>
              <a:gd name="connsiteX11" fmla="*/ 7727950 w 7800691"/>
              <a:gd name="connsiteY11" fmla="*/ 8554 h 162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0691" h="1621454">
                <a:moveTo>
                  <a:pt x="0" y="1621454"/>
                </a:moveTo>
                <a:lnTo>
                  <a:pt x="1079500" y="1596054"/>
                </a:lnTo>
                <a:cubicBezTo>
                  <a:pt x="1387475" y="1583354"/>
                  <a:pt x="1631950" y="1563246"/>
                  <a:pt x="1847850" y="1545254"/>
                </a:cubicBezTo>
                <a:cubicBezTo>
                  <a:pt x="2063750" y="1527262"/>
                  <a:pt x="2084917" y="1543137"/>
                  <a:pt x="2374900" y="1488104"/>
                </a:cubicBezTo>
                <a:cubicBezTo>
                  <a:pt x="2664883" y="1433071"/>
                  <a:pt x="3202517" y="1312421"/>
                  <a:pt x="3587750" y="1215054"/>
                </a:cubicBezTo>
                <a:cubicBezTo>
                  <a:pt x="3972983" y="1117687"/>
                  <a:pt x="4400550" y="994921"/>
                  <a:pt x="4686300" y="903904"/>
                </a:cubicBezTo>
                <a:cubicBezTo>
                  <a:pt x="4972050" y="812887"/>
                  <a:pt x="5083175" y="755737"/>
                  <a:pt x="5302250" y="668954"/>
                </a:cubicBezTo>
                <a:cubicBezTo>
                  <a:pt x="5521325" y="582171"/>
                  <a:pt x="5826125" y="453054"/>
                  <a:pt x="6000750" y="383204"/>
                </a:cubicBezTo>
                <a:cubicBezTo>
                  <a:pt x="6175375" y="313354"/>
                  <a:pt x="6196542" y="297479"/>
                  <a:pt x="6350000" y="249854"/>
                </a:cubicBezTo>
                <a:cubicBezTo>
                  <a:pt x="6503458" y="202229"/>
                  <a:pt x="6692900" y="137671"/>
                  <a:pt x="6921500" y="97454"/>
                </a:cubicBezTo>
                <a:cubicBezTo>
                  <a:pt x="7150100" y="57237"/>
                  <a:pt x="7721600" y="8554"/>
                  <a:pt x="7721600" y="8554"/>
                </a:cubicBezTo>
                <a:cubicBezTo>
                  <a:pt x="7856008" y="-6263"/>
                  <a:pt x="7791979" y="1145"/>
                  <a:pt x="7727950" y="8554"/>
                </a:cubicBezTo>
              </a:path>
            </a:pathLst>
          </a:cu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F13C614B-31CB-4C41-B9C9-DEE20B5D4748}"/>
              </a:ext>
            </a:extLst>
          </p:cNvPr>
          <p:cNvSpPr/>
          <p:nvPr/>
        </p:nvSpPr>
        <p:spPr bwMode="ltGray">
          <a:xfrm>
            <a:off x="3004177" y="5153381"/>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1" name="Oval 120">
            <a:extLst>
              <a:ext uri="{FF2B5EF4-FFF2-40B4-BE49-F238E27FC236}">
                <a16:creationId xmlns:a16="http://schemas.microsoft.com/office/drawing/2014/main" id="{848DA117-F695-441A-BFBC-7B3B9EF5059B}"/>
              </a:ext>
            </a:extLst>
          </p:cNvPr>
          <p:cNvSpPr/>
          <p:nvPr/>
        </p:nvSpPr>
        <p:spPr bwMode="ltGray">
          <a:xfrm>
            <a:off x="3714754" y="5125557"/>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2" name="Oval 121">
            <a:extLst>
              <a:ext uri="{FF2B5EF4-FFF2-40B4-BE49-F238E27FC236}">
                <a16:creationId xmlns:a16="http://schemas.microsoft.com/office/drawing/2014/main" id="{D011A715-71AB-4FFC-8482-47D147C62447}"/>
              </a:ext>
            </a:extLst>
          </p:cNvPr>
          <p:cNvSpPr/>
          <p:nvPr/>
        </p:nvSpPr>
        <p:spPr bwMode="ltGray">
          <a:xfrm>
            <a:off x="4071344" y="5103660"/>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3" name="Oval 122">
            <a:extLst>
              <a:ext uri="{FF2B5EF4-FFF2-40B4-BE49-F238E27FC236}">
                <a16:creationId xmlns:a16="http://schemas.microsoft.com/office/drawing/2014/main" id="{DE370158-9333-434B-8851-02A45FB05012}"/>
              </a:ext>
            </a:extLst>
          </p:cNvPr>
          <p:cNvSpPr/>
          <p:nvPr/>
        </p:nvSpPr>
        <p:spPr bwMode="ltGray">
          <a:xfrm>
            <a:off x="4466008" y="5066854"/>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4" name="Oval 123">
            <a:extLst>
              <a:ext uri="{FF2B5EF4-FFF2-40B4-BE49-F238E27FC236}">
                <a16:creationId xmlns:a16="http://schemas.microsoft.com/office/drawing/2014/main" id="{E92ED13D-3A34-4E12-A820-A28390D906BB}"/>
              </a:ext>
            </a:extLst>
          </p:cNvPr>
          <p:cNvSpPr/>
          <p:nvPr/>
        </p:nvSpPr>
        <p:spPr bwMode="ltGray">
          <a:xfrm>
            <a:off x="5813849" y="4825705"/>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5" name="Oval 124">
            <a:extLst>
              <a:ext uri="{FF2B5EF4-FFF2-40B4-BE49-F238E27FC236}">
                <a16:creationId xmlns:a16="http://schemas.microsoft.com/office/drawing/2014/main" id="{167F3B10-A329-462C-8AC8-63489FE13013}"/>
              </a:ext>
            </a:extLst>
          </p:cNvPr>
          <p:cNvSpPr/>
          <p:nvPr/>
        </p:nvSpPr>
        <p:spPr bwMode="ltGray">
          <a:xfrm>
            <a:off x="6853484" y="4454029"/>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6" name="Oval 125">
            <a:extLst>
              <a:ext uri="{FF2B5EF4-FFF2-40B4-BE49-F238E27FC236}">
                <a16:creationId xmlns:a16="http://schemas.microsoft.com/office/drawing/2014/main" id="{C276A44B-A05F-42FC-B704-16E43C0956B4}"/>
              </a:ext>
            </a:extLst>
          </p:cNvPr>
          <p:cNvSpPr/>
          <p:nvPr/>
        </p:nvSpPr>
        <p:spPr bwMode="ltGray">
          <a:xfrm>
            <a:off x="7894302" y="3818274"/>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7" name="Oval 126">
            <a:extLst>
              <a:ext uri="{FF2B5EF4-FFF2-40B4-BE49-F238E27FC236}">
                <a16:creationId xmlns:a16="http://schemas.microsoft.com/office/drawing/2014/main" id="{AD11086F-9044-493D-835C-D2C830169CF1}"/>
              </a:ext>
            </a:extLst>
          </p:cNvPr>
          <p:cNvSpPr/>
          <p:nvPr/>
        </p:nvSpPr>
        <p:spPr bwMode="ltGray">
          <a:xfrm>
            <a:off x="8969373" y="2373987"/>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8" name="Oval 127">
            <a:extLst>
              <a:ext uri="{FF2B5EF4-FFF2-40B4-BE49-F238E27FC236}">
                <a16:creationId xmlns:a16="http://schemas.microsoft.com/office/drawing/2014/main" id="{C3562B0F-F844-4664-A814-47320FFF00D1}"/>
              </a:ext>
            </a:extLst>
          </p:cNvPr>
          <p:cNvSpPr/>
          <p:nvPr/>
        </p:nvSpPr>
        <p:spPr bwMode="ltGray">
          <a:xfrm>
            <a:off x="9311370" y="1407616"/>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cxnSp>
        <p:nvCxnSpPr>
          <p:cNvPr id="129" name="Straight Connector 128">
            <a:extLst>
              <a:ext uri="{FF2B5EF4-FFF2-40B4-BE49-F238E27FC236}">
                <a16:creationId xmlns:a16="http://schemas.microsoft.com/office/drawing/2014/main" id="{62D0F19C-A1BB-4F72-B30C-F9CC5891756F}"/>
              </a:ext>
            </a:extLst>
          </p:cNvPr>
          <p:cNvCxnSpPr>
            <a:stCxn id="120" idx="6"/>
            <a:endCxn id="121" idx="2"/>
          </p:cNvCxnSpPr>
          <p:nvPr/>
        </p:nvCxnSpPr>
        <p:spPr>
          <a:xfrm flipV="1">
            <a:off x="3148103" y="5196362"/>
            <a:ext cx="566651" cy="27824"/>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68D30BD-E326-48ED-86BB-CB7F0320FFD3}"/>
              </a:ext>
            </a:extLst>
          </p:cNvPr>
          <p:cNvCxnSpPr>
            <a:cxnSpLocks/>
            <a:stCxn id="121" idx="6"/>
            <a:endCxn id="122" idx="2"/>
          </p:cNvCxnSpPr>
          <p:nvPr/>
        </p:nvCxnSpPr>
        <p:spPr>
          <a:xfrm flipV="1">
            <a:off x="3858680" y="5174465"/>
            <a:ext cx="212664" cy="21897"/>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C46C310-86B6-44D5-8014-1A46116B935D}"/>
              </a:ext>
            </a:extLst>
          </p:cNvPr>
          <p:cNvCxnSpPr>
            <a:cxnSpLocks/>
            <a:stCxn id="122" idx="6"/>
            <a:endCxn id="123" idx="2"/>
          </p:cNvCxnSpPr>
          <p:nvPr/>
        </p:nvCxnSpPr>
        <p:spPr>
          <a:xfrm flipV="1">
            <a:off x="4215270" y="5137659"/>
            <a:ext cx="250738" cy="36806"/>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B104BE3-6C94-48E3-A60B-6AC3DA76E531}"/>
              </a:ext>
            </a:extLst>
          </p:cNvPr>
          <p:cNvCxnSpPr>
            <a:cxnSpLocks/>
          </p:cNvCxnSpPr>
          <p:nvPr/>
        </p:nvCxnSpPr>
        <p:spPr>
          <a:xfrm flipV="1">
            <a:off x="4624263" y="5054632"/>
            <a:ext cx="481428" cy="72801"/>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9A09E96-248C-4952-8AEE-4AF11AE82795}"/>
              </a:ext>
            </a:extLst>
          </p:cNvPr>
          <p:cNvCxnSpPr>
            <a:cxnSpLocks/>
          </p:cNvCxnSpPr>
          <p:nvPr/>
        </p:nvCxnSpPr>
        <p:spPr>
          <a:xfrm flipV="1">
            <a:off x="5957775" y="4711752"/>
            <a:ext cx="582823" cy="182223"/>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8A0E330-C37C-454B-9703-648DE2726F92}"/>
              </a:ext>
            </a:extLst>
          </p:cNvPr>
          <p:cNvCxnSpPr>
            <a:cxnSpLocks/>
            <a:stCxn id="125" idx="7"/>
            <a:endCxn id="126" idx="3"/>
          </p:cNvCxnSpPr>
          <p:nvPr/>
        </p:nvCxnSpPr>
        <p:spPr>
          <a:xfrm flipV="1">
            <a:off x="6976333" y="3939145"/>
            <a:ext cx="939046" cy="535622"/>
          </a:xfrm>
          <a:prstGeom prst="line">
            <a:avLst/>
          </a:prstGeom>
          <a:ln w="5080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32FF554-E8DA-47C8-A723-6D3F751999A7}"/>
              </a:ext>
            </a:extLst>
          </p:cNvPr>
          <p:cNvCxnSpPr>
            <a:cxnSpLocks/>
            <a:stCxn id="126" idx="7"/>
            <a:endCxn id="66" idx="3"/>
          </p:cNvCxnSpPr>
          <p:nvPr/>
        </p:nvCxnSpPr>
        <p:spPr>
          <a:xfrm flipV="1">
            <a:off x="8017151" y="3139191"/>
            <a:ext cx="585392" cy="699821"/>
          </a:xfrm>
          <a:prstGeom prst="line">
            <a:avLst/>
          </a:prstGeom>
          <a:ln w="5080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9CB7392-7FE7-45A2-B3FE-7B3F0689AB61}"/>
              </a:ext>
            </a:extLst>
          </p:cNvPr>
          <p:cNvCxnSpPr>
            <a:cxnSpLocks/>
            <a:stCxn id="127" idx="0"/>
          </p:cNvCxnSpPr>
          <p:nvPr/>
        </p:nvCxnSpPr>
        <p:spPr>
          <a:xfrm flipV="1">
            <a:off x="9041336" y="1557739"/>
            <a:ext cx="294181" cy="816248"/>
          </a:xfrm>
          <a:prstGeom prst="line">
            <a:avLst/>
          </a:prstGeom>
          <a:ln w="5080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2310877" y="1865889"/>
            <a:ext cx="1740067" cy="578903"/>
          </a:xfrm>
          <a:prstGeom prst="rect">
            <a:avLst/>
          </a:prstGeom>
          <a:noFill/>
        </p:spPr>
        <p:txBody>
          <a:bodyPr wrap="square" lIns="0" tIns="0" rIns="0" bIns="0" rtlCol="0">
            <a:noAutofit/>
          </a:bodyPr>
          <a:lstStyle/>
          <a:p>
            <a:pPr algn="ctr"/>
            <a:r>
              <a:rPr lang="en-US" sz="1600" dirty="0"/>
              <a:t>Exploding</a:t>
            </a:r>
            <a:br>
              <a:rPr lang="en-US" sz="1600" dirty="0"/>
            </a:br>
            <a:r>
              <a:rPr lang="en-US" sz="1600" dirty="0"/>
              <a:t>data sources</a:t>
            </a:r>
          </a:p>
        </p:txBody>
      </p:sp>
      <p:sp>
        <p:nvSpPr>
          <p:cNvPr id="142" name="TextBox 141"/>
          <p:cNvSpPr txBox="1"/>
          <p:nvPr/>
        </p:nvSpPr>
        <p:spPr>
          <a:xfrm>
            <a:off x="2172675" y="1926143"/>
            <a:ext cx="438880" cy="578903"/>
          </a:xfrm>
          <a:prstGeom prst="rect">
            <a:avLst/>
          </a:prstGeom>
          <a:noFill/>
        </p:spPr>
        <p:txBody>
          <a:bodyPr wrap="square" lIns="0" tIns="0" rIns="0" bIns="0" rtlCol="0">
            <a:noAutofit/>
          </a:bodyPr>
          <a:lstStyle/>
          <a:p>
            <a:pPr algn="ctr"/>
            <a:r>
              <a:rPr lang="en-US" sz="2400" b="1" dirty="0"/>
              <a:t>X</a:t>
            </a:r>
          </a:p>
        </p:txBody>
      </p:sp>
      <p:sp>
        <p:nvSpPr>
          <p:cNvPr id="143" name="TextBox 142"/>
          <p:cNvSpPr txBox="1"/>
          <p:nvPr/>
        </p:nvSpPr>
        <p:spPr>
          <a:xfrm>
            <a:off x="3766249" y="1926143"/>
            <a:ext cx="438880" cy="578903"/>
          </a:xfrm>
          <a:prstGeom prst="rect">
            <a:avLst/>
          </a:prstGeom>
          <a:noFill/>
        </p:spPr>
        <p:txBody>
          <a:bodyPr wrap="square" lIns="0" tIns="0" rIns="0" bIns="0" rtlCol="0">
            <a:noAutofit/>
          </a:bodyPr>
          <a:lstStyle/>
          <a:p>
            <a:pPr algn="ctr"/>
            <a:r>
              <a:rPr lang="en-US" sz="2400" b="1" dirty="0"/>
              <a:t>X</a:t>
            </a:r>
          </a:p>
        </p:txBody>
      </p:sp>
      <p:sp>
        <p:nvSpPr>
          <p:cNvPr id="144" name="TextBox 143"/>
          <p:cNvSpPr txBox="1"/>
          <p:nvPr/>
        </p:nvSpPr>
        <p:spPr>
          <a:xfrm>
            <a:off x="3953512" y="1858175"/>
            <a:ext cx="1740067" cy="578903"/>
          </a:xfrm>
          <a:prstGeom prst="rect">
            <a:avLst/>
          </a:prstGeom>
          <a:noFill/>
        </p:spPr>
        <p:txBody>
          <a:bodyPr wrap="square" lIns="0" tIns="0" rIns="0" bIns="0" rtlCol="0">
            <a:noAutofit/>
          </a:bodyPr>
          <a:lstStyle/>
          <a:p>
            <a:pPr algn="ctr"/>
            <a:r>
              <a:rPr lang="en-US" sz="1600" dirty="0"/>
              <a:t>Shrinking</a:t>
            </a:r>
            <a:br>
              <a:rPr lang="en-US" sz="1600" dirty="0"/>
            </a:br>
            <a:r>
              <a:rPr lang="en-US" sz="1600" dirty="0"/>
              <a:t>time to action</a:t>
            </a:r>
          </a:p>
        </p:txBody>
      </p:sp>
      <p:sp>
        <p:nvSpPr>
          <p:cNvPr id="145" name="TextBox 144"/>
          <p:cNvSpPr txBox="1"/>
          <p:nvPr/>
        </p:nvSpPr>
        <p:spPr>
          <a:xfrm>
            <a:off x="5850786" y="1669363"/>
            <a:ext cx="2194718" cy="578903"/>
          </a:xfrm>
          <a:prstGeom prst="rect">
            <a:avLst/>
          </a:prstGeom>
          <a:noFill/>
        </p:spPr>
        <p:txBody>
          <a:bodyPr wrap="square" lIns="0" tIns="0" rIns="0" bIns="0" rtlCol="0">
            <a:noAutofit/>
          </a:bodyPr>
          <a:lstStyle/>
          <a:p>
            <a:pPr algn="ctr"/>
            <a:r>
              <a:rPr lang="en-US" dirty="0"/>
              <a:t>Massive advances</a:t>
            </a:r>
            <a:br>
              <a:rPr lang="en-US" dirty="0"/>
            </a:br>
            <a:r>
              <a:rPr lang="en-US" dirty="0"/>
              <a:t>in computing power </a:t>
            </a:r>
            <a:r>
              <a:rPr lang="en-US" b="1" dirty="0"/>
              <a:t>needed everywhere</a:t>
            </a:r>
          </a:p>
        </p:txBody>
      </p:sp>
      <p:sp>
        <p:nvSpPr>
          <p:cNvPr id="146" name="TextBox 145"/>
          <p:cNvSpPr txBox="1"/>
          <p:nvPr/>
        </p:nvSpPr>
        <p:spPr>
          <a:xfrm>
            <a:off x="5437733" y="1926143"/>
            <a:ext cx="438880" cy="578903"/>
          </a:xfrm>
          <a:prstGeom prst="rect">
            <a:avLst/>
          </a:prstGeom>
          <a:noFill/>
        </p:spPr>
        <p:txBody>
          <a:bodyPr wrap="square" lIns="0" tIns="0" rIns="0" bIns="0" rtlCol="0">
            <a:noAutofit/>
          </a:bodyPr>
          <a:lstStyle/>
          <a:p>
            <a:pPr algn="ctr"/>
            <a:r>
              <a:rPr lang="en-US" sz="2400" b="1" dirty="0"/>
              <a:t>=</a:t>
            </a:r>
          </a:p>
        </p:txBody>
      </p:sp>
      <p:grpSp>
        <p:nvGrpSpPr>
          <p:cNvPr id="151" name="Group 150"/>
          <p:cNvGrpSpPr/>
          <p:nvPr/>
        </p:nvGrpSpPr>
        <p:grpSpPr>
          <a:xfrm>
            <a:off x="9520934" y="1488251"/>
            <a:ext cx="391551" cy="2545119"/>
            <a:chOff x="9520934" y="1488251"/>
            <a:chExt cx="391551" cy="2545119"/>
          </a:xfrm>
        </p:grpSpPr>
        <p:sp>
          <p:nvSpPr>
            <p:cNvPr id="149" name="Freeform 148"/>
            <p:cNvSpPr/>
            <p:nvPr/>
          </p:nvSpPr>
          <p:spPr bwMode="ltGray">
            <a:xfrm>
              <a:off x="9520934" y="1488251"/>
              <a:ext cx="166793" cy="2545119"/>
            </a:xfrm>
            <a:custGeom>
              <a:avLst/>
              <a:gdLst>
                <a:gd name="connsiteX0" fmla="*/ 0 w 196646"/>
                <a:gd name="connsiteY0" fmla="*/ 0 h 2212258"/>
                <a:gd name="connsiteX1" fmla="*/ 196646 w 196646"/>
                <a:gd name="connsiteY1" fmla="*/ 0 h 2212258"/>
                <a:gd name="connsiteX2" fmla="*/ 196646 w 196646"/>
                <a:gd name="connsiteY2" fmla="*/ 2212258 h 2212258"/>
                <a:gd name="connsiteX3" fmla="*/ 0 w 196646"/>
                <a:gd name="connsiteY3" fmla="*/ 2212258 h 2212258"/>
              </a:gdLst>
              <a:ahLst/>
              <a:cxnLst>
                <a:cxn ang="0">
                  <a:pos x="connsiteX0" y="connsiteY0"/>
                </a:cxn>
                <a:cxn ang="0">
                  <a:pos x="connsiteX1" y="connsiteY1"/>
                </a:cxn>
                <a:cxn ang="0">
                  <a:pos x="connsiteX2" y="connsiteY2"/>
                </a:cxn>
                <a:cxn ang="0">
                  <a:pos x="connsiteX3" y="connsiteY3"/>
                </a:cxn>
              </a:cxnLst>
              <a:rect l="l" t="t" r="r" b="b"/>
              <a:pathLst>
                <a:path w="196646" h="2212258">
                  <a:moveTo>
                    <a:pt x="0" y="0"/>
                  </a:moveTo>
                  <a:lnTo>
                    <a:pt x="196646" y="0"/>
                  </a:lnTo>
                  <a:lnTo>
                    <a:pt x="196646" y="2212258"/>
                  </a:lnTo>
                  <a:lnTo>
                    <a:pt x="0" y="2212258"/>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149"/>
            <p:cNvSpPr/>
            <p:nvPr/>
          </p:nvSpPr>
          <p:spPr bwMode="ltGray">
            <a:xfrm flipV="1">
              <a:off x="9694606" y="2707313"/>
              <a:ext cx="217879" cy="45719"/>
            </a:xfrm>
            <a:custGeom>
              <a:avLst/>
              <a:gdLst>
                <a:gd name="connsiteX0" fmla="*/ 0 w 481781"/>
                <a:gd name="connsiteY0" fmla="*/ 0 h 0"/>
                <a:gd name="connsiteX1" fmla="*/ 481781 w 481781"/>
                <a:gd name="connsiteY1" fmla="*/ 0 h 0"/>
              </a:gdLst>
              <a:ahLst/>
              <a:cxnLst>
                <a:cxn ang="0">
                  <a:pos x="connsiteX0" y="connsiteY0"/>
                </a:cxn>
                <a:cxn ang="0">
                  <a:pos x="connsiteX1" y="connsiteY1"/>
                </a:cxn>
              </a:cxnLst>
              <a:rect l="l" t="t" r="r" b="b"/>
              <a:pathLst>
                <a:path w="481781">
                  <a:moveTo>
                    <a:pt x="0" y="0"/>
                  </a:moveTo>
                  <a:lnTo>
                    <a:pt x="481781" y="0"/>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6" name="Freeform 155"/>
          <p:cNvSpPr/>
          <p:nvPr/>
        </p:nvSpPr>
        <p:spPr bwMode="ltGray">
          <a:xfrm>
            <a:off x="1899222" y="5486399"/>
            <a:ext cx="1104955" cy="45719"/>
          </a:xfrm>
          <a:custGeom>
            <a:avLst/>
            <a:gdLst>
              <a:gd name="connsiteX0" fmla="*/ 717755 w 717755"/>
              <a:gd name="connsiteY0" fmla="*/ 0 h 0"/>
              <a:gd name="connsiteX1" fmla="*/ 0 w 717755"/>
              <a:gd name="connsiteY1" fmla="*/ 0 h 0"/>
            </a:gdLst>
            <a:ahLst/>
            <a:cxnLst>
              <a:cxn ang="0">
                <a:pos x="connsiteX0" y="connsiteY0"/>
              </a:cxn>
              <a:cxn ang="0">
                <a:pos x="connsiteX1" y="connsiteY1"/>
              </a:cxn>
            </a:cxnLst>
            <a:rect l="l" t="t" r="r" b="b"/>
            <a:pathLst>
              <a:path w="717755">
                <a:moveTo>
                  <a:pt x="717755" y="0"/>
                </a:moveTo>
                <a:lnTo>
                  <a:pt x="0" y="0"/>
                </a:lnTo>
              </a:path>
            </a:pathLst>
          </a:custGeom>
          <a:noFill/>
          <a:ln w="38100"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bwMode="ltGray">
          <a:xfrm flipV="1">
            <a:off x="1482027" y="5159359"/>
            <a:ext cx="1529409" cy="61609"/>
          </a:xfrm>
          <a:custGeom>
            <a:avLst/>
            <a:gdLst>
              <a:gd name="connsiteX0" fmla="*/ 717755 w 717755"/>
              <a:gd name="connsiteY0" fmla="*/ 0 h 0"/>
              <a:gd name="connsiteX1" fmla="*/ 0 w 717755"/>
              <a:gd name="connsiteY1" fmla="*/ 0 h 0"/>
            </a:gdLst>
            <a:ahLst/>
            <a:cxnLst>
              <a:cxn ang="0">
                <a:pos x="connsiteX0" y="connsiteY0"/>
              </a:cxn>
              <a:cxn ang="0">
                <a:pos x="connsiteX1" y="connsiteY1"/>
              </a:cxn>
            </a:cxnLst>
            <a:rect l="l" t="t" r="r" b="b"/>
            <a:pathLst>
              <a:path w="717755">
                <a:moveTo>
                  <a:pt x="717755" y="0"/>
                </a:moveTo>
                <a:lnTo>
                  <a:pt x="0" y="0"/>
                </a:lnTo>
              </a:path>
            </a:pathLst>
          </a:custGeom>
          <a:noFill/>
          <a:ln w="3810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EA240879-E19D-4C8D-8ECE-8481C319B23C}"/>
              </a:ext>
            </a:extLst>
          </p:cNvPr>
          <p:cNvSpPr txBox="1"/>
          <p:nvPr/>
        </p:nvSpPr>
        <p:spPr>
          <a:xfrm>
            <a:off x="9108836" y="5734347"/>
            <a:ext cx="548993" cy="311150"/>
          </a:xfrm>
          <a:prstGeom prst="rect">
            <a:avLst/>
          </a:prstGeom>
          <a:noFill/>
        </p:spPr>
        <p:txBody>
          <a:bodyPr wrap="square" lIns="0" tIns="0" rIns="0" bIns="0" rtlCol="0">
            <a:noAutofit/>
          </a:bodyPr>
          <a:lstStyle/>
          <a:p>
            <a:pPr algn="ctr">
              <a:lnSpc>
                <a:spcPct val="90000"/>
              </a:lnSpc>
            </a:pPr>
            <a:r>
              <a:rPr lang="en-US" sz="1400" dirty="0">
                <a:solidFill>
                  <a:schemeClr val="bg1"/>
                </a:solidFill>
              </a:rPr>
              <a:t>2025</a:t>
            </a:r>
          </a:p>
        </p:txBody>
      </p:sp>
      <p:sp>
        <p:nvSpPr>
          <p:cNvPr id="66" name="Oval 65">
            <a:extLst>
              <a:ext uri="{FF2B5EF4-FFF2-40B4-BE49-F238E27FC236}">
                <a16:creationId xmlns:a16="http://schemas.microsoft.com/office/drawing/2014/main" id="{C276A44B-A05F-42FC-B704-16E43C0956B4}"/>
              </a:ext>
            </a:extLst>
          </p:cNvPr>
          <p:cNvSpPr/>
          <p:nvPr/>
        </p:nvSpPr>
        <p:spPr bwMode="ltGray">
          <a:xfrm>
            <a:off x="8581466" y="3018320"/>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7" name="TextBox 66">
            <a:extLst>
              <a:ext uri="{FF2B5EF4-FFF2-40B4-BE49-F238E27FC236}">
                <a16:creationId xmlns:a16="http://schemas.microsoft.com/office/drawing/2014/main" id="{64A943DF-C594-44F5-B490-D11D211EAB8D}"/>
              </a:ext>
            </a:extLst>
          </p:cNvPr>
          <p:cNvSpPr txBox="1"/>
          <p:nvPr/>
        </p:nvSpPr>
        <p:spPr>
          <a:xfrm>
            <a:off x="8024870" y="2702971"/>
            <a:ext cx="673238" cy="278606"/>
          </a:xfrm>
          <a:prstGeom prst="rect">
            <a:avLst/>
          </a:prstGeom>
          <a:noFill/>
        </p:spPr>
        <p:txBody>
          <a:bodyPr wrap="square" lIns="0" tIns="0" rIns="0" bIns="0" rtlCol="0">
            <a:noAutofit/>
          </a:bodyPr>
          <a:lstStyle/>
          <a:p>
            <a:pPr algn="ctr">
              <a:lnSpc>
                <a:spcPct val="90000"/>
              </a:lnSpc>
            </a:pPr>
            <a:r>
              <a:rPr lang="en-US" sz="2000" b="1" dirty="0">
                <a:solidFill>
                  <a:schemeClr val="accent3"/>
                </a:solidFill>
              </a:rPr>
              <a:t>100</a:t>
            </a:r>
            <a:br>
              <a:rPr lang="en-US" sz="2000" b="1" dirty="0">
                <a:solidFill>
                  <a:schemeClr val="accent3"/>
                </a:solidFill>
              </a:rPr>
            </a:br>
            <a:r>
              <a:rPr lang="en-US" sz="1200" b="1" dirty="0">
                <a:solidFill>
                  <a:schemeClr val="accent3"/>
                </a:solidFill>
              </a:rPr>
              <a:t>ZB</a:t>
            </a:r>
            <a:endParaRPr lang="en-US" sz="2000" b="1" dirty="0">
              <a:solidFill>
                <a:schemeClr val="accent3"/>
              </a:solidFill>
            </a:endParaRPr>
          </a:p>
        </p:txBody>
      </p:sp>
      <p:cxnSp>
        <p:nvCxnSpPr>
          <p:cNvPr id="69" name="Straight Connector 68">
            <a:extLst>
              <a:ext uri="{FF2B5EF4-FFF2-40B4-BE49-F238E27FC236}">
                <a16:creationId xmlns:a16="http://schemas.microsoft.com/office/drawing/2014/main" id="{C32FF554-E8DA-47C8-A723-6D3F751999A7}"/>
              </a:ext>
            </a:extLst>
          </p:cNvPr>
          <p:cNvCxnSpPr>
            <a:cxnSpLocks/>
            <a:stCxn id="66" idx="7"/>
            <a:endCxn id="127" idx="4"/>
          </p:cNvCxnSpPr>
          <p:nvPr/>
        </p:nvCxnSpPr>
        <p:spPr>
          <a:xfrm flipV="1">
            <a:off x="8704315" y="2515596"/>
            <a:ext cx="337021" cy="523462"/>
          </a:xfrm>
          <a:prstGeom prst="line">
            <a:avLst/>
          </a:prstGeom>
          <a:ln w="50800" cap="rnd">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E92ED13D-3A34-4E12-A820-A28390D906BB}"/>
              </a:ext>
            </a:extLst>
          </p:cNvPr>
          <p:cNvSpPr/>
          <p:nvPr/>
        </p:nvSpPr>
        <p:spPr bwMode="ltGray">
          <a:xfrm>
            <a:off x="5108726" y="4960264"/>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 name="TextBox 79">
            <a:extLst>
              <a:ext uri="{FF2B5EF4-FFF2-40B4-BE49-F238E27FC236}">
                <a16:creationId xmlns:a16="http://schemas.microsoft.com/office/drawing/2014/main" id="{F7DAA333-D039-459B-85CD-26307D7883E3}"/>
              </a:ext>
            </a:extLst>
          </p:cNvPr>
          <p:cNvSpPr txBox="1"/>
          <p:nvPr/>
        </p:nvSpPr>
        <p:spPr>
          <a:xfrm>
            <a:off x="4914765" y="4507117"/>
            <a:ext cx="548993" cy="278606"/>
          </a:xfrm>
          <a:prstGeom prst="rect">
            <a:avLst/>
          </a:prstGeom>
          <a:noFill/>
        </p:spPr>
        <p:txBody>
          <a:bodyPr wrap="square" lIns="0" tIns="0" rIns="0" bIns="0" rtlCol="0">
            <a:noAutofit/>
          </a:bodyPr>
          <a:lstStyle/>
          <a:p>
            <a:pPr algn="ctr">
              <a:lnSpc>
                <a:spcPct val="90000"/>
              </a:lnSpc>
            </a:pPr>
            <a:r>
              <a:rPr lang="en-US" sz="1600" b="1" dirty="0"/>
              <a:t>9.0</a:t>
            </a:r>
            <a:br>
              <a:rPr lang="en-US" sz="1600" b="1" dirty="0"/>
            </a:br>
            <a:r>
              <a:rPr lang="en-US" sz="1200" b="1" dirty="0"/>
              <a:t>ZB</a:t>
            </a:r>
            <a:endParaRPr lang="en-US" sz="2000" b="1" dirty="0"/>
          </a:p>
        </p:txBody>
      </p:sp>
      <p:cxnSp>
        <p:nvCxnSpPr>
          <p:cNvPr id="82" name="Straight Connector 81">
            <a:extLst>
              <a:ext uri="{FF2B5EF4-FFF2-40B4-BE49-F238E27FC236}">
                <a16:creationId xmlns:a16="http://schemas.microsoft.com/office/drawing/2014/main" id="{FB104BE3-6C94-48E3-A60B-6AC3DA76E531}"/>
              </a:ext>
            </a:extLst>
          </p:cNvPr>
          <p:cNvCxnSpPr>
            <a:cxnSpLocks/>
          </p:cNvCxnSpPr>
          <p:nvPr/>
        </p:nvCxnSpPr>
        <p:spPr>
          <a:xfrm flipV="1">
            <a:off x="5249047" y="4908781"/>
            <a:ext cx="590034" cy="106385"/>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00A1637-D878-43CA-A8F7-76F4862E646C}"/>
              </a:ext>
            </a:extLst>
          </p:cNvPr>
          <p:cNvSpPr txBox="1"/>
          <p:nvPr/>
        </p:nvSpPr>
        <p:spPr>
          <a:xfrm>
            <a:off x="6254641" y="4169814"/>
            <a:ext cx="548993" cy="278606"/>
          </a:xfrm>
          <a:prstGeom prst="rect">
            <a:avLst/>
          </a:prstGeom>
          <a:noFill/>
        </p:spPr>
        <p:txBody>
          <a:bodyPr wrap="square" lIns="0" tIns="0" rIns="0" bIns="0" rtlCol="0">
            <a:noAutofit/>
          </a:bodyPr>
          <a:lstStyle/>
          <a:p>
            <a:pPr algn="ctr">
              <a:lnSpc>
                <a:spcPct val="90000"/>
              </a:lnSpc>
            </a:pPr>
            <a:r>
              <a:rPr lang="en-US" sz="1600" b="1" dirty="0"/>
              <a:t>25</a:t>
            </a:r>
            <a:br>
              <a:rPr lang="en-US" sz="1600" b="1" dirty="0"/>
            </a:br>
            <a:r>
              <a:rPr lang="en-US" sz="1200" b="1" dirty="0"/>
              <a:t>ZB</a:t>
            </a:r>
            <a:endParaRPr lang="en-US" sz="2000" b="1" dirty="0"/>
          </a:p>
        </p:txBody>
      </p:sp>
      <p:sp>
        <p:nvSpPr>
          <p:cNvPr id="93" name="Oval 92">
            <a:extLst>
              <a:ext uri="{FF2B5EF4-FFF2-40B4-BE49-F238E27FC236}">
                <a16:creationId xmlns:a16="http://schemas.microsoft.com/office/drawing/2014/main" id="{167F3B10-A329-462C-8AC8-63489FE13013}"/>
              </a:ext>
            </a:extLst>
          </p:cNvPr>
          <p:cNvSpPr/>
          <p:nvPr/>
        </p:nvSpPr>
        <p:spPr bwMode="ltGray">
          <a:xfrm>
            <a:off x="6519521" y="4617692"/>
            <a:ext cx="143926" cy="141609"/>
          </a:xfrm>
          <a:prstGeom prst="ellipse">
            <a:avLst/>
          </a:prstGeom>
          <a:no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cxnSp>
        <p:nvCxnSpPr>
          <p:cNvPr id="137" name="Straight Connector 136">
            <a:extLst>
              <a:ext uri="{FF2B5EF4-FFF2-40B4-BE49-F238E27FC236}">
                <a16:creationId xmlns:a16="http://schemas.microsoft.com/office/drawing/2014/main" id="{99A09E96-248C-4952-8AEE-4AF11AE82795}"/>
              </a:ext>
            </a:extLst>
          </p:cNvPr>
          <p:cNvCxnSpPr>
            <a:cxnSpLocks/>
          </p:cNvCxnSpPr>
          <p:nvPr/>
        </p:nvCxnSpPr>
        <p:spPr>
          <a:xfrm flipV="1">
            <a:off x="6680168" y="4563953"/>
            <a:ext cx="190246" cy="98873"/>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Slide Number Placeholder 3"/>
          <p:cNvSpPr>
            <a:spLocks noGrp="1"/>
          </p:cNvSpPr>
          <p:nvPr>
            <p:ph type="sldNum" sz="quarter" idx="12"/>
          </p:nvPr>
        </p:nvSpPr>
        <p:spPr/>
        <p:txBody>
          <a:bodyPr/>
          <a:lstStyle/>
          <a:p>
            <a:fld id="{B016F8AB-BCEA-4347-8BA6-BE776009BC89}" type="slidenum">
              <a:rPr lang="uk-UA" smtClean="0"/>
              <a:t>43</a:t>
            </a:fld>
            <a:endParaRPr lang="uk-UA" dirty="0"/>
          </a:p>
        </p:txBody>
      </p:sp>
      <p:pic>
        <p:nvPicPr>
          <p:cNvPr id="5" name="Picture 4" descr="Screen Shot 2019-03-10 at 5.14.40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180236"/>
          </a:xfrm>
          <a:prstGeom prst="rect">
            <a:avLst/>
          </a:prstGeom>
        </p:spPr>
      </p:pic>
      <p:sp>
        <p:nvSpPr>
          <p:cNvPr id="6" name="TextBox 5">
            <a:extLst>
              <a:ext uri="{FF2B5EF4-FFF2-40B4-BE49-F238E27FC236}">
                <a16:creationId xmlns:a16="http://schemas.microsoft.com/office/drawing/2014/main" id="{7E58351A-AAA8-F34F-93DF-6FDD7041B63F}"/>
              </a:ext>
            </a:extLst>
          </p:cNvPr>
          <p:cNvSpPr txBox="1"/>
          <p:nvPr/>
        </p:nvSpPr>
        <p:spPr>
          <a:xfrm>
            <a:off x="4727848" y="5943600"/>
            <a:ext cx="914400" cy="914400"/>
          </a:xfrm>
          <a:prstGeom prst="rect">
            <a:avLst/>
          </a:prstGeom>
          <a:noFill/>
        </p:spPr>
        <p:txBody>
          <a:bodyPr wrap="none" lIns="0" tIns="0" rIns="0" bIns="0" rtlCol="0">
            <a:noAutofit/>
          </a:bodyPr>
          <a:lstStyle/>
          <a:p>
            <a:pPr>
              <a:lnSpc>
                <a:spcPct val="90000"/>
              </a:lnSpc>
            </a:pPr>
            <a:r>
              <a:rPr lang="en-US" dirty="0">
                <a:solidFill>
                  <a:srgbClr val="FF0000"/>
                </a:solidFill>
              </a:rPr>
              <a:t>Preliminary Results </a:t>
            </a:r>
            <a:r>
              <a:rPr lang="mr-IN" dirty="0">
                <a:solidFill>
                  <a:srgbClr val="FF0000"/>
                </a:solidFill>
              </a:rPr>
              <a:t>–</a:t>
            </a:r>
            <a:r>
              <a:rPr lang="en-US" dirty="0">
                <a:solidFill>
                  <a:srgbClr val="FF0000"/>
                </a:solidFill>
              </a:rPr>
              <a:t>HPE Confidential - NDA Required</a:t>
            </a:r>
          </a:p>
        </p:txBody>
      </p:sp>
    </p:spTree>
    <p:extLst>
      <p:ext uri="{BB962C8B-B14F-4D97-AF65-F5344CB8AC3E}">
        <p14:creationId xmlns:p14="http://schemas.microsoft.com/office/powerpoint/2010/main" val="27253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a:spLocks noGrp="1"/>
          </p:cNvSpPr>
          <p:nvPr>
            <p:ph type="title"/>
          </p:nvPr>
        </p:nvSpPr>
        <p:spPr/>
        <p:txBody>
          <a:bodyPr/>
          <a:lstStyle/>
          <a:p>
            <a:r>
              <a:rPr lang="en-US"/>
              <a:t>Potential to Compose Superdome Flex Systems with Software-Defined Scalable Memory</a:t>
            </a:r>
            <a:endParaRPr lang="en-US" dirty="0"/>
          </a:p>
        </p:txBody>
      </p:sp>
      <p:sp>
        <p:nvSpPr>
          <p:cNvPr id="3" name="Content Placeholder 2"/>
          <p:cNvSpPr>
            <a:spLocks noGrp="1"/>
          </p:cNvSpPr>
          <p:nvPr>
            <p:ph idx="1"/>
          </p:nvPr>
        </p:nvSpPr>
        <p:spPr/>
        <p:txBody>
          <a:bodyPr/>
          <a:lstStyle/>
          <a:p>
            <a:endParaRPr lang="en-US"/>
          </a:p>
        </p:txBody>
      </p:sp>
      <p:grpSp>
        <p:nvGrpSpPr>
          <p:cNvPr id="34" name="Group 33"/>
          <p:cNvGrpSpPr/>
          <p:nvPr/>
        </p:nvGrpSpPr>
        <p:grpSpPr>
          <a:xfrm>
            <a:off x="2133600" y="1600200"/>
            <a:ext cx="1296614" cy="3884111"/>
            <a:chOff x="8453046" y="1567181"/>
            <a:chExt cx="1296614" cy="3884111"/>
          </a:xfrm>
        </p:grpSpPr>
        <p:grpSp>
          <p:nvGrpSpPr>
            <p:cNvPr id="35" name="Group 34"/>
            <p:cNvGrpSpPr>
              <a:grpSpLocks noChangeAspect="1"/>
            </p:cNvGrpSpPr>
            <p:nvPr/>
          </p:nvGrpSpPr>
          <p:grpSpPr>
            <a:xfrm>
              <a:off x="8479343" y="1567181"/>
              <a:ext cx="1270317" cy="3779520"/>
              <a:chOff x="5763442" y="1379921"/>
              <a:chExt cx="1343026" cy="4006116"/>
            </a:xfrm>
          </p:grpSpPr>
          <p:grpSp>
            <p:nvGrpSpPr>
              <p:cNvPr id="44" name="Group 43"/>
              <p:cNvGrpSpPr/>
              <p:nvPr/>
            </p:nvGrpSpPr>
            <p:grpSpPr>
              <a:xfrm>
                <a:off x="5763442" y="1379921"/>
                <a:ext cx="1343026" cy="4006116"/>
                <a:chOff x="2676524" y="1547688"/>
                <a:chExt cx="1428751" cy="4261825"/>
              </a:xfrm>
            </p:grpSpPr>
            <p:pic>
              <p:nvPicPr>
                <p:cNvPr id="49"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6524" y="1547688"/>
                  <a:ext cx="1428751" cy="426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19400" y="4634893"/>
                  <a:ext cx="1085850" cy="981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81298" y="2581274"/>
                  <a:ext cx="1104901" cy="381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45"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905500" y="1462681"/>
                <a:ext cx="1038225" cy="134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96030" y="3391894"/>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3" y="2488733"/>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8"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2" y="1597049"/>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36" name="Group 35"/>
            <p:cNvGrpSpPr/>
            <p:nvPr/>
          </p:nvGrpSpPr>
          <p:grpSpPr>
            <a:xfrm>
              <a:off x="8453046" y="1581532"/>
              <a:ext cx="1279800" cy="3869760"/>
              <a:chOff x="8437000" y="1591056"/>
              <a:chExt cx="1279800" cy="3869760"/>
            </a:xfrm>
          </p:grpSpPr>
          <p:pic>
            <p:nvPicPr>
              <p:cNvPr id="37" name="Picture 36"/>
              <p:cNvPicPr>
                <a:picLocks noChangeAspect="1"/>
              </p:cNvPicPr>
              <p:nvPr/>
            </p:nvPicPr>
            <p:blipFill rotWithShape="1">
              <a:blip r:embed="rId6" cstate="email">
                <a:extLst>
                  <a:ext uri="{28A0092B-C50C-407E-A947-70E740481C1C}">
                    <a14:useLocalDpi xmlns:a14="http://schemas.microsoft.com/office/drawing/2010/main"/>
                  </a:ext>
                </a:extLst>
              </a:blip>
              <a:srcRect b="-11448"/>
              <a:stretch/>
            </p:blipFill>
            <p:spPr>
              <a:xfrm>
                <a:off x="8439211" y="1591056"/>
                <a:ext cx="1277589" cy="1239546"/>
              </a:xfrm>
              <a:prstGeom prst="rect">
                <a:avLst/>
              </a:prstGeom>
            </p:spPr>
          </p:pic>
          <p:pic>
            <p:nvPicPr>
              <p:cNvPr id="38" name="Picture 3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8110" y="2496865"/>
                <a:ext cx="1277589" cy="664831"/>
              </a:xfrm>
              <a:prstGeom prst="rect">
                <a:avLst/>
              </a:prstGeom>
            </p:spPr>
          </p:pic>
          <p:pic>
            <p:nvPicPr>
              <p:cNvPr id="39" name="Picture 3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9" y="2957654"/>
                <a:ext cx="1277589" cy="664831"/>
              </a:xfrm>
              <a:prstGeom prst="rect">
                <a:avLst/>
              </a:prstGeom>
            </p:spPr>
          </p:pic>
          <p:pic>
            <p:nvPicPr>
              <p:cNvPr id="40" name="Picture 3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417235"/>
                <a:ext cx="1277589" cy="664831"/>
              </a:xfrm>
              <a:prstGeom prst="rect">
                <a:avLst/>
              </a:prstGeom>
            </p:spPr>
          </p:pic>
          <p:pic>
            <p:nvPicPr>
              <p:cNvPr id="41" name="Picture 4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876816"/>
                <a:ext cx="1277589" cy="664831"/>
              </a:xfrm>
              <a:prstGeom prst="rect">
                <a:avLst/>
              </a:prstGeom>
            </p:spPr>
          </p:pic>
          <p:pic>
            <p:nvPicPr>
              <p:cNvPr id="42" name="Picture 4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6" y="4336405"/>
                <a:ext cx="1277589" cy="664831"/>
              </a:xfrm>
              <a:prstGeom prst="rect">
                <a:avLst/>
              </a:prstGeom>
            </p:spPr>
          </p:pic>
          <p:pic>
            <p:nvPicPr>
              <p:cNvPr id="43" name="Picture 4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0" y="4795985"/>
                <a:ext cx="1277589" cy="664831"/>
              </a:xfrm>
              <a:prstGeom prst="rect">
                <a:avLst/>
              </a:prstGeom>
            </p:spPr>
          </p:pic>
        </p:grpSp>
      </p:grpSp>
      <p:sp>
        <p:nvSpPr>
          <p:cNvPr id="52" name="Rounded Rectangle 51"/>
          <p:cNvSpPr/>
          <p:nvPr/>
        </p:nvSpPr>
        <p:spPr>
          <a:xfrm>
            <a:off x="2133600" y="1598111"/>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3" name="Rounded Rectangle 52"/>
          <p:cNvSpPr/>
          <p:nvPr/>
        </p:nvSpPr>
        <p:spPr>
          <a:xfrm>
            <a:off x="2133600" y="2055311"/>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4" name="Rounded Rectangle 53"/>
          <p:cNvSpPr/>
          <p:nvPr/>
        </p:nvSpPr>
        <p:spPr>
          <a:xfrm>
            <a:off x="2133600" y="2512511"/>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5" name="Rounded Rectangle 54"/>
          <p:cNvSpPr/>
          <p:nvPr/>
        </p:nvSpPr>
        <p:spPr>
          <a:xfrm>
            <a:off x="2133600" y="2969711"/>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59" name="Rounded Rectangle 58"/>
          <p:cNvSpPr/>
          <p:nvPr/>
        </p:nvSpPr>
        <p:spPr>
          <a:xfrm>
            <a:off x="2133600" y="3426911"/>
            <a:ext cx="1295400" cy="18288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60" name="TextBox 59"/>
          <p:cNvSpPr txBox="1"/>
          <p:nvPr/>
        </p:nvSpPr>
        <p:spPr>
          <a:xfrm>
            <a:off x="1066800" y="1674311"/>
            <a:ext cx="685800" cy="381000"/>
          </a:xfrm>
          <a:prstGeom prst="rect">
            <a:avLst/>
          </a:prstGeom>
          <a:solidFill>
            <a:srgbClr val="008000"/>
          </a:solidFill>
        </p:spPr>
        <p:txBody>
          <a:bodyPr wrap="none" lIns="0" tIns="0" rIns="0" bIns="0" rtlCol="0" anchor="ctr">
            <a:noAutofit/>
          </a:bodyPr>
          <a:lstStyle/>
          <a:p>
            <a:pPr algn="ctr">
              <a:lnSpc>
                <a:spcPct val="90000"/>
              </a:lnSpc>
            </a:pPr>
            <a:r>
              <a:rPr lang="en-US" dirty="0"/>
              <a:t>FAM</a:t>
            </a:r>
          </a:p>
        </p:txBody>
      </p:sp>
      <p:grpSp>
        <p:nvGrpSpPr>
          <p:cNvPr id="61" name="Group 60"/>
          <p:cNvGrpSpPr/>
          <p:nvPr/>
        </p:nvGrpSpPr>
        <p:grpSpPr>
          <a:xfrm>
            <a:off x="762000" y="1600200"/>
            <a:ext cx="1296614" cy="3884111"/>
            <a:chOff x="8453046" y="1567181"/>
            <a:chExt cx="1296614" cy="3884111"/>
          </a:xfrm>
        </p:grpSpPr>
        <p:grpSp>
          <p:nvGrpSpPr>
            <p:cNvPr id="62" name="Group 61"/>
            <p:cNvGrpSpPr>
              <a:grpSpLocks noChangeAspect="1"/>
            </p:cNvGrpSpPr>
            <p:nvPr/>
          </p:nvGrpSpPr>
          <p:grpSpPr>
            <a:xfrm>
              <a:off x="8479343" y="1567181"/>
              <a:ext cx="1270317" cy="3779520"/>
              <a:chOff x="5763442" y="1379921"/>
              <a:chExt cx="1343026" cy="4006116"/>
            </a:xfrm>
          </p:grpSpPr>
          <p:grpSp>
            <p:nvGrpSpPr>
              <p:cNvPr id="71" name="Group 70"/>
              <p:cNvGrpSpPr/>
              <p:nvPr/>
            </p:nvGrpSpPr>
            <p:grpSpPr>
              <a:xfrm>
                <a:off x="5763442" y="1379921"/>
                <a:ext cx="1343026" cy="4006116"/>
                <a:chOff x="2676524" y="1547688"/>
                <a:chExt cx="1428751" cy="4261825"/>
              </a:xfrm>
            </p:grpSpPr>
            <p:pic>
              <p:nvPicPr>
                <p:cNvPr id="76"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6524" y="1547688"/>
                  <a:ext cx="1428751" cy="426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7"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19400" y="4634893"/>
                  <a:ext cx="1085850" cy="981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8"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81298" y="2581274"/>
                  <a:ext cx="1104901" cy="381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72"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905500" y="1462681"/>
                <a:ext cx="1038225" cy="134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96030" y="3391894"/>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4"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3" y="2488733"/>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5"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2" y="1597049"/>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63" name="Group 62"/>
            <p:cNvGrpSpPr/>
            <p:nvPr/>
          </p:nvGrpSpPr>
          <p:grpSpPr>
            <a:xfrm>
              <a:off x="8453046" y="1581532"/>
              <a:ext cx="1279800" cy="3869760"/>
              <a:chOff x="8437000" y="1591056"/>
              <a:chExt cx="1279800" cy="3869760"/>
            </a:xfrm>
          </p:grpSpPr>
          <p:pic>
            <p:nvPicPr>
              <p:cNvPr id="64" name="Picture 63"/>
              <p:cNvPicPr>
                <a:picLocks noChangeAspect="1"/>
              </p:cNvPicPr>
              <p:nvPr/>
            </p:nvPicPr>
            <p:blipFill rotWithShape="1">
              <a:blip r:embed="rId6" cstate="email">
                <a:extLst>
                  <a:ext uri="{28A0092B-C50C-407E-A947-70E740481C1C}">
                    <a14:useLocalDpi xmlns:a14="http://schemas.microsoft.com/office/drawing/2010/main"/>
                  </a:ext>
                </a:extLst>
              </a:blip>
              <a:srcRect b="-11448"/>
              <a:stretch/>
            </p:blipFill>
            <p:spPr>
              <a:xfrm>
                <a:off x="8439211" y="1591056"/>
                <a:ext cx="1277589" cy="1239546"/>
              </a:xfrm>
              <a:prstGeom prst="rect">
                <a:avLst/>
              </a:prstGeom>
            </p:spPr>
          </p:pic>
          <p:pic>
            <p:nvPicPr>
              <p:cNvPr id="65" name="Picture 6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8110" y="2496865"/>
                <a:ext cx="1277589" cy="664831"/>
              </a:xfrm>
              <a:prstGeom prst="rect">
                <a:avLst/>
              </a:prstGeom>
            </p:spPr>
          </p:pic>
          <p:pic>
            <p:nvPicPr>
              <p:cNvPr id="66" name="Picture 6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9" y="2957654"/>
                <a:ext cx="1277589" cy="664831"/>
              </a:xfrm>
              <a:prstGeom prst="rect">
                <a:avLst/>
              </a:prstGeom>
            </p:spPr>
          </p:pic>
          <p:pic>
            <p:nvPicPr>
              <p:cNvPr id="67" name="Picture 6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417235"/>
                <a:ext cx="1277589" cy="664831"/>
              </a:xfrm>
              <a:prstGeom prst="rect">
                <a:avLst/>
              </a:prstGeom>
            </p:spPr>
          </p:pic>
          <p:pic>
            <p:nvPicPr>
              <p:cNvPr id="68" name="Picture 6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876816"/>
                <a:ext cx="1277589" cy="664831"/>
              </a:xfrm>
              <a:prstGeom prst="rect">
                <a:avLst/>
              </a:prstGeom>
            </p:spPr>
          </p:pic>
          <p:pic>
            <p:nvPicPr>
              <p:cNvPr id="69" name="Picture 6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6" y="4336405"/>
                <a:ext cx="1277589" cy="664831"/>
              </a:xfrm>
              <a:prstGeom prst="rect">
                <a:avLst/>
              </a:prstGeom>
            </p:spPr>
          </p:pic>
          <p:pic>
            <p:nvPicPr>
              <p:cNvPr id="70" name="Picture 6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0" y="4795985"/>
                <a:ext cx="1277589" cy="664831"/>
              </a:xfrm>
              <a:prstGeom prst="rect">
                <a:avLst/>
              </a:prstGeom>
            </p:spPr>
          </p:pic>
        </p:grpSp>
      </p:grpSp>
      <p:sp>
        <p:nvSpPr>
          <p:cNvPr id="79" name="Rounded Rectangle 78"/>
          <p:cNvSpPr/>
          <p:nvPr/>
        </p:nvSpPr>
        <p:spPr>
          <a:xfrm>
            <a:off x="762000" y="16002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0" name="Rounded Rectangle 79"/>
          <p:cNvSpPr/>
          <p:nvPr/>
        </p:nvSpPr>
        <p:spPr>
          <a:xfrm>
            <a:off x="762000" y="20574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1" name="Rounded Rectangle 80"/>
          <p:cNvSpPr/>
          <p:nvPr/>
        </p:nvSpPr>
        <p:spPr>
          <a:xfrm>
            <a:off x="762000" y="25146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2" name="Rounded Rectangle 81"/>
          <p:cNvSpPr/>
          <p:nvPr/>
        </p:nvSpPr>
        <p:spPr>
          <a:xfrm>
            <a:off x="762000" y="29718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3" name="Rounded Rectangle 82"/>
          <p:cNvSpPr/>
          <p:nvPr/>
        </p:nvSpPr>
        <p:spPr>
          <a:xfrm>
            <a:off x="762000" y="34290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4" name="Rounded Rectangle 83"/>
          <p:cNvSpPr/>
          <p:nvPr/>
        </p:nvSpPr>
        <p:spPr>
          <a:xfrm>
            <a:off x="762000" y="3886200"/>
            <a:ext cx="1295400" cy="457200"/>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86" name="Rounded Rectangle 85"/>
          <p:cNvSpPr/>
          <p:nvPr/>
        </p:nvSpPr>
        <p:spPr>
          <a:xfrm>
            <a:off x="762000" y="4341311"/>
            <a:ext cx="1295400" cy="916489"/>
          </a:xfrm>
          <a:prstGeom prst="roundRect">
            <a:avLst/>
          </a:prstGeom>
          <a:noFill/>
          <a:ln w="57150">
            <a:solidFill>
              <a:srgbClr val="FFFF00"/>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grpSp>
        <p:nvGrpSpPr>
          <p:cNvPr id="87" name="Group 86"/>
          <p:cNvGrpSpPr/>
          <p:nvPr/>
        </p:nvGrpSpPr>
        <p:grpSpPr>
          <a:xfrm>
            <a:off x="4800600" y="1600200"/>
            <a:ext cx="1296614" cy="3884111"/>
            <a:chOff x="8453046" y="1567181"/>
            <a:chExt cx="1296614" cy="3884111"/>
          </a:xfrm>
        </p:grpSpPr>
        <p:grpSp>
          <p:nvGrpSpPr>
            <p:cNvPr id="88" name="Group 87"/>
            <p:cNvGrpSpPr>
              <a:grpSpLocks noChangeAspect="1"/>
            </p:cNvGrpSpPr>
            <p:nvPr/>
          </p:nvGrpSpPr>
          <p:grpSpPr>
            <a:xfrm>
              <a:off x="8479343" y="1567181"/>
              <a:ext cx="1270317" cy="3779520"/>
              <a:chOff x="5763442" y="1379921"/>
              <a:chExt cx="1343026" cy="4006116"/>
            </a:xfrm>
          </p:grpSpPr>
          <p:grpSp>
            <p:nvGrpSpPr>
              <p:cNvPr id="97" name="Group 96"/>
              <p:cNvGrpSpPr/>
              <p:nvPr/>
            </p:nvGrpSpPr>
            <p:grpSpPr>
              <a:xfrm>
                <a:off x="5763442" y="1379921"/>
                <a:ext cx="1343026" cy="4006116"/>
                <a:chOff x="2676524" y="1547688"/>
                <a:chExt cx="1428751" cy="4261825"/>
              </a:xfrm>
            </p:grpSpPr>
            <p:pic>
              <p:nvPicPr>
                <p:cNvPr id="102"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6524" y="1547688"/>
                  <a:ext cx="1428751" cy="426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19400" y="4634893"/>
                  <a:ext cx="1085850" cy="981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4"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81298" y="2581274"/>
                  <a:ext cx="1104901" cy="381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98"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905500" y="1462681"/>
                <a:ext cx="1038225" cy="134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96030" y="3391894"/>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0"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3" y="2488733"/>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1"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2" y="1597049"/>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89" name="Group 88"/>
            <p:cNvGrpSpPr/>
            <p:nvPr/>
          </p:nvGrpSpPr>
          <p:grpSpPr>
            <a:xfrm>
              <a:off x="8453046" y="1581532"/>
              <a:ext cx="1279800" cy="3869760"/>
              <a:chOff x="8437000" y="1591056"/>
              <a:chExt cx="1279800" cy="3869760"/>
            </a:xfrm>
          </p:grpSpPr>
          <p:pic>
            <p:nvPicPr>
              <p:cNvPr id="90" name="Picture 89"/>
              <p:cNvPicPr>
                <a:picLocks noChangeAspect="1"/>
              </p:cNvPicPr>
              <p:nvPr/>
            </p:nvPicPr>
            <p:blipFill rotWithShape="1">
              <a:blip r:embed="rId6" cstate="email">
                <a:extLst>
                  <a:ext uri="{28A0092B-C50C-407E-A947-70E740481C1C}">
                    <a14:useLocalDpi xmlns:a14="http://schemas.microsoft.com/office/drawing/2010/main"/>
                  </a:ext>
                </a:extLst>
              </a:blip>
              <a:srcRect b="-11448"/>
              <a:stretch/>
            </p:blipFill>
            <p:spPr>
              <a:xfrm>
                <a:off x="8439211" y="1591056"/>
                <a:ext cx="1277589" cy="1239546"/>
              </a:xfrm>
              <a:prstGeom prst="rect">
                <a:avLst/>
              </a:prstGeom>
            </p:spPr>
          </p:pic>
          <p:pic>
            <p:nvPicPr>
              <p:cNvPr id="91" name="Picture 9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8110" y="2496865"/>
                <a:ext cx="1277589" cy="664831"/>
              </a:xfrm>
              <a:prstGeom prst="rect">
                <a:avLst/>
              </a:prstGeom>
            </p:spPr>
          </p:pic>
          <p:pic>
            <p:nvPicPr>
              <p:cNvPr id="92" name="Picture 9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9" y="2957654"/>
                <a:ext cx="1277589" cy="664831"/>
              </a:xfrm>
              <a:prstGeom prst="rect">
                <a:avLst/>
              </a:prstGeom>
            </p:spPr>
          </p:pic>
          <p:pic>
            <p:nvPicPr>
              <p:cNvPr id="93" name="Picture 9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417235"/>
                <a:ext cx="1277589" cy="664831"/>
              </a:xfrm>
              <a:prstGeom prst="rect">
                <a:avLst/>
              </a:prstGeom>
            </p:spPr>
          </p:pic>
          <p:pic>
            <p:nvPicPr>
              <p:cNvPr id="94" name="Picture 9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876816"/>
                <a:ext cx="1277589" cy="664831"/>
              </a:xfrm>
              <a:prstGeom prst="rect">
                <a:avLst/>
              </a:prstGeom>
            </p:spPr>
          </p:pic>
          <p:pic>
            <p:nvPicPr>
              <p:cNvPr id="95" name="Picture 9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6" y="4336405"/>
                <a:ext cx="1277589" cy="664831"/>
              </a:xfrm>
              <a:prstGeom prst="rect">
                <a:avLst/>
              </a:prstGeom>
            </p:spPr>
          </p:pic>
          <p:pic>
            <p:nvPicPr>
              <p:cNvPr id="96" name="Picture 9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0" y="4795985"/>
                <a:ext cx="1277589" cy="664831"/>
              </a:xfrm>
              <a:prstGeom prst="rect">
                <a:avLst/>
              </a:prstGeom>
            </p:spPr>
          </p:pic>
        </p:grpSp>
      </p:grpSp>
      <p:sp>
        <p:nvSpPr>
          <p:cNvPr id="4" name="TextBox 3"/>
          <p:cNvSpPr txBox="1"/>
          <p:nvPr/>
        </p:nvSpPr>
        <p:spPr>
          <a:xfrm>
            <a:off x="914400" y="1674311"/>
            <a:ext cx="990600" cy="304800"/>
          </a:xfrm>
          <a:prstGeom prst="rect">
            <a:avLst/>
          </a:prstGeom>
          <a:solidFill>
            <a:srgbClr val="008000"/>
          </a:solidFill>
        </p:spPr>
        <p:txBody>
          <a:bodyPr wrap="none" lIns="0" tIns="0" rIns="0" bIns="0" rtlCol="0" anchor="ctr">
            <a:noAutofit/>
          </a:bodyPr>
          <a:lstStyle/>
          <a:p>
            <a:pPr algn="ctr">
              <a:lnSpc>
                <a:spcPct val="90000"/>
              </a:lnSpc>
            </a:pPr>
            <a:r>
              <a:rPr lang="en-US" dirty="0"/>
              <a:t>SDSM</a:t>
            </a:r>
          </a:p>
        </p:txBody>
      </p:sp>
      <p:sp>
        <p:nvSpPr>
          <p:cNvPr id="105" name="TextBox 104"/>
          <p:cNvSpPr txBox="1"/>
          <p:nvPr/>
        </p:nvSpPr>
        <p:spPr>
          <a:xfrm>
            <a:off x="914400" y="2131511"/>
            <a:ext cx="990600" cy="304800"/>
          </a:xfrm>
          <a:prstGeom prst="rect">
            <a:avLst/>
          </a:prstGeom>
          <a:solidFill>
            <a:srgbClr val="008000"/>
          </a:solidFill>
        </p:spPr>
        <p:txBody>
          <a:bodyPr wrap="none" lIns="0" tIns="0" rIns="0" bIns="0" rtlCol="0" anchor="ctr">
            <a:noAutofit/>
          </a:bodyPr>
          <a:lstStyle/>
          <a:p>
            <a:pPr algn="ctr">
              <a:lnSpc>
                <a:spcPct val="90000"/>
              </a:lnSpc>
            </a:pPr>
            <a:r>
              <a:rPr lang="en-US" dirty="0"/>
              <a:t>SDSM</a:t>
            </a:r>
          </a:p>
        </p:txBody>
      </p:sp>
      <p:sp>
        <p:nvSpPr>
          <p:cNvPr id="106" name="TextBox 105"/>
          <p:cNvSpPr txBox="1"/>
          <p:nvPr/>
        </p:nvSpPr>
        <p:spPr>
          <a:xfrm>
            <a:off x="2286000" y="1674311"/>
            <a:ext cx="990600" cy="304800"/>
          </a:xfrm>
          <a:prstGeom prst="rect">
            <a:avLst/>
          </a:prstGeom>
          <a:solidFill>
            <a:srgbClr val="008000"/>
          </a:solidFill>
        </p:spPr>
        <p:txBody>
          <a:bodyPr wrap="none" lIns="0" tIns="0" rIns="0" bIns="0" rtlCol="0" anchor="ctr">
            <a:noAutofit/>
          </a:bodyPr>
          <a:lstStyle/>
          <a:p>
            <a:pPr algn="ctr">
              <a:lnSpc>
                <a:spcPct val="90000"/>
              </a:lnSpc>
            </a:pPr>
            <a:r>
              <a:rPr lang="en-US" dirty="0"/>
              <a:t>SDSM</a:t>
            </a:r>
          </a:p>
        </p:txBody>
      </p:sp>
      <p:sp>
        <p:nvSpPr>
          <p:cNvPr id="107" name="TextBox 106"/>
          <p:cNvSpPr txBox="1"/>
          <p:nvPr/>
        </p:nvSpPr>
        <p:spPr>
          <a:xfrm>
            <a:off x="2286000" y="2131511"/>
            <a:ext cx="990600" cy="304800"/>
          </a:xfrm>
          <a:prstGeom prst="rect">
            <a:avLst/>
          </a:prstGeom>
          <a:solidFill>
            <a:srgbClr val="008000"/>
          </a:solidFill>
        </p:spPr>
        <p:txBody>
          <a:bodyPr wrap="none" lIns="0" tIns="0" rIns="0" bIns="0" rtlCol="0" anchor="ctr">
            <a:noAutofit/>
          </a:bodyPr>
          <a:lstStyle/>
          <a:p>
            <a:pPr algn="ctr">
              <a:lnSpc>
                <a:spcPct val="90000"/>
              </a:lnSpc>
            </a:pPr>
            <a:r>
              <a:rPr lang="en-US" dirty="0"/>
              <a:t>SDSM</a:t>
            </a:r>
          </a:p>
        </p:txBody>
      </p:sp>
      <p:sp>
        <p:nvSpPr>
          <p:cNvPr id="108" name="TextBox 107"/>
          <p:cNvSpPr txBox="1"/>
          <p:nvPr/>
        </p:nvSpPr>
        <p:spPr>
          <a:xfrm>
            <a:off x="2209800" y="3503111"/>
            <a:ext cx="1143000" cy="1676400"/>
          </a:xfrm>
          <a:prstGeom prst="rect">
            <a:avLst/>
          </a:prstGeom>
          <a:solidFill>
            <a:srgbClr val="3366FF"/>
          </a:solidFill>
        </p:spPr>
        <p:txBody>
          <a:bodyPr wrap="none" lIns="0" tIns="0" rIns="0" bIns="0" rtlCol="0" anchor="ctr">
            <a:noAutofit/>
          </a:bodyPr>
          <a:lstStyle/>
          <a:p>
            <a:pPr algn="ctr">
              <a:lnSpc>
                <a:spcPct val="90000"/>
              </a:lnSpc>
            </a:pPr>
            <a:r>
              <a:rPr lang="en-US" dirty="0"/>
              <a:t>16-skt</a:t>
            </a:r>
          </a:p>
          <a:p>
            <a:pPr algn="ctr">
              <a:lnSpc>
                <a:spcPct val="90000"/>
              </a:lnSpc>
            </a:pPr>
            <a:r>
              <a:rPr lang="en-US" dirty="0"/>
              <a:t>CPU </a:t>
            </a:r>
          </a:p>
          <a:p>
            <a:pPr algn="ctr">
              <a:lnSpc>
                <a:spcPct val="90000"/>
              </a:lnSpc>
            </a:pPr>
            <a:r>
              <a:rPr lang="en-US" dirty="0"/>
              <a:t>SSI</a:t>
            </a:r>
          </a:p>
        </p:txBody>
      </p:sp>
      <p:sp>
        <p:nvSpPr>
          <p:cNvPr id="109" name="TextBox 108"/>
          <p:cNvSpPr txBox="1"/>
          <p:nvPr/>
        </p:nvSpPr>
        <p:spPr>
          <a:xfrm>
            <a:off x="2209800" y="25887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0" name="TextBox 109"/>
          <p:cNvSpPr txBox="1"/>
          <p:nvPr/>
        </p:nvSpPr>
        <p:spPr>
          <a:xfrm>
            <a:off x="2209800" y="30459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1" name="TextBox 110"/>
          <p:cNvSpPr txBox="1"/>
          <p:nvPr/>
        </p:nvSpPr>
        <p:spPr>
          <a:xfrm>
            <a:off x="838200" y="25887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2" name="TextBox 111"/>
          <p:cNvSpPr txBox="1"/>
          <p:nvPr/>
        </p:nvSpPr>
        <p:spPr>
          <a:xfrm>
            <a:off x="838200" y="30459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3" name="TextBox 112"/>
          <p:cNvSpPr txBox="1"/>
          <p:nvPr/>
        </p:nvSpPr>
        <p:spPr>
          <a:xfrm>
            <a:off x="838200" y="35031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4" name="TextBox 113"/>
          <p:cNvSpPr txBox="1"/>
          <p:nvPr/>
        </p:nvSpPr>
        <p:spPr>
          <a:xfrm>
            <a:off x="838200" y="3960311"/>
            <a:ext cx="1143000" cy="381000"/>
          </a:xfrm>
          <a:prstGeom prst="rect">
            <a:avLst/>
          </a:prstGeom>
          <a:solidFill>
            <a:srgbClr val="3366FF"/>
          </a:solidFill>
        </p:spPr>
        <p:txBody>
          <a:bodyPr wrap="none" lIns="0" tIns="0" rIns="0" bIns="0" rtlCol="0" anchor="ctr">
            <a:noAutofit/>
          </a:bodyPr>
          <a:lstStyle/>
          <a:p>
            <a:pPr algn="ctr">
              <a:lnSpc>
                <a:spcPct val="90000"/>
              </a:lnSpc>
            </a:pPr>
            <a:r>
              <a:rPr lang="en-US" sz="1400" dirty="0"/>
              <a:t>4-skt CPU </a:t>
            </a:r>
          </a:p>
          <a:p>
            <a:pPr algn="ctr">
              <a:lnSpc>
                <a:spcPct val="90000"/>
              </a:lnSpc>
            </a:pPr>
            <a:r>
              <a:rPr lang="en-US" sz="1400" dirty="0"/>
              <a:t>SSI</a:t>
            </a:r>
          </a:p>
        </p:txBody>
      </p:sp>
      <p:sp>
        <p:nvSpPr>
          <p:cNvPr id="115" name="TextBox 114"/>
          <p:cNvSpPr txBox="1"/>
          <p:nvPr/>
        </p:nvSpPr>
        <p:spPr>
          <a:xfrm>
            <a:off x="838200" y="4417511"/>
            <a:ext cx="1143000" cy="762000"/>
          </a:xfrm>
          <a:prstGeom prst="rect">
            <a:avLst/>
          </a:prstGeom>
          <a:solidFill>
            <a:srgbClr val="3366FF"/>
          </a:solidFill>
        </p:spPr>
        <p:txBody>
          <a:bodyPr wrap="none" lIns="0" tIns="0" rIns="0" bIns="0" rtlCol="0" anchor="ctr">
            <a:noAutofit/>
          </a:bodyPr>
          <a:lstStyle/>
          <a:p>
            <a:pPr algn="ctr">
              <a:lnSpc>
                <a:spcPct val="90000"/>
              </a:lnSpc>
            </a:pPr>
            <a:r>
              <a:rPr lang="en-US" sz="1400" dirty="0"/>
              <a:t>8-skt CPU </a:t>
            </a:r>
          </a:p>
          <a:p>
            <a:pPr algn="ctr">
              <a:lnSpc>
                <a:spcPct val="90000"/>
              </a:lnSpc>
            </a:pPr>
            <a:r>
              <a:rPr lang="en-US" sz="1400" dirty="0"/>
              <a:t>SSI</a:t>
            </a:r>
          </a:p>
        </p:txBody>
      </p:sp>
      <p:grpSp>
        <p:nvGrpSpPr>
          <p:cNvPr id="116" name="Group 115"/>
          <p:cNvGrpSpPr/>
          <p:nvPr/>
        </p:nvGrpSpPr>
        <p:grpSpPr>
          <a:xfrm>
            <a:off x="3505200" y="1600200"/>
            <a:ext cx="1296614" cy="3884111"/>
            <a:chOff x="8453046" y="1567181"/>
            <a:chExt cx="1296614" cy="3884111"/>
          </a:xfrm>
        </p:grpSpPr>
        <p:grpSp>
          <p:nvGrpSpPr>
            <p:cNvPr id="117" name="Group 116"/>
            <p:cNvGrpSpPr>
              <a:grpSpLocks noChangeAspect="1"/>
            </p:cNvGrpSpPr>
            <p:nvPr/>
          </p:nvGrpSpPr>
          <p:grpSpPr>
            <a:xfrm>
              <a:off x="8479343" y="1567181"/>
              <a:ext cx="1270317" cy="3779520"/>
              <a:chOff x="5763442" y="1379921"/>
              <a:chExt cx="1343026" cy="4006116"/>
            </a:xfrm>
          </p:grpSpPr>
          <p:grpSp>
            <p:nvGrpSpPr>
              <p:cNvPr id="126" name="Group 125"/>
              <p:cNvGrpSpPr/>
              <p:nvPr/>
            </p:nvGrpSpPr>
            <p:grpSpPr>
              <a:xfrm>
                <a:off x="5763442" y="1379921"/>
                <a:ext cx="1343026" cy="4006116"/>
                <a:chOff x="2676524" y="1547688"/>
                <a:chExt cx="1428751" cy="4261825"/>
              </a:xfrm>
            </p:grpSpPr>
            <p:pic>
              <p:nvPicPr>
                <p:cNvPr id="131" name="Picture 3"/>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676524" y="1547688"/>
                  <a:ext cx="1428751" cy="426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2"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819400" y="4634893"/>
                  <a:ext cx="1085850" cy="981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 name="Picture 3"/>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781298" y="2581274"/>
                  <a:ext cx="1104901" cy="3810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pic>
            <p:nvPicPr>
              <p:cNvPr id="127" name="Picture 3"/>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905500" y="1462681"/>
                <a:ext cx="1038225" cy="134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8"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96030" y="3391894"/>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9"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3" y="2488733"/>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0"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889362" y="1597049"/>
                <a:ext cx="1020699" cy="9222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118" name="Group 117"/>
            <p:cNvGrpSpPr/>
            <p:nvPr/>
          </p:nvGrpSpPr>
          <p:grpSpPr>
            <a:xfrm>
              <a:off x="8453046" y="1581532"/>
              <a:ext cx="1279800" cy="3869760"/>
              <a:chOff x="8437000" y="1591056"/>
              <a:chExt cx="1279800" cy="3869760"/>
            </a:xfrm>
          </p:grpSpPr>
          <p:pic>
            <p:nvPicPr>
              <p:cNvPr id="119" name="Picture 118"/>
              <p:cNvPicPr>
                <a:picLocks noChangeAspect="1"/>
              </p:cNvPicPr>
              <p:nvPr/>
            </p:nvPicPr>
            <p:blipFill rotWithShape="1">
              <a:blip r:embed="rId6" cstate="email">
                <a:extLst>
                  <a:ext uri="{28A0092B-C50C-407E-A947-70E740481C1C}">
                    <a14:useLocalDpi xmlns:a14="http://schemas.microsoft.com/office/drawing/2010/main"/>
                  </a:ext>
                </a:extLst>
              </a:blip>
              <a:srcRect b="-11448"/>
              <a:stretch/>
            </p:blipFill>
            <p:spPr>
              <a:xfrm>
                <a:off x="8439211" y="1591056"/>
                <a:ext cx="1277589" cy="1239546"/>
              </a:xfrm>
              <a:prstGeom prst="rect">
                <a:avLst/>
              </a:prstGeom>
            </p:spPr>
          </p:pic>
          <p:pic>
            <p:nvPicPr>
              <p:cNvPr id="120" name="Picture 11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8110" y="2496865"/>
                <a:ext cx="1277589" cy="664831"/>
              </a:xfrm>
              <a:prstGeom prst="rect">
                <a:avLst/>
              </a:prstGeom>
            </p:spPr>
          </p:pic>
          <p:pic>
            <p:nvPicPr>
              <p:cNvPr id="121" name="Picture 120"/>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9" y="2957654"/>
                <a:ext cx="1277589" cy="664831"/>
              </a:xfrm>
              <a:prstGeom prst="rect">
                <a:avLst/>
              </a:prstGeom>
            </p:spPr>
          </p:pic>
          <p:pic>
            <p:nvPicPr>
              <p:cNvPr id="122" name="Picture 12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417235"/>
                <a:ext cx="1277589" cy="664831"/>
              </a:xfrm>
              <a:prstGeom prst="rect">
                <a:avLst/>
              </a:prstGeom>
            </p:spPr>
          </p:pic>
          <p:pic>
            <p:nvPicPr>
              <p:cNvPr id="123" name="Picture 12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5" y="3876816"/>
                <a:ext cx="1277589" cy="664831"/>
              </a:xfrm>
              <a:prstGeom prst="rect">
                <a:avLst/>
              </a:prstGeom>
            </p:spPr>
          </p:pic>
          <p:pic>
            <p:nvPicPr>
              <p:cNvPr id="124" name="Picture 12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6" y="4336405"/>
                <a:ext cx="1277589" cy="664831"/>
              </a:xfrm>
              <a:prstGeom prst="rect">
                <a:avLst/>
              </a:prstGeom>
            </p:spPr>
          </p:pic>
          <p:pic>
            <p:nvPicPr>
              <p:cNvPr id="125" name="Picture 12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437000" y="4795985"/>
                <a:ext cx="1277589" cy="664831"/>
              </a:xfrm>
              <a:prstGeom prst="rect">
                <a:avLst/>
              </a:prstGeom>
            </p:spPr>
          </p:pic>
        </p:grpSp>
      </p:grpSp>
      <p:sp>
        <p:nvSpPr>
          <p:cNvPr id="156" name="Rectangle 155"/>
          <p:cNvSpPr/>
          <p:nvPr/>
        </p:nvSpPr>
        <p:spPr bwMode="ltGray">
          <a:xfrm>
            <a:off x="6168009" y="1614551"/>
            <a:ext cx="5184575" cy="3765169"/>
          </a:xfrm>
          <a:prstGeom prst="rect">
            <a:avLst/>
          </a:prstGeom>
          <a:noFill/>
          <a:ln w="381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dirty="0">
                <a:solidFill>
                  <a:prstClr val="black"/>
                </a:solidFill>
              </a:rPr>
              <a:t>With Intel 2</a:t>
            </a:r>
            <a:r>
              <a:rPr lang="en-US" b="1" baseline="30000" dirty="0">
                <a:solidFill>
                  <a:prstClr val="black"/>
                </a:solidFill>
              </a:rPr>
              <a:t>nd</a:t>
            </a:r>
            <a:r>
              <a:rPr lang="en-US" b="1" dirty="0">
                <a:solidFill>
                  <a:prstClr val="black"/>
                </a:solidFill>
              </a:rPr>
              <a:t> Generation Xeon Scalable Processor family and </a:t>
            </a:r>
            <a:r>
              <a:rPr lang="en-US" b="1" dirty="0" err="1">
                <a:solidFill>
                  <a:prstClr val="black"/>
                </a:solidFill>
              </a:rPr>
              <a:t>Optane</a:t>
            </a:r>
            <a:r>
              <a:rPr lang="en-US" b="1" dirty="0">
                <a:solidFill>
                  <a:prstClr val="black"/>
                </a:solidFill>
              </a:rPr>
              <a:t> DC Persistent Memory DIMMs: </a:t>
            </a:r>
          </a:p>
          <a:p>
            <a:pPr marL="285750" indent="-285750">
              <a:spcAft>
                <a:spcPts val="600"/>
              </a:spcAft>
              <a:buFont typeface="Arial"/>
              <a:buChar char="•"/>
            </a:pPr>
            <a:r>
              <a:rPr lang="en-US" b="1" dirty="0">
                <a:solidFill>
                  <a:prstClr val="black"/>
                </a:solidFill>
              </a:rPr>
              <a:t>12TB persistent SDSM per chassis, 96TB per rack </a:t>
            </a:r>
          </a:p>
          <a:p>
            <a:pPr marL="285750" indent="-285750">
              <a:spcAft>
                <a:spcPts val="600"/>
              </a:spcAft>
              <a:buFont typeface="Arial"/>
              <a:buChar char="•"/>
            </a:pPr>
            <a:r>
              <a:rPr lang="en-US" b="1" dirty="0">
                <a:solidFill>
                  <a:prstClr val="black"/>
                </a:solidFill>
              </a:rPr>
              <a:t>Dynamically assigned to compute partitions</a:t>
            </a:r>
          </a:p>
          <a:p>
            <a:pPr marL="285750" indent="-285750">
              <a:spcAft>
                <a:spcPts val="600"/>
              </a:spcAft>
              <a:buFont typeface="Arial"/>
              <a:buChar char="•"/>
            </a:pPr>
            <a:r>
              <a:rPr lang="en-US" b="1" dirty="0">
                <a:solidFill>
                  <a:prstClr val="black"/>
                </a:solidFill>
              </a:rPr>
              <a:t>SDSM chassis become the most powerful intelligent storage elements in HPE portfolio</a:t>
            </a:r>
          </a:p>
        </p:txBody>
      </p:sp>
      <p:sp>
        <p:nvSpPr>
          <p:cNvPr id="134" name="TextBox 133">
            <a:extLst>
              <a:ext uri="{FF2B5EF4-FFF2-40B4-BE49-F238E27FC236}">
                <a16:creationId xmlns:a16="http://schemas.microsoft.com/office/drawing/2014/main" id="{19810C61-0D9F-8E4C-AAE7-CDCFC6C847E9}"/>
              </a:ext>
            </a:extLst>
          </p:cNvPr>
          <p:cNvSpPr txBox="1"/>
          <p:nvPr/>
        </p:nvSpPr>
        <p:spPr>
          <a:xfrm>
            <a:off x="2985567" y="6400800"/>
            <a:ext cx="914400" cy="914400"/>
          </a:xfrm>
          <a:prstGeom prst="rect">
            <a:avLst/>
          </a:prstGeom>
          <a:noFill/>
        </p:spPr>
        <p:txBody>
          <a:bodyPr wrap="none" lIns="0" tIns="0" rIns="0" bIns="0" rtlCol="0">
            <a:noAutofit/>
          </a:bodyPr>
          <a:lstStyle/>
          <a:p>
            <a:pPr>
              <a:lnSpc>
                <a:spcPct val="90000"/>
              </a:lnSpc>
            </a:pPr>
            <a:r>
              <a:rPr lang="en-US" dirty="0">
                <a:solidFill>
                  <a:srgbClr val="FF0000"/>
                </a:solidFill>
              </a:rPr>
              <a:t>HPE Confidential - NDA Required</a:t>
            </a:r>
          </a:p>
        </p:txBody>
      </p:sp>
    </p:spTree>
    <p:extLst>
      <p:ext uri="{BB962C8B-B14F-4D97-AF65-F5344CB8AC3E}">
        <p14:creationId xmlns:p14="http://schemas.microsoft.com/office/powerpoint/2010/main" val="213973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spark logo"/>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10487"/>
          <a:stretch/>
        </p:blipFill>
        <p:spPr bwMode="auto">
          <a:xfrm>
            <a:off x="2758345" y="2962845"/>
            <a:ext cx="2018948" cy="140252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Real-time insights on massive datasets</a:t>
            </a:r>
            <a:br>
              <a:rPr lang="en-US" dirty="0"/>
            </a:br>
            <a:br>
              <a:rPr lang="en-US" dirty="0"/>
            </a:br>
            <a:endParaRPr lang="en-US" dirty="0"/>
          </a:p>
        </p:txBody>
      </p:sp>
      <p:sp>
        <p:nvSpPr>
          <p:cNvPr id="3" name="Text Placeholder 2"/>
          <p:cNvSpPr>
            <a:spLocks noGrp="1"/>
          </p:cNvSpPr>
          <p:nvPr>
            <p:ph type="body" sz="quarter" idx="13"/>
          </p:nvPr>
        </p:nvSpPr>
        <p:spPr/>
        <p:txBody>
          <a:bodyPr/>
          <a:lstStyle/>
          <a:p>
            <a:r>
              <a:rPr lang="en-US" dirty="0"/>
              <a:t>Supercharging Spark with Superdome X (from 2015)</a:t>
            </a:r>
          </a:p>
        </p:txBody>
      </p:sp>
      <p:sp>
        <p:nvSpPr>
          <p:cNvPr id="4" name="Slide Number Placeholder 3"/>
          <p:cNvSpPr>
            <a:spLocks noGrp="1"/>
          </p:cNvSpPr>
          <p:nvPr>
            <p:ph type="sldNum" sz="quarter" idx="12"/>
          </p:nvPr>
        </p:nvSpPr>
        <p:spPr/>
        <p:txBody>
          <a:bodyPr/>
          <a:lstStyle/>
          <a:p>
            <a:fld id="{B016F8AB-BCEA-4347-8BA6-BE776009BC89}" type="slidenum">
              <a:rPr lang="en-US" smtClean="0">
                <a:solidFill>
                  <a:srgbClr val="5F7A76"/>
                </a:solidFill>
              </a:rPr>
              <a:pPr/>
              <a:t>45</a:t>
            </a:fld>
            <a:endParaRPr lang="en-US">
              <a:solidFill>
                <a:srgbClr val="5F7A76"/>
              </a:solidFill>
            </a:endParaRPr>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439" y="1315240"/>
            <a:ext cx="2755553" cy="5347775"/>
          </a:xfrm>
          <a:prstGeom prst="rect">
            <a:avLst/>
          </a:prstGeom>
        </p:spPr>
      </p:pic>
      <p:sp>
        <p:nvSpPr>
          <p:cNvPr id="8" name="TextBox 7"/>
          <p:cNvSpPr txBox="1"/>
          <p:nvPr/>
        </p:nvSpPr>
        <p:spPr>
          <a:xfrm>
            <a:off x="4952420" y="1521701"/>
            <a:ext cx="1795363" cy="861774"/>
          </a:xfrm>
          <a:prstGeom prst="rect">
            <a:avLst/>
          </a:prstGeom>
          <a:noFill/>
        </p:spPr>
        <p:txBody>
          <a:bodyPr wrap="none" lIns="0" tIns="0" rIns="0" bIns="0" rtlCol="0">
            <a:spAutoFit/>
          </a:bodyPr>
          <a:lstStyle/>
          <a:p>
            <a:r>
              <a:rPr lang="en-US" sz="2000" b="1">
                <a:solidFill>
                  <a:prstClr val="black"/>
                </a:solidFill>
              </a:rPr>
              <a:t>Dataset 1</a:t>
            </a:r>
          </a:p>
          <a:p>
            <a:r>
              <a:rPr lang="en-US">
                <a:solidFill>
                  <a:prstClr val="black"/>
                </a:solidFill>
              </a:rPr>
              <a:t>101 million nodes</a:t>
            </a:r>
          </a:p>
          <a:p>
            <a:r>
              <a:rPr lang="en-US">
                <a:solidFill>
                  <a:prstClr val="black"/>
                </a:solidFill>
              </a:rPr>
              <a:t>1.7 billion edges</a:t>
            </a:r>
          </a:p>
        </p:txBody>
      </p:sp>
      <p:sp>
        <p:nvSpPr>
          <p:cNvPr id="9" name="TextBox 8"/>
          <p:cNvSpPr txBox="1"/>
          <p:nvPr/>
        </p:nvSpPr>
        <p:spPr>
          <a:xfrm>
            <a:off x="6239444" y="5233933"/>
            <a:ext cx="1369286" cy="584775"/>
          </a:xfrm>
          <a:prstGeom prst="rect">
            <a:avLst/>
          </a:prstGeom>
        </p:spPr>
        <p:txBody>
          <a:bodyPr wrap="none">
            <a:spAutoFit/>
          </a:bodyPr>
          <a:lstStyle>
            <a:defPPr>
              <a:defRPr lang="en-US"/>
            </a:defPPr>
            <a:lvl1pPr algn="ctr"/>
          </a:lstStyle>
          <a:p>
            <a:r>
              <a:rPr lang="en-US" sz="1600">
                <a:solidFill>
                  <a:prstClr val="black"/>
                </a:solidFill>
              </a:rPr>
              <a:t>Spark for </a:t>
            </a:r>
          </a:p>
          <a:p>
            <a:r>
              <a:rPr lang="en-US" sz="1600">
                <a:solidFill>
                  <a:prstClr val="black"/>
                </a:solidFill>
              </a:rPr>
              <a:t>The Machine</a:t>
            </a:r>
          </a:p>
        </p:txBody>
      </p:sp>
      <p:sp>
        <p:nvSpPr>
          <p:cNvPr id="10" name="Rectangle 9"/>
          <p:cNvSpPr/>
          <p:nvPr/>
        </p:nvSpPr>
        <p:spPr>
          <a:xfrm>
            <a:off x="5148926" y="5250946"/>
            <a:ext cx="980184" cy="338554"/>
          </a:xfrm>
          <a:prstGeom prst="rect">
            <a:avLst/>
          </a:prstGeom>
        </p:spPr>
        <p:txBody>
          <a:bodyPr wrap="square">
            <a:spAutoFit/>
          </a:bodyPr>
          <a:lstStyle/>
          <a:p>
            <a:pPr algn="ctr"/>
            <a:r>
              <a:rPr lang="en-US" sz="1600">
                <a:solidFill>
                  <a:prstClr val="black"/>
                </a:solidFill>
              </a:rPr>
              <a:t>Spark</a:t>
            </a:r>
          </a:p>
        </p:txBody>
      </p:sp>
      <p:sp>
        <p:nvSpPr>
          <p:cNvPr id="11" name="Rectangle 10"/>
          <p:cNvSpPr/>
          <p:nvPr/>
        </p:nvSpPr>
        <p:spPr bwMode="ltGray">
          <a:xfrm>
            <a:off x="5139098" y="3165408"/>
            <a:ext cx="990012" cy="2048204"/>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prstClr val="black"/>
                </a:solidFill>
              </a:rPr>
              <a:t>201 sec</a:t>
            </a:r>
          </a:p>
        </p:txBody>
      </p:sp>
      <p:sp>
        <p:nvSpPr>
          <p:cNvPr id="12" name="Rectangle 11"/>
          <p:cNvSpPr/>
          <p:nvPr/>
        </p:nvSpPr>
        <p:spPr bwMode="ltGray">
          <a:xfrm>
            <a:off x="6415940" y="5102511"/>
            <a:ext cx="987552" cy="11110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prstClr val="black"/>
                </a:solidFill>
              </a:rPr>
              <a:t>13 sec</a:t>
            </a:r>
          </a:p>
          <a:p>
            <a:pPr algn="ctr">
              <a:lnSpc>
                <a:spcPct val="90000"/>
              </a:lnSpc>
            </a:pPr>
            <a:endParaRPr lang="en-US">
              <a:solidFill>
                <a:prstClr val="black"/>
              </a:solidFill>
            </a:endParaRPr>
          </a:p>
          <a:p>
            <a:pPr algn="ctr">
              <a:lnSpc>
                <a:spcPct val="90000"/>
              </a:lnSpc>
            </a:pPr>
            <a:endParaRPr lang="en-US">
              <a:solidFill>
                <a:prstClr val="black"/>
              </a:solidFill>
            </a:endParaRPr>
          </a:p>
        </p:txBody>
      </p:sp>
      <p:sp>
        <p:nvSpPr>
          <p:cNvPr id="13" name="Rectangle 12"/>
          <p:cNvSpPr/>
          <p:nvPr/>
        </p:nvSpPr>
        <p:spPr bwMode="ltGray">
          <a:xfrm>
            <a:off x="10303847" y="2486227"/>
            <a:ext cx="987552" cy="27273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a:solidFill>
                  <a:prstClr val="black"/>
                </a:solidFill>
              </a:rPr>
              <a:t>300 sec</a:t>
            </a:r>
          </a:p>
        </p:txBody>
      </p:sp>
      <p:sp>
        <p:nvSpPr>
          <p:cNvPr id="15" name="TextBox 14"/>
          <p:cNvSpPr txBox="1"/>
          <p:nvPr/>
        </p:nvSpPr>
        <p:spPr>
          <a:xfrm>
            <a:off x="10160503" y="5233933"/>
            <a:ext cx="1369286" cy="584775"/>
          </a:xfrm>
          <a:prstGeom prst="rect">
            <a:avLst/>
          </a:prstGeom>
        </p:spPr>
        <p:txBody>
          <a:bodyPr wrap="none">
            <a:spAutoFit/>
          </a:bodyPr>
          <a:lstStyle>
            <a:defPPr>
              <a:defRPr lang="en-US"/>
            </a:defPPr>
            <a:lvl1pPr algn="ctr"/>
          </a:lstStyle>
          <a:p>
            <a:r>
              <a:rPr lang="en-US" sz="1600">
                <a:solidFill>
                  <a:prstClr val="black"/>
                </a:solidFill>
              </a:rPr>
              <a:t>Spark for </a:t>
            </a:r>
          </a:p>
          <a:p>
            <a:r>
              <a:rPr lang="en-US" sz="1600">
                <a:solidFill>
                  <a:prstClr val="black"/>
                </a:solidFill>
              </a:rPr>
              <a:t>The Machine</a:t>
            </a:r>
          </a:p>
        </p:txBody>
      </p:sp>
      <p:cxnSp>
        <p:nvCxnSpPr>
          <p:cNvPr id="17" name="Straight Connector 16"/>
          <p:cNvCxnSpPr/>
          <p:nvPr/>
        </p:nvCxnSpPr>
        <p:spPr>
          <a:xfrm flipH="1">
            <a:off x="8515212" y="5213612"/>
            <a:ext cx="297971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551496" y="1521701"/>
            <a:ext cx="1778244" cy="861774"/>
          </a:xfrm>
          <a:prstGeom prst="rect">
            <a:avLst/>
          </a:prstGeom>
          <a:noFill/>
        </p:spPr>
        <p:txBody>
          <a:bodyPr wrap="none" lIns="0" tIns="0" rIns="0" bIns="0" rtlCol="0">
            <a:spAutoFit/>
          </a:bodyPr>
          <a:lstStyle/>
          <a:p>
            <a:r>
              <a:rPr lang="en-US" sz="2000" b="1">
                <a:solidFill>
                  <a:prstClr val="black"/>
                </a:solidFill>
              </a:rPr>
              <a:t>Dataset 2</a:t>
            </a:r>
          </a:p>
          <a:p>
            <a:r>
              <a:rPr lang="en-US">
                <a:solidFill>
                  <a:prstClr val="black"/>
                </a:solidFill>
              </a:rPr>
              <a:t>1.7 billion nodes</a:t>
            </a:r>
          </a:p>
          <a:p>
            <a:r>
              <a:rPr lang="en-US">
                <a:solidFill>
                  <a:prstClr val="black"/>
                </a:solidFill>
              </a:rPr>
              <a:t>11.4 billion edges</a:t>
            </a:r>
          </a:p>
        </p:txBody>
      </p:sp>
      <p:grpSp>
        <p:nvGrpSpPr>
          <p:cNvPr id="23" name="Group 22"/>
          <p:cNvGrpSpPr/>
          <p:nvPr/>
        </p:nvGrpSpPr>
        <p:grpSpPr>
          <a:xfrm>
            <a:off x="6338760" y="3677342"/>
            <a:ext cx="1141911" cy="819849"/>
            <a:chOff x="5901533" y="3633792"/>
            <a:chExt cx="1141911" cy="819849"/>
          </a:xfrm>
        </p:grpSpPr>
        <p:sp>
          <p:nvSpPr>
            <p:cNvPr id="24" name="TextBox 23"/>
            <p:cNvSpPr txBox="1"/>
            <p:nvPr/>
          </p:nvSpPr>
          <p:spPr>
            <a:xfrm>
              <a:off x="5901533" y="3633792"/>
              <a:ext cx="1141911" cy="590931"/>
            </a:xfrm>
            <a:prstGeom prst="rect">
              <a:avLst/>
            </a:prstGeom>
            <a:noFill/>
            <a:ln>
              <a:noFill/>
            </a:ln>
          </p:spPr>
          <p:txBody>
            <a:bodyPr wrap="square" lIns="0" tIns="0" rIns="0" bIns="0" rtlCol="0">
              <a:spAutoFit/>
            </a:bodyPr>
            <a:lstStyle/>
            <a:p>
              <a:pPr algn="ctr">
                <a:lnSpc>
                  <a:spcPct val="80000"/>
                </a:lnSpc>
              </a:pPr>
              <a:r>
                <a:rPr lang="en-US" sz="4800" b="1">
                  <a:solidFill>
                    <a:prstClr val="black"/>
                  </a:solidFill>
                </a:rPr>
                <a:t>15X</a:t>
              </a:r>
              <a:endParaRPr lang="en-US" sz="4000" b="1">
                <a:solidFill>
                  <a:prstClr val="black"/>
                </a:solidFill>
              </a:endParaRPr>
            </a:p>
          </p:txBody>
        </p:sp>
        <p:sp>
          <p:nvSpPr>
            <p:cNvPr id="25" name="Rectangle 24"/>
            <p:cNvSpPr/>
            <p:nvPr/>
          </p:nvSpPr>
          <p:spPr>
            <a:xfrm>
              <a:off x="6076839" y="4053531"/>
              <a:ext cx="824265" cy="400110"/>
            </a:xfrm>
            <a:prstGeom prst="rect">
              <a:avLst/>
            </a:prstGeom>
            <a:ln>
              <a:noFill/>
            </a:ln>
          </p:spPr>
          <p:txBody>
            <a:bodyPr wrap="none">
              <a:spAutoFit/>
            </a:bodyPr>
            <a:lstStyle/>
            <a:p>
              <a:pPr algn="ctr"/>
              <a:r>
                <a:rPr lang="en-US" sz="2000">
                  <a:solidFill>
                    <a:prstClr val="black"/>
                  </a:solidFill>
                </a:rPr>
                <a:t>faster</a:t>
              </a:r>
            </a:p>
          </p:txBody>
        </p:sp>
      </p:grpSp>
      <p:cxnSp>
        <p:nvCxnSpPr>
          <p:cNvPr id="7" name="Straight Connector 6"/>
          <p:cNvCxnSpPr/>
          <p:nvPr/>
        </p:nvCxnSpPr>
        <p:spPr>
          <a:xfrm flipH="1">
            <a:off x="4916136" y="5213612"/>
            <a:ext cx="297971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81492" y="5250946"/>
            <a:ext cx="980184" cy="338554"/>
          </a:xfrm>
          <a:prstGeom prst="rect">
            <a:avLst/>
          </a:prstGeom>
        </p:spPr>
        <p:txBody>
          <a:bodyPr wrap="square">
            <a:spAutoFit/>
          </a:bodyPr>
          <a:lstStyle/>
          <a:p>
            <a:pPr algn="ctr"/>
            <a:r>
              <a:rPr lang="en-US" sz="1600">
                <a:solidFill>
                  <a:prstClr val="black"/>
                </a:solidFill>
              </a:rPr>
              <a:t>Spark</a:t>
            </a:r>
          </a:p>
        </p:txBody>
      </p:sp>
      <p:sp>
        <p:nvSpPr>
          <p:cNvPr id="28" name="Rectangle 27"/>
          <p:cNvSpPr/>
          <p:nvPr/>
        </p:nvSpPr>
        <p:spPr>
          <a:xfrm>
            <a:off x="8618341" y="4500377"/>
            <a:ext cx="1292752" cy="646331"/>
          </a:xfrm>
          <a:prstGeom prst="rect">
            <a:avLst/>
          </a:prstGeom>
          <a:ln>
            <a:noFill/>
          </a:ln>
        </p:spPr>
        <p:txBody>
          <a:bodyPr wrap="square">
            <a:spAutoFit/>
          </a:bodyPr>
          <a:lstStyle/>
          <a:p>
            <a:pPr algn="ctr"/>
            <a:r>
              <a:rPr lang="en-US">
                <a:solidFill>
                  <a:prstClr val="white">
                    <a:lumMod val="65000"/>
                  </a:prstClr>
                </a:solidFill>
              </a:rPr>
              <a:t>Not possible</a:t>
            </a:r>
          </a:p>
        </p:txBody>
      </p:sp>
      <p:cxnSp>
        <p:nvCxnSpPr>
          <p:cNvPr id="29" name="Straight Connector 28"/>
          <p:cNvCxnSpPr/>
          <p:nvPr/>
        </p:nvCxnSpPr>
        <p:spPr>
          <a:xfrm>
            <a:off x="8225033" y="1521701"/>
            <a:ext cx="0" cy="464325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50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email">
            <a:extLst>
              <a:ext uri="{28A0092B-C50C-407E-A947-70E740481C1C}">
                <a14:useLocalDpi xmlns:a14="http://schemas.microsoft.com/office/drawing/2010/main"/>
              </a:ext>
            </a:extLst>
          </a:blip>
          <a:srcRect l="-12"/>
          <a:stretch/>
        </p:blipFill>
        <p:spPr>
          <a:xfrm>
            <a:off x="3452584" y="1874434"/>
            <a:ext cx="2394629" cy="2651760"/>
          </a:xfrm>
          <a:prstGeom prst="rect">
            <a:avLst/>
          </a:prstGeom>
        </p:spPr>
      </p:pic>
      <p:pic>
        <p:nvPicPr>
          <p:cNvPr id="6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968004" y="1867989"/>
            <a:ext cx="2611381" cy="26509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402" y="1867989"/>
            <a:ext cx="2563186" cy="2655886"/>
          </a:xfrm>
          <a:prstGeom prst="rect">
            <a:avLst/>
          </a:prstGeom>
        </p:spPr>
      </p:pic>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46</a:t>
            </a:fld>
            <a:endParaRPr lang="en-US">
              <a:solidFill>
                <a:srgbClr val="5F7A76"/>
              </a:solidFill>
            </a:endParaRPr>
          </a:p>
        </p:txBody>
      </p:sp>
      <p:cxnSp>
        <p:nvCxnSpPr>
          <p:cNvPr id="17" name="Straight Connector 16"/>
          <p:cNvCxnSpPr/>
          <p:nvPr/>
        </p:nvCxnSpPr>
        <p:spPr>
          <a:xfrm>
            <a:off x="3115453" y="4859925"/>
            <a:ext cx="4550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1" name="Rectangle 20"/>
          <p:cNvSpPr/>
          <p:nvPr/>
        </p:nvSpPr>
        <p:spPr>
          <a:xfrm>
            <a:off x="579043" y="4626708"/>
            <a:ext cx="2614863" cy="457200"/>
          </a:xfrm>
          <a:prstGeom prst="rect">
            <a:avLst/>
          </a:prstGeom>
        </p:spPr>
        <p:txBody>
          <a:bodyPr wrap="square" lIns="0" tIns="0" rIns="0" bIns="0" anchor="ctr">
            <a:noAutofit/>
          </a:bodyPr>
          <a:lstStyle/>
          <a:p>
            <a:pPr algn="ctr"/>
            <a:r>
              <a:rPr lang="en-US" b="1">
                <a:solidFill>
                  <a:prstClr val="black"/>
                </a:solidFill>
              </a:rPr>
              <a:t>In-memory analytics</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23062" y="3665695"/>
            <a:ext cx="1475943" cy="782796"/>
          </a:xfrm>
          <a:prstGeom prst="rect">
            <a:avLst/>
          </a:prstGeom>
          <a:effectLst/>
        </p:spPr>
      </p:pic>
      <p:sp>
        <p:nvSpPr>
          <p:cNvPr id="32" name="TextBox 31"/>
          <p:cNvSpPr txBox="1"/>
          <p:nvPr/>
        </p:nvSpPr>
        <p:spPr>
          <a:xfrm>
            <a:off x="663316" y="5429825"/>
            <a:ext cx="2446317" cy="650884"/>
          </a:xfrm>
          <a:prstGeom prst="rect">
            <a:avLst/>
          </a:prstGeom>
          <a:noFill/>
          <a:ln>
            <a:noFill/>
          </a:ln>
        </p:spPr>
        <p:txBody>
          <a:bodyPr wrap="square" lIns="0" tIns="0" rIns="0" bIns="0" rtlCol="0">
            <a:spAutoFit/>
          </a:bodyPr>
          <a:lstStyle/>
          <a:p>
            <a:pPr algn="ctr">
              <a:lnSpc>
                <a:spcPct val="70000"/>
              </a:lnSpc>
              <a:defRPr/>
            </a:pPr>
            <a:r>
              <a:rPr lang="en-US" sz="4000" b="1" kern="0">
                <a:solidFill>
                  <a:prstClr val="black"/>
                </a:solidFill>
              </a:rPr>
              <a:t>15x</a:t>
            </a:r>
            <a:br>
              <a:rPr lang="en-US" sz="2000" b="1" kern="0">
                <a:solidFill>
                  <a:prstClr val="black"/>
                </a:solidFill>
              </a:rPr>
            </a:br>
            <a:r>
              <a:rPr lang="en-US" sz="2000" kern="0">
                <a:solidFill>
                  <a:prstClr val="black"/>
                </a:solidFill>
              </a:rPr>
              <a:t>faster</a:t>
            </a:r>
            <a:endParaRPr lang="en-US" sz="4000" b="1" kern="0">
              <a:solidFill>
                <a:prstClr val="black"/>
              </a:solidFill>
            </a:endParaRPr>
          </a:p>
        </p:txBody>
      </p:sp>
      <p:sp>
        <p:nvSpPr>
          <p:cNvPr id="50" name="Rectangle 49"/>
          <p:cNvSpPr/>
          <p:nvPr/>
        </p:nvSpPr>
        <p:spPr>
          <a:xfrm>
            <a:off x="6203420" y="1315007"/>
            <a:ext cx="2640044" cy="457200"/>
          </a:xfrm>
          <a:prstGeom prst="rect">
            <a:avLst/>
          </a:prstGeom>
        </p:spPr>
        <p:txBody>
          <a:bodyPr wrap="square" lIns="0" tIns="0" rIns="0" bIns="0" anchor="ctr">
            <a:noAutofit/>
          </a:bodyPr>
          <a:lstStyle/>
          <a:p>
            <a:pPr algn="ctr"/>
            <a:r>
              <a:rPr lang="en-US" sz="1900" dirty="0">
                <a:solidFill>
                  <a:prstClr val="black"/>
                </a:solidFill>
              </a:rPr>
              <a:t>New algorithms</a:t>
            </a:r>
          </a:p>
        </p:txBody>
      </p:sp>
      <p:sp>
        <p:nvSpPr>
          <p:cNvPr id="53" name="Rectangle 52"/>
          <p:cNvSpPr/>
          <p:nvPr/>
        </p:nvSpPr>
        <p:spPr>
          <a:xfrm>
            <a:off x="9117631" y="1327679"/>
            <a:ext cx="2312126" cy="457200"/>
          </a:xfrm>
          <a:prstGeom prst="rect">
            <a:avLst/>
          </a:prstGeom>
        </p:spPr>
        <p:txBody>
          <a:bodyPr wrap="square" lIns="0" tIns="0" rIns="0" bIns="0" anchor="ctr">
            <a:noAutofit/>
          </a:bodyPr>
          <a:lstStyle/>
          <a:p>
            <a:pPr algn="ctr">
              <a:lnSpc>
                <a:spcPct val="90000"/>
              </a:lnSpc>
            </a:pPr>
            <a:r>
              <a:rPr lang="en-US" sz="1900">
                <a:solidFill>
                  <a:prstClr val="black"/>
                </a:solidFill>
              </a:rPr>
              <a:t>Completely rethink</a:t>
            </a:r>
          </a:p>
        </p:txBody>
      </p:sp>
      <p:grpSp>
        <p:nvGrpSpPr>
          <p:cNvPr id="14" name="Group 13"/>
          <p:cNvGrpSpPr/>
          <p:nvPr/>
        </p:nvGrpSpPr>
        <p:grpSpPr>
          <a:xfrm>
            <a:off x="1426837" y="1311933"/>
            <a:ext cx="3727790" cy="509048"/>
            <a:chOff x="4742688" y="1078525"/>
            <a:chExt cx="2743200" cy="509048"/>
          </a:xfrm>
        </p:grpSpPr>
        <p:sp>
          <p:nvSpPr>
            <p:cNvPr id="12" name="Freeform 11"/>
            <p:cNvSpPr/>
            <p:nvPr/>
          </p:nvSpPr>
          <p:spPr bwMode="ltGray">
            <a:xfrm>
              <a:off x="4742688" y="1294965"/>
              <a:ext cx="2743200" cy="292608"/>
            </a:xfrm>
            <a:custGeom>
              <a:avLst/>
              <a:gdLst>
                <a:gd name="connsiteX0" fmla="*/ 0 w 2743200"/>
                <a:gd name="connsiteY0" fmla="*/ 268224 h 292608"/>
                <a:gd name="connsiteX1" fmla="*/ 0 w 2743200"/>
                <a:gd name="connsiteY1" fmla="*/ 0 h 292608"/>
                <a:gd name="connsiteX2" fmla="*/ 2743200 w 2743200"/>
                <a:gd name="connsiteY2" fmla="*/ 0 h 292608"/>
                <a:gd name="connsiteX3" fmla="*/ 2743200 w 2743200"/>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2743200" h="292608">
                  <a:moveTo>
                    <a:pt x="0" y="268224"/>
                  </a:moveTo>
                  <a:lnTo>
                    <a:pt x="0" y="0"/>
                  </a:lnTo>
                  <a:lnTo>
                    <a:pt x="2743200" y="0"/>
                  </a:lnTo>
                  <a:lnTo>
                    <a:pt x="2743200" y="292608"/>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4980878" y="1078525"/>
              <a:ext cx="2266820" cy="457200"/>
            </a:xfrm>
            <a:prstGeom prst="rect">
              <a:avLst/>
            </a:prstGeom>
            <a:solidFill>
              <a:schemeClr val="bg1"/>
            </a:solidFill>
          </p:spPr>
          <p:txBody>
            <a:bodyPr wrap="square" lIns="0" tIns="0" rIns="0" bIns="0" anchor="ctr">
              <a:noAutofit/>
            </a:bodyPr>
            <a:lstStyle/>
            <a:p>
              <a:pPr algn="ctr">
                <a:lnSpc>
                  <a:spcPct val="90000"/>
                </a:lnSpc>
              </a:pPr>
              <a:r>
                <a:rPr lang="en-US" sz="1900" dirty="0">
                  <a:solidFill>
                    <a:prstClr val="black"/>
                  </a:solidFill>
                </a:rPr>
                <a:t>Modify existing frameworks</a:t>
              </a:r>
            </a:p>
          </p:txBody>
        </p:sp>
      </p:grpSp>
      <p:sp>
        <p:nvSpPr>
          <p:cNvPr id="51" name="Rectangle 50"/>
          <p:cNvSpPr/>
          <p:nvPr/>
        </p:nvSpPr>
        <p:spPr>
          <a:xfrm>
            <a:off x="3312721" y="4626708"/>
            <a:ext cx="2614863" cy="457200"/>
          </a:xfrm>
          <a:prstGeom prst="rect">
            <a:avLst/>
          </a:prstGeom>
        </p:spPr>
        <p:txBody>
          <a:bodyPr wrap="square" lIns="0" tIns="0" rIns="0" bIns="0" anchor="ctr">
            <a:noAutofit/>
          </a:bodyPr>
          <a:lstStyle/>
          <a:p>
            <a:pPr algn="ctr"/>
            <a:r>
              <a:rPr lang="en-US" b="1" dirty="0">
                <a:solidFill>
                  <a:prstClr val="black"/>
                </a:solidFill>
              </a:rPr>
              <a:t>Genome</a:t>
            </a:r>
          </a:p>
          <a:p>
            <a:pPr algn="ctr"/>
            <a:r>
              <a:rPr lang="en-US" b="1" dirty="0">
                <a:solidFill>
                  <a:prstClr val="black"/>
                </a:solidFill>
              </a:rPr>
              <a:t>comparison</a:t>
            </a:r>
          </a:p>
        </p:txBody>
      </p:sp>
      <p:sp>
        <p:nvSpPr>
          <p:cNvPr id="54" name="TextBox 53"/>
          <p:cNvSpPr txBox="1"/>
          <p:nvPr/>
        </p:nvSpPr>
        <p:spPr>
          <a:xfrm>
            <a:off x="3396994"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sp>
        <p:nvSpPr>
          <p:cNvPr id="55" name="Rectangle 54"/>
          <p:cNvSpPr/>
          <p:nvPr/>
        </p:nvSpPr>
        <p:spPr>
          <a:xfrm>
            <a:off x="8976267" y="4626708"/>
            <a:ext cx="2594854" cy="457200"/>
          </a:xfrm>
          <a:prstGeom prst="rect">
            <a:avLst/>
          </a:prstGeom>
        </p:spPr>
        <p:txBody>
          <a:bodyPr wrap="square" lIns="0" tIns="0" rIns="0" bIns="0" anchor="ctr">
            <a:noAutofit/>
          </a:bodyPr>
          <a:lstStyle/>
          <a:p>
            <a:pPr algn="ctr"/>
            <a:r>
              <a:rPr lang="en-US" b="1">
                <a:solidFill>
                  <a:prstClr val="black"/>
                </a:solidFill>
              </a:rPr>
              <a:t>Financial models</a:t>
            </a:r>
          </a:p>
        </p:txBody>
      </p:sp>
      <p:sp>
        <p:nvSpPr>
          <p:cNvPr id="56" name="TextBox 55"/>
          <p:cNvSpPr txBox="1"/>
          <p:nvPr/>
        </p:nvSpPr>
        <p:spPr>
          <a:xfrm>
            <a:off x="9050536" y="5373216"/>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cxnSp>
        <p:nvCxnSpPr>
          <p:cNvPr id="57" name="Straight Connector 56"/>
          <p:cNvCxnSpPr/>
          <p:nvPr/>
        </p:nvCxnSpPr>
        <p:spPr>
          <a:xfrm>
            <a:off x="5691519" y="4859925"/>
            <a:ext cx="6831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542079" y="4859925"/>
            <a:ext cx="6027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631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90852" y="5228796"/>
            <a:ext cx="263673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67330"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9353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120500" y="4672334"/>
            <a:ext cx="2612157" cy="457200"/>
          </a:xfrm>
          <a:prstGeom prst="rect">
            <a:avLst/>
          </a:prstGeom>
        </p:spPr>
        <p:txBody>
          <a:bodyPr wrap="square" lIns="0" tIns="0" rIns="0" bIns="0" anchor="ctr">
            <a:noAutofit/>
          </a:bodyPr>
          <a:lstStyle/>
          <a:p>
            <a:pPr algn="ctr"/>
            <a:r>
              <a:rPr lang="en-US" b="1">
                <a:solidFill>
                  <a:prstClr val="black"/>
                </a:solidFill>
              </a:rPr>
              <a:t>Large-scale</a:t>
            </a:r>
            <a:br>
              <a:rPr lang="en-US" b="1">
                <a:solidFill>
                  <a:prstClr val="black"/>
                </a:solidFill>
              </a:rPr>
            </a:br>
            <a:r>
              <a:rPr lang="en-US" b="1">
                <a:solidFill>
                  <a:prstClr val="black"/>
                </a:solidFill>
              </a:rPr>
              <a:t>graph inference</a:t>
            </a:r>
          </a:p>
        </p:txBody>
      </p:sp>
      <p:pic>
        <p:nvPicPr>
          <p:cNvPr id="30" name="Picture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17210" y="1872035"/>
            <a:ext cx="2666952" cy="2646948"/>
          </a:xfrm>
          <a:prstGeom prst="rect">
            <a:avLst/>
          </a:prstGeom>
        </p:spPr>
      </p:pic>
      <p:sp>
        <p:nvSpPr>
          <p:cNvPr id="31" name="TextBox 30"/>
          <p:cNvSpPr txBox="1"/>
          <p:nvPr/>
        </p:nvSpPr>
        <p:spPr>
          <a:xfrm>
            <a:off x="6203420"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pic>
        <p:nvPicPr>
          <p:cNvPr id="34" name="Picture 33">
            <a:extLst>
              <a:ext uri="{FF2B5EF4-FFF2-40B4-BE49-F238E27FC236}">
                <a16:creationId xmlns:a16="http://schemas.microsoft.com/office/drawing/2014/main" id="{EA296B9A-5DFC-4F01-B8A2-F515BEBB9B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0514" y="3437764"/>
            <a:ext cx="2025448" cy="980655"/>
          </a:xfrm>
          <a:prstGeom prst="rect">
            <a:avLst/>
          </a:prstGeom>
        </p:spPr>
      </p:pic>
      <p:sp>
        <p:nvSpPr>
          <p:cNvPr id="35" name="TextBox 34"/>
          <p:cNvSpPr txBox="1"/>
          <p:nvPr/>
        </p:nvSpPr>
        <p:spPr>
          <a:xfrm>
            <a:off x="4511824" y="6472183"/>
            <a:ext cx="1943838" cy="125169"/>
          </a:xfrm>
          <a:prstGeom prst="rect">
            <a:avLst/>
          </a:prstGeom>
          <a:noFill/>
        </p:spPr>
        <p:txBody>
          <a:bodyPr wrap="none" lIns="0" tIns="0" rIns="0" bIns="0" rtlCol="0">
            <a:noAutofit/>
          </a:bodyPr>
          <a:lstStyle/>
          <a:p>
            <a:pPr>
              <a:lnSpc>
                <a:spcPct val="90000"/>
              </a:lnSpc>
            </a:pPr>
            <a:endParaRPr lang="en-GB" sz="1600" dirty="0">
              <a:solidFill>
                <a:schemeClr val="accent3">
                  <a:lumMod val="75000"/>
                </a:schemeClr>
              </a:solidFill>
            </a:endParaRPr>
          </a:p>
        </p:txBody>
      </p:sp>
      <p:sp>
        <p:nvSpPr>
          <p:cNvPr id="37" name="Oval 36"/>
          <p:cNvSpPr/>
          <p:nvPr/>
        </p:nvSpPr>
        <p:spPr bwMode="ltGray">
          <a:xfrm>
            <a:off x="264038" y="838201"/>
            <a:ext cx="3306476" cy="54864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38" name="Title 1"/>
          <p:cNvSpPr txBox="1">
            <a:spLocks/>
          </p:cNvSpPr>
          <p:nvPr/>
        </p:nvSpPr>
        <p:spPr>
          <a:xfrm>
            <a:off x="609600" y="457200"/>
            <a:ext cx="11430159" cy="41148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t>Memory-Driven Computing has the power to transform industries</a:t>
            </a:r>
          </a:p>
        </p:txBody>
      </p:sp>
    </p:spTree>
    <p:extLst>
      <p:ext uri="{BB962C8B-B14F-4D97-AF65-F5344CB8AC3E}">
        <p14:creationId xmlns:p14="http://schemas.microsoft.com/office/powerpoint/2010/main" val="24653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t>Spark Benchmarks</a:t>
            </a:r>
          </a:p>
        </p:txBody>
      </p:sp>
      <p:sp>
        <p:nvSpPr>
          <p:cNvPr id="7" name="TextBox 6"/>
          <p:cNvSpPr txBox="1"/>
          <p:nvPr/>
        </p:nvSpPr>
        <p:spPr>
          <a:xfrm>
            <a:off x="1996427" y="4754872"/>
            <a:ext cx="914400" cy="914400"/>
          </a:xfrm>
          <a:prstGeom prst="rect">
            <a:avLst/>
          </a:prstGeom>
          <a:noFill/>
        </p:spPr>
        <p:txBody>
          <a:bodyPr wrap="none" lIns="0" tIns="0" rIns="0" bIns="0" rtlCol="0">
            <a:noAutofit/>
          </a:bodyPr>
          <a:lstStyle/>
          <a:p>
            <a:pPr>
              <a:lnSpc>
                <a:spcPct val="90000"/>
              </a:lnSpc>
            </a:pPr>
            <a:r>
              <a:rPr lang="en-US" sz="3600" b="1" dirty="0"/>
              <a:t>3.7x</a:t>
            </a:r>
            <a:endParaRPr lang="en-US" b="1" dirty="0"/>
          </a:p>
        </p:txBody>
      </p:sp>
      <p:pic>
        <p:nvPicPr>
          <p:cNvPr id="2052" name="Picture 4" descr="Image result for google pagerank"/>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09441" y="2492896"/>
            <a:ext cx="3688372" cy="14915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belief propagati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43871" y="2492896"/>
            <a:ext cx="2852589" cy="15978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912965" y="4754872"/>
            <a:ext cx="914400" cy="914400"/>
          </a:xfrm>
          <a:prstGeom prst="rect">
            <a:avLst/>
          </a:prstGeom>
          <a:noFill/>
        </p:spPr>
        <p:txBody>
          <a:bodyPr wrap="none" lIns="0" tIns="0" rIns="0" bIns="0" rtlCol="0">
            <a:noAutofit/>
          </a:bodyPr>
          <a:lstStyle/>
          <a:p>
            <a:pPr>
              <a:lnSpc>
                <a:spcPct val="90000"/>
              </a:lnSpc>
            </a:pPr>
            <a:r>
              <a:rPr lang="en-US" sz="3600" b="1" dirty="0"/>
              <a:t>8-15x</a:t>
            </a:r>
            <a:endParaRPr lang="en-US" b="1" dirty="0"/>
          </a:p>
        </p:txBody>
      </p:sp>
      <p:pic>
        <p:nvPicPr>
          <p:cNvPr id="2058" name="Picture 10" descr="Image result for belief propagation synthetic graph spark"/>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42518" y="2348880"/>
            <a:ext cx="2732561" cy="195833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8260626" y="4377207"/>
            <a:ext cx="3096343" cy="914400"/>
          </a:xfrm>
          <a:prstGeom prst="rect">
            <a:avLst/>
          </a:prstGeom>
          <a:noFill/>
        </p:spPr>
        <p:txBody>
          <a:bodyPr wrap="square" lIns="0" tIns="0" rIns="0" bIns="0" rtlCol="0">
            <a:noAutofit/>
          </a:bodyPr>
          <a:lstStyle/>
          <a:p>
            <a:pPr algn="ctr">
              <a:lnSpc>
                <a:spcPct val="90000"/>
              </a:lnSpc>
            </a:pPr>
            <a:r>
              <a:rPr lang="en-US" sz="3200" b="1" dirty="0"/>
              <a:t>Not possible with traditional approach</a:t>
            </a:r>
            <a:endParaRPr lang="en-US" sz="1600" b="1" dirty="0"/>
          </a:p>
        </p:txBody>
      </p:sp>
    </p:spTree>
    <p:extLst>
      <p:ext uri="{BB962C8B-B14F-4D97-AF65-F5344CB8AC3E}">
        <p14:creationId xmlns:p14="http://schemas.microsoft.com/office/powerpoint/2010/main" val="34491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Group 225"/>
          <p:cNvGrpSpPr/>
          <p:nvPr/>
        </p:nvGrpSpPr>
        <p:grpSpPr>
          <a:xfrm>
            <a:off x="7293332" y="2095559"/>
            <a:ext cx="4023360" cy="4023360"/>
            <a:chOff x="6793420" y="986910"/>
            <a:chExt cx="4177900" cy="4157224"/>
          </a:xfrm>
        </p:grpSpPr>
        <p:grpSp>
          <p:nvGrpSpPr>
            <p:cNvPr id="227" name="Group 226"/>
            <p:cNvGrpSpPr/>
            <p:nvPr/>
          </p:nvGrpSpPr>
          <p:grpSpPr>
            <a:xfrm>
              <a:off x="6904297" y="1083953"/>
              <a:ext cx="3922442" cy="3920740"/>
              <a:chOff x="3981076" y="1467158"/>
              <a:chExt cx="4231673" cy="4229837"/>
            </a:xfrm>
          </p:grpSpPr>
          <p:cxnSp>
            <p:nvCxnSpPr>
              <p:cNvPr id="366" name="Straight Connector 365"/>
              <p:cNvCxnSpPr/>
              <p:nvPr/>
            </p:nvCxnSpPr>
            <p:spPr>
              <a:xfrm flipH="1" flipV="1">
                <a:off x="6094185" y="1467158"/>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67" name="Group 366"/>
              <p:cNvGrpSpPr/>
              <p:nvPr/>
            </p:nvGrpSpPr>
            <p:grpSpPr>
              <a:xfrm>
                <a:off x="5954807" y="1606535"/>
                <a:ext cx="2257942" cy="2118566"/>
                <a:chOff x="6200462" y="1602211"/>
                <a:chExt cx="2257942" cy="2118566"/>
              </a:xfrm>
            </p:grpSpPr>
            <p:cxnSp>
              <p:nvCxnSpPr>
                <p:cNvPr id="383" name="Straight Connector 382"/>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68" name="Group 367"/>
              <p:cNvGrpSpPr/>
              <p:nvPr/>
            </p:nvGrpSpPr>
            <p:grpSpPr>
              <a:xfrm rot="5400000">
                <a:off x="5905439" y="3508741"/>
                <a:ext cx="2257942" cy="2118566"/>
                <a:chOff x="6200462" y="1602211"/>
                <a:chExt cx="2257942" cy="2118566"/>
              </a:xfrm>
            </p:grpSpPr>
            <p:cxnSp>
              <p:nvCxnSpPr>
                <p:cNvPr id="379" name="Straight Connector 378"/>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69" name="Group 368"/>
              <p:cNvGrpSpPr/>
              <p:nvPr/>
            </p:nvGrpSpPr>
            <p:grpSpPr>
              <a:xfrm rot="10800000">
                <a:off x="3981076" y="3459373"/>
                <a:ext cx="2257942" cy="2118566"/>
                <a:chOff x="6200462" y="1602211"/>
                <a:chExt cx="2257942" cy="2118566"/>
              </a:xfrm>
            </p:grpSpPr>
            <p:cxnSp>
              <p:nvCxnSpPr>
                <p:cNvPr id="373" name="Straight Connector 372"/>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0" name="Group 369"/>
              <p:cNvGrpSpPr/>
              <p:nvPr/>
            </p:nvGrpSpPr>
            <p:grpSpPr>
              <a:xfrm rot="16200000">
                <a:off x="4120452" y="1621359"/>
                <a:ext cx="2118566" cy="2118566"/>
                <a:chOff x="6200462" y="1602211"/>
                <a:chExt cx="2118566" cy="2118566"/>
              </a:xfrm>
            </p:grpSpPr>
            <p:cxnSp>
              <p:nvCxnSpPr>
                <p:cNvPr id="371" name="Straight Connector 370"/>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228" name="Oval 227"/>
            <p:cNvSpPr/>
            <p:nvPr/>
          </p:nvSpPr>
          <p:spPr bwMode="ltGray">
            <a:xfrm>
              <a:off x="7073172" y="1272296"/>
              <a:ext cx="3575885" cy="3575884"/>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grpSp>
          <p:nvGrpSpPr>
            <p:cNvPr id="229" name="Group 228"/>
            <p:cNvGrpSpPr>
              <a:grpSpLocks noChangeAspect="1"/>
            </p:cNvGrpSpPr>
            <p:nvPr/>
          </p:nvGrpSpPr>
          <p:grpSpPr>
            <a:xfrm>
              <a:off x="8434623" y="986910"/>
              <a:ext cx="868660" cy="634259"/>
              <a:chOff x="6029960" y="1462834"/>
              <a:chExt cx="640080" cy="467360"/>
            </a:xfrm>
            <a:solidFill>
              <a:srgbClr val="EAEAEA"/>
            </a:solidFill>
          </p:grpSpPr>
          <p:sp>
            <p:nvSpPr>
              <p:cNvPr id="364" name="Oval 363"/>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latin typeface="MetricHPE" panose="020B0503030202060203" pitchFamily="34" charset="0"/>
                  <a:cs typeface="Arial" panose="020B0604020202020204" pitchFamily="34" charset="0"/>
                </a:endParaRPr>
              </a:p>
            </p:txBody>
          </p:sp>
          <p:sp>
            <p:nvSpPr>
              <p:cNvPr id="365" name="TextBox 36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GPU</a:t>
                </a:r>
              </a:p>
            </p:txBody>
          </p:sp>
        </p:grpSp>
        <p:grpSp>
          <p:nvGrpSpPr>
            <p:cNvPr id="257" name="Group 256"/>
            <p:cNvGrpSpPr>
              <a:grpSpLocks noChangeAspect="1"/>
            </p:cNvGrpSpPr>
            <p:nvPr/>
          </p:nvGrpSpPr>
          <p:grpSpPr>
            <a:xfrm rot="1800000">
              <a:off x="9320191" y="1175855"/>
              <a:ext cx="868660" cy="634259"/>
              <a:chOff x="6029960" y="1462834"/>
              <a:chExt cx="640080" cy="467360"/>
            </a:xfrm>
            <a:solidFill>
              <a:srgbClr val="EAEAEA"/>
            </a:solidFill>
          </p:grpSpPr>
          <p:sp>
            <p:nvSpPr>
              <p:cNvPr id="362" name="Oval 36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latin typeface="MetricHPE" panose="020B0503030202060203" pitchFamily="34" charset="0"/>
                  <a:cs typeface="Arial" panose="020B0604020202020204" pitchFamily="34" charset="0"/>
                </a:endParaRPr>
              </a:p>
            </p:txBody>
          </p:sp>
          <p:sp>
            <p:nvSpPr>
              <p:cNvPr id="363" name="TextBox 36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DSP</a:t>
                </a:r>
              </a:p>
            </p:txBody>
          </p:sp>
        </p:grpSp>
        <p:grpSp>
          <p:nvGrpSpPr>
            <p:cNvPr id="259" name="Group 258"/>
            <p:cNvGrpSpPr>
              <a:grpSpLocks noChangeAspect="1"/>
            </p:cNvGrpSpPr>
            <p:nvPr/>
          </p:nvGrpSpPr>
          <p:grpSpPr>
            <a:xfrm rot="3600000">
              <a:off x="9984422" y="1836672"/>
              <a:ext cx="868660" cy="634260"/>
              <a:chOff x="6029960" y="1462834"/>
              <a:chExt cx="640080" cy="467360"/>
            </a:xfrm>
            <a:solidFill>
              <a:srgbClr val="EAEAEA"/>
            </a:solidFill>
          </p:grpSpPr>
          <p:sp>
            <p:nvSpPr>
              <p:cNvPr id="360" name="Oval 359"/>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latin typeface="MetricHPE" panose="020B0503030202060203" pitchFamily="34" charset="0"/>
                  <a:cs typeface="Arial" panose="020B0604020202020204" pitchFamily="34" charset="0"/>
                </a:endParaRPr>
              </a:p>
            </p:txBody>
          </p:sp>
          <p:sp>
            <p:nvSpPr>
              <p:cNvPr id="361" name="TextBox 36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x86</a:t>
                </a:r>
              </a:p>
            </p:txBody>
          </p:sp>
        </p:grpSp>
        <p:grpSp>
          <p:nvGrpSpPr>
            <p:cNvPr id="260" name="Group 259"/>
            <p:cNvGrpSpPr>
              <a:grpSpLocks noChangeAspect="1"/>
            </p:cNvGrpSpPr>
            <p:nvPr/>
          </p:nvGrpSpPr>
          <p:grpSpPr>
            <a:xfrm rot="5400000">
              <a:off x="10219860" y="2731339"/>
              <a:ext cx="868660" cy="634260"/>
              <a:chOff x="6029960" y="1462834"/>
              <a:chExt cx="640080" cy="467360"/>
            </a:xfrm>
            <a:solidFill>
              <a:srgbClr val="EAEAEA"/>
            </a:solidFill>
          </p:grpSpPr>
          <p:sp>
            <p:nvSpPr>
              <p:cNvPr id="358" name="Oval 357"/>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latin typeface="MetricHPE" panose="020B0503030202060203" pitchFamily="34" charset="0"/>
                  <a:cs typeface="Arial" panose="020B0604020202020204" pitchFamily="34" charset="0"/>
                </a:endParaRPr>
              </a:p>
            </p:txBody>
          </p:sp>
          <p:sp>
            <p:nvSpPr>
              <p:cNvPr id="359" name="TextBox 35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ASIC</a:t>
                </a:r>
              </a:p>
            </p:txBody>
          </p:sp>
        </p:grpSp>
        <p:grpSp>
          <p:nvGrpSpPr>
            <p:cNvPr id="288" name="Group 287"/>
            <p:cNvGrpSpPr>
              <a:grpSpLocks noChangeAspect="1"/>
            </p:cNvGrpSpPr>
            <p:nvPr/>
          </p:nvGrpSpPr>
          <p:grpSpPr>
            <a:xfrm rot="18103262">
              <a:off x="10024048" y="3626404"/>
              <a:ext cx="868660" cy="634260"/>
              <a:chOff x="6029960" y="1462834"/>
              <a:chExt cx="640080" cy="467360"/>
            </a:xfrm>
            <a:solidFill>
              <a:srgbClr val="EAEAEA"/>
            </a:solidFill>
          </p:grpSpPr>
          <p:sp>
            <p:nvSpPr>
              <p:cNvPr id="356" name="Oval 355"/>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800"/>
              </a:p>
            </p:txBody>
          </p:sp>
          <p:sp>
            <p:nvSpPr>
              <p:cNvPr id="357" name="TextBox 35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a:latin typeface="MetricHPE" panose="020B0503030202060203" pitchFamily="34" charset="0"/>
                    <a:cs typeface="Arial" panose="020B0604020202020204" pitchFamily="34" charset="0"/>
                  </a:rPr>
                  <a:t>Photonic</a:t>
                </a:r>
              </a:p>
            </p:txBody>
          </p:sp>
        </p:grpSp>
        <p:grpSp>
          <p:nvGrpSpPr>
            <p:cNvPr id="289" name="Group 288"/>
            <p:cNvGrpSpPr>
              <a:grpSpLocks noChangeAspect="1"/>
            </p:cNvGrpSpPr>
            <p:nvPr/>
          </p:nvGrpSpPr>
          <p:grpSpPr>
            <a:xfrm rot="19877651">
              <a:off x="9335206" y="4265018"/>
              <a:ext cx="868660" cy="634259"/>
              <a:chOff x="6029960" y="1462834"/>
              <a:chExt cx="640080" cy="467360"/>
            </a:xfrm>
            <a:solidFill>
              <a:srgbClr val="EAEAEA"/>
            </a:solidFill>
          </p:grpSpPr>
          <p:sp>
            <p:nvSpPr>
              <p:cNvPr id="354" name="Oval 353"/>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800"/>
              </a:p>
            </p:txBody>
          </p:sp>
          <p:sp>
            <p:nvSpPr>
              <p:cNvPr id="355" name="TextBox 35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Neuro</a:t>
                </a:r>
              </a:p>
            </p:txBody>
          </p:sp>
        </p:grpSp>
        <p:grpSp>
          <p:nvGrpSpPr>
            <p:cNvPr id="290" name="Group 289"/>
            <p:cNvGrpSpPr>
              <a:grpSpLocks noChangeAspect="1"/>
            </p:cNvGrpSpPr>
            <p:nvPr/>
          </p:nvGrpSpPr>
          <p:grpSpPr>
            <a:xfrm>
              <a:off x="8449957" y="4509875"/>
              <a:ext cx="868660" cy="634259"/>
              <a:chOff x="6029960" y="1462834"/>
              <a:chExt cx="640080" cy="467360"/>
            </a:xfrm>
            <a:solidFill>
              <a:srgbClr val="EAEAEA"/>
            </a:solidFill>
          </p:grpSpPr>
          <p:sp>
            <p:nvSpPr>
              <p:cNvPr id="352" name="Oval 35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latin typeface="MetricHPE" panose="020B0503030202060203" pitchFamily="34" charset="0"/>
                  <a:cs typeface="Arial" panose="020B0604020202020204" pitchFamily="34" charset="0"/>
                </a:endParaRPr>
              </a:p>
            </p:txBody>
          </p:sp>
          <p:sp>
            <p:nvSpPr>
              <p:cNvPr id="353" name="TextBox 35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100">
                    <a:latin typeface="MetricHPE" panose="020B0503030202060203" pitchFamily="34" charset="0"/>
                    <a:cs typeface="Arial" panose="020B0604020202020204" pitchFamily="34" charset="0"/>
                  </a:rPr>
                  <a:t>Quantum</a:t>
                </a:r>
              </a:p>
            </p:txBody>
          </p:sp>
        </p:grpSp>
        <p:grpSp>
          <p:nvGrpSpPr>
            <p:cNvPr id="291" name="Group 290"/>
            <p:cNvGrpSpPr>
              <a:grpSpLocks noChangeAspect="1"/>
            </p:cNvGrpSpPr>
            <p:nvPr/>
          </p:nvGrpSpPr>
          <p:grpSpPr>
            <a:xfrm rot="1814374">
              <a:off x="7545871" y="4283853"/>
              <a:ext cx="868660" cy="634259"/>
              <a:chOff x="6029960" y="1462834"/>
              <a:chExt cx="640080" cy="467360"/>
            </a:xfrm>
            <a:solidFill>
              <a:srgbClr val="EAEAEA"/>
            </a:solidFill>
          </p:grpSpPr>
          <p:sp>
            <p:nvSpPr>
              <p:cNvPr id="350" name="Oval 349"/>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latin typeface="MetricHPE" panose="020B0503030202060203" pitchFamily="34" charset="0"/>
                  <a:cs typeface="Arial" panose="020B0604020202020204" pitchFamily="34" charset="0"/>
                </a:endParaRPr>
              </a:p>
            </p:txBody>
          </p:sp>
          <p:sp>
            <p:nvSpPr>
              <p:cNvPr id="351" name="TextBox 35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100">
                    <a:latin typeface="MetricHPE" panose="020B0503030202060203" pitchFamily="34" charset="0"/>
                    <a:cs typeface="Arial" panose="020B0604020202020204" pitchFamily="34" charset="0"/>
                  </a:rPr>
                  <a:t>POWER</a:t>
                </a:r>
              </a:p>
            </p:txBody>
          </p:sp>
        </p:grpSp>
        <p:grpSp>
          <p:nvGrpSpPr>
            <p:cNvPr id="319" name="Group 318"/>
            <p:cNvGrpSpPr>
              <a:grpSpLocks noChangeAspect="1"/>
            </p:cNvGrpSpPr>
            <p:nvPr/>
          </p:nvGrpSpPr>
          <p:grpSpPr>
            <a:xfrm rot="3222283">
              <a:off x="6894624" y="3622433"/>
              <a:ext cx="868660" cy="634260"/>
              <a:chOff x="6029960" y="1462834"/>
              <a:chExt cx="640080" cy="467360"/>
            </a:xfrm>
            <a:solidFill>
              <a:srgbClr val="EAEAEA"/>
            </a:solidFill>
          </p:grpSpPr>
          <p:sp>
            <p:nvSpPr>
              <p:cNvPr id="348" name="Oval 347"/>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latin typeface="MetricHPE" panose="020B0503030202060203" pitchFamily="34" charset="0"/>
                  <a:cs typeface="Arial" panose="020B0604020202020204" pitchFamily="34" charset="0"/>
                </a:endParaRPr>
              </a:p>
            </p:txBody>
          </p:sp>
          <p:sp>
            <p:nvSpPr>
              <p:cNvPr id="349" name="TextBox 34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100">
                    <a:latin typeface="MetricHPE" panose="020B0503030202060203" pitchFamily="34" charset="0"/>
                    <a:cs typeface="Arial" panose="020B0604020202020204" pitchFamily="34" charset="0"/>
                  </a:rPr>
                  <a:t>SPARC</a:t>
                </a:r>
              </a:p>
            </p:txBody>
          </p:sp>
        </p:grpSp>
        <p:grpSp>
          <p:nvGrpSpPr>
            <p:cNvPr id="320" name="Group 319"/>
            <p:cNvGrpSpPr>
              <a:grpSpLocks noChangeAspect="1"/>
            </p:cNvGrpSpPr>
            <p:nvPr/>
          </p:nvGrpSpPr>
          <p:grpSpPr>
            <a:xfrm rot="16200000">
              <a:off x="6676220" y="2756019"/>
              <a:ext cx="868660" cy="634260"/>
              <a:chOff x="6029960" y="1462834"/>
              <a:chExt cx="640080" cy="467360"/>
            </a:xfrm>
            <a:solidFill>
              <a:srgbClr val="EAEAEA"/>
            </a:solidFill>
          </p:grpSpPr>
          <p:sp>
            <p:nvSpPr>
              <p:cNvPr id="346" name="Oval 345"/>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latin typeface="MetricHPE" panose="020B0503030202060203" pitchFamily="34" charset="0"/>
                  <a:cs typeface="Arial" panose="020B0604020202020204" pitchFamily="34" charset="0"/>
                </a:endParaRPr>
              </a:p>
            </p:txBody>
          </p:sp>
          <p:sp>
            <p:nvSpPr>
              <p:cNvPr id="347" name="TextBox 34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RISC</a:t>
                </a:r>
                <a:br>
                  <a:rPr lang="en-US" sz="1200">
                    <a:latin typeface="MetricHPE" panose="020B0503030202060203" pitchFamily="34" charset="0"/>
                    <a:cs typeface="Arial" panose="020B0604020202020204" pitchFamily="34" charset="0"/>
                  </a:rPr>
                </a:br>
                <a:r>
                  <a:rPr lang="en-US" sz="1200">
                    <a:latin typeface="MetricHPE" panose="020B0503030202060203" pitchFamily="34" charset="0"/>
                    <a:cs typeface="Arial" panose="020B0604020202020204" pitchFamily="34" charset="0"/>
                  </a:rPr>
                  <a:t>V</a:t>
                </a:r>
              </a:p>
            </p:txBody>
          </p:sp>
        </p:grpSp>
        <p:grpSp>
          <p:nvGrpSpPr>
            <p:cNvPr id="321" name="Group 320"/>
            <p:cNvGrpSpPr>
              <a:grpSpLocks noChangeAspect="1"/>
            </p:cNvGrpSpPr>
            <p:nvPr/>
          </p:nvGrpSpPr>
          <p:grpSpPr>
            <a:xfrm rot="18000000">
              <a:off x="6930422" y="1842017"/>
              <a:ext cx="868660" cy="634260"/>
              <a:chOff x="6029960" y="1462834"/>
              <a:chExt cx="640080" cy="467360"/>
            </a:xfrm>
            <a:solidFill>
              <a:srgbClr val="EAEAEA"/>
            </a:solidFill>
          </p:grpSpPr>
          <p:sp>
            <p:nvSpPr>
              <p:cNvPr id="344" name="Oval 343"/>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latin typeface="MetricHPE" panose="020B0503030202060203" pitchFamily="34" charset="0"/>
                  <a:cs typeface="Arial" panose="020B0604020202020204" pitchFamily="34" charset="0"/>
                </a:endParaRPr>
              </a:p>
            </p:txBody>
          </p:sp>
          <p:sp>
            <p:nvSpPr>
              <p:cNvPr id="345" name="TextBox 34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400">
                    <a:latin typeface="MetricHPE" panose="020B0503030202060203" pitchFamily="34" charset="0"/>
                    <a:cs typeface="Arial" panose="020B0604020202020204" pitchFamily="34" charset="0"/>
                  </a:rPr>
                  <a:t>ARM</a:t>
                </a:r>
              </a:p>
            </p:txBody>
          </p:sp>
        </p:grpSp>
        <p:grpSp>
          <p:nvGrpSpPr>
            <p:cNvPr id="323" name="Group 322"/>
            <p:cNvGrpSpPr>
              <a:grpSpLocks noChangeAspect="1"/>
            </p:cNvGrpSpPr>
            <p:nvPr/>
          </p:nvGrpSpPr>
          <p:grpSpPr>
            <a:xfrm rot="19716833">
              <a:off x="7561472" y="1239799"/>
              <a:ext cx="868660" cy="634259"/>
              <a:chOff x="6029960" y="1462834"/>
              <a:chExt cx="640080" cy="467360"/>
            </a:xfrm>
            <a:solidFill>
              <a:srgbClr val="EAEAEA"/>
            </a:solidFill>
          </p:grpSpPr>
          <p:sp>
            <p:nvSpPr>
              <p:cNvPr id="342" name="Oval 341"/>
              <p:cNvSpPr/>
              <p:nvPr/>
            </p:nvSpPr>
            <p:spPr bwMode="ltGray">
              <a:xfrm>
                <a:off x="6106160" y="1462834"/>
                <a:ext cx="467360" cy="46736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latin typeface="MetricHPE" panose="020B0503030202060203" pitchFamily="34" charset="0"/>
                  <a:cs typeface="Arial" panose="020B0604020202020204" pitchFamily="34" charset="0"/>
                </a:endParaRPr>
              </a:p>
            </p:txBody>
          </p:sp>
          <p:sp>
            <p:nvSpPr>
              <p:cNvPr id="343" name="TextBox 34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200">
                    <a:latin typeface="MetricHPE" panose="020B0503030202060203" pitchFamily="34" charset="0"/>
                    <a:cs typeface="Arial" panose="020B0604020202020204" pitchFamily="34" charset="0"/>
                  </a:rPr>
                  <a:t>FPGA</a:t>
                </a:r>
              </a:p>
            </p:txBody>
          </p:sp>
        </p:grpSp>
        <p:sp>
          <p:nvSpPr>
            <p:cNvPr id="340" name="Oval 339"/>
            <p:cNvSpPr/>
            <p:nvPr/>
          </p:nvSpPr>
          <p:spPr bwMode="ltGray">
            <a:xfrm>
              <a:off x="7607427" y="1798616"/>
              <a:ext cx="2514487" cy="2514487"/>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600"/>
            </a:p>
          </p:txBody>
        </p:sp>
        <p:sp>
          <p:nvSpPr>
            <p:cNvPr id="341" name="Text Placeholder 3"/>
            <p:cNvSpPr txBox="1">
              <a:spLocks/>
            </p:cNvSpPr>
            <p:nvPr/>
          </p:nvSpPr>
          <p:spPr>
            <a:xfrm>
              <a:off x="7656601" y="2226942"/>
              <a:ext cx="2435749" cy="1719879"/>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2400" b="1" dirty="0">
                  <a:solidFill>
                    <a:schemeClr val="bg1"/>
                  </a:solidFill>
                  <a:latin typeface="MetricHPE" panose="020B0503030202060203" pitchFamily="34" charset="0"/>
                  <a:cs typeface="Arial" panose="020B0604020202020204" pitchFamily="34" charset="0"/>
                </a:rPr>
                <a:t>Memory</a:t>
              </a:r>
              <a:endParaRPr lang="en-US" sz="1800" b="1" dirty="0">
                <a:solidFill>
                  <a:schemeClr val="bg1"/>
                </a:solidFill>
                <a:latin typeface="MetricHPE" panose="020B0503030202060203" pitchFamily="34" charset="0"/>
                <a:cs typeface="Arial" panose="020B0604020202020204" pitchFamily="34" charset="0"/>
              </a:endParaRPr>
            </a:p>
          </p:txBody>
        </p:sp>
      </p:grpSp>
      <p:sp>
        <p:nvSpPr>
          <p:cNvPr id="4" name="Slide Number Placeholder 3"/>
          <p:cNvSpPr>
            <a:spLocks noGrp="1"/>
          </p:cNvSpPr>
          <p:nvPr>
            <p:ph type="sldNum" sz="quarter" idx="12"/>
          </p:nvPr>
        </p:nvSpPr>
        <p:spPr/>
        <p:txBody>
          <a:bodyPr/>
          <a:lstStyle/>
          <a:p>
            <a:fld id="{B016F8AB-BCEA-4347-8BA6-BE776009BC89}" type="slidenum">
              <a:rPr lang="en-US" smtClean="0"/>
              <a:pPr/>
              <a:t>5</a:t>
            </a:fld>
            <a:endParaRPr lang="en-US"/>
          </a:p>
        </p:txBody>
      </p:sp>
      <p:sp>
        <p:nvSpPr>
          <p:cNvPr id="6" name="Oval 5"/>
          <p:cNvSpPr/>
          <p:nvPr/>
        </p:nvSpPr>
        <p:spPr bwMode="ltGray">
          <a:xfrm>
            <a:off x="1804998" y="2386366"/>
            <a:ext cx="3256475" cy="3256475"/>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grpSp>
        <p:nvGrpSpPr>
          <p:cNvPr id="375" name="Group 374"/>
          <p:cNvGrpSpPr/>
          <p:nvPr/>
        </p:nvGrpSpPr>
        <p:grpSpPr>
          <a:xfrm>
            <a:off x="1481605" y="2069969"/>
            <a:ext cx="3937851" cy="3888971"/>
            <a:chOff x="3780157" y="1295529"/>
            <a:chExt cx="4664988" cy="4607083"/>
          </a:xfrm>
        </p:grpSpPr>
        <p:cxnSp>
          <p:nvCxnSpPr>
            <p:cNvPr id="7" name="Straight Connector 6"/>
            <p:cNvCxnSpPr/>
            <p:nvPr/>
          </p:nvCxnSpPr>
          <p:spPr>
            <a:xfrm>
              <a:off x="6090459" y="1295529"/>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800000">
              <a:off x="7169151" y="1547731"/>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3600000">
              <a:off x="7994676" y="2349580"/>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8306866" y="3438113"/>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7200000">
              <a:off x="8015939" y="4528276"/>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9000000">
              <a:off x="7214090" y="5353801"/>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a:off x="6125557" y="5626053"/>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2600000">
              <a:off x="5016214" y="5352514"/>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4400000">
              <a:off x="4190689" y="4550665"/>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3918437" y="3462132"/>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8000000">
              <a:off x="4194243" y="2371852"/>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9800000">
              <a:off x="4996092" y="1546327"/>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6" name="Group 375"/>
          <p:cNvGrpSpPr/>
          <p:nvPr/>
        </p:nvGrpSpPr>
        <p:grpSpPr>
          <a:xfrm>
            <a:off x="3177722" y="1742495"/>
            <a:ext cx="517504" cy="317655"/>
            <a:chOff x="5789468" y="907586"/>
            <a:chExt cx="613063" cy="376311"/>
          </a:xfrm>
        </p:grpSpPr>
        <p:sp>
          <p:nvSpPr>
            <p:cNvPr id="219" name="Rectangle 218"/>
            <p:cNvSpPr/>
            <p:nvPr/>
          </p:nvSpPr>
          <p:spPr bwMode="ltGray">
            <a:xfrm>
              <a:off x="5789468" y="907586"/>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20" name="Straight Connector 219"/>
            <p:cNvCxnSpPr/>
            <p:nvPr/>
          </p:nvCxnSpPr>
          <p:spPr>
            <a:xfrm flipV="1">
              <a:off x="5876694"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5964312"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6051930"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6314786"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6139548"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227166" y="1185139"/>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8" name="TextBox 217"/>
          <p:cNvSpPr txBox="1"/>
          <p:nvPr/>
        </p:nvSpPr>
        <p:spPr>
          <a:xfrm>
            <a:off x="3166320" y="1780851"/>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48" name="Group 247"/>
          <p:cNvGrpSpPr/>
          <p:nvPr/>
        </p:nvGrpSpPr>
        <p:grpSpPr>
          <a:xfrm rot="1800000">
            <a:off x="4226075" y="2004483"/>
            <a:ext cx="517504" cy="317655"/>
            <a:chOff x="9736282" y="2826327"/>
            <a:chExt cx="613063" cy="376311"/>
          </a:xfrm>
        </p:grpSpPr>
        <p:sp>
          <p:nvSpPr>
            <p:cNvPr id="250" name="Rectangle 249"/>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51" name="Straight Connector 250"/>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9" name="TextBox 248"/>
          <p:cNvSpPr txBox="1"/>
          <p:nvPr/>
        </p:nvSpPr>
        <p:spPr>
          <a:xfrm rot="1800000">
            <a:off x="4221284" y="2044611"/>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39" name="Group 238"/>
          <p:cNvGrpSpPr/>
          <p:nvPr/>
        </p:nvGrpSpPr>
        <p:grpSpPr>
          <a:xfrm rot="3600000">
            <a:off x="5019036" y="2784789"/>
            <a:ext cx="517504" cy="317655"/>
            <a:chOff x="9736282" y="2826327"/>
            <a:chExt cx="613063" cy="376311"/>
          </a:xfrm>
        </p:grpSpPr>
        <p:sp>
          <p:nvSpPr>
            <p:cNvPr id="241" name="Rectangle 240"/>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42" name="Straight Connector 241"/>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0" name="TextBox 239"/>
          <p:cNvSpPr txBox="1"/>
          <p:nvPr/>
        </p:nvSpPr>
        <p:spPr>
          <a:xfrm rot="3600000">
            <a:off x="5019085" y="2829758"/>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30" name="Group 229"/>
          <p:cNvGrpSpPr/>
          <p:nvPr/>
        </p:nvGrpSpPr>
        <p:grpSpPr>
          <a:xfrm rot="5400000">
            <a:off x="5303051" y="3827200"/>
            <a:ext cx="517504" cy="317655"/>
            <a:chOff x="9736282" y="2826327"/>
            <a:chExt cx="613063" cy="376311"/>
          </a:xfrm>
        </p:grpSpPr>
        <p:sp>
          <p:nvSpPr>
            <p:cNvPr id="232" name="Rectangle 231"/>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33" name="Straight Connector 232"/>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31" name="TextBox 230"/>
          <p:cNvSpPr txBox="1"/>
          <p:nvPr/>
        </p:nvSpPr>
        <p:spPr>
          <a:xfrm rot="5400000">
            <a:off x="5304871" y="3878780"/>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79" name="Group 278"/>
          <p:cNvGrpSpPr/>
          <p:nvPr/>
        </p:nvGrpSpPr>
        <p:grpSpPr>
          <a:xfrm rot="7200000">
            <a:off x="5039024" y="4888655"/>
            <a:ext cx="517504" cy="317655"/>
            <a:chOff x="9736282" y="2826327"/>
            <a:chExt cx="613063" cy="376311"/>
          </a:xfrm>
        </p:grpSpPr>
        <p:sp>
          <p:nvSpPr>
            <p:cNvPr id="281" name="Rectangle 280"/>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82" name="Straight Connector 281"/>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rot="7200000">
            <a:off x="5039072" y="4946847"/>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70" name="Group 269"/>
          <p:cNvGrpSpPr/>
          <p:nvPr/>
        </p:nvGrpSpPr>
        <p:grpSpPr>
          <a:xfrm rot="9000000">
            <a:off x="4258718" y="5681616"/>
            <a:ext cx="517504" cy="317655"/>
            <a:chOff x="9736282" y="2826327"/>
            <a:chExt cx="613063" cy="376311"/>
          </a:xfrm>
        </p:grpSpPr>
        <p:sp>
          <p:nvSpPr>
            <p:cNvPr id="272" name="Rectangle 271"/>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73" name="Straight Connector 272"/>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71" name="TextBox 270"/>
          <p:cNvSpPr txBox="1"/>
          <p:nvPr/>
        </p:nvSpPr>
        <p:spPr>
          <a:xfrm rot="9000000">
            <a:off x="4253926" y="5744647"/>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61" name="Group 260"/>
          <p:cNvGrpSpPr/>
          <p:nvPr/>
        </p:nvGrpSpPr>
        <p:grpSpPr>
          <a:xfrm rot="10800000">
            <a:off x="3216307" y="5965625"/>
            <a:ext cx="517504" cy="317664"/>
            <a:chOff x="8218674" y="2826317"/>
            <a:chExt cx="517504" cy="376321"/>
          </a:xfrm>
        </p:grpSpPr>
        <p:sp>
          <p:nvSpPr>
            <p:cNvPr id="263" name="Rectangle 262"/>
            <p:cNvSpPr/>
            <p:nvPr/>
          </p:nvSpPr>
          <p:spPr bwMode="ltGray">
            <a:xfrm>
              <a:off x="8218674" y="2826317"/>
              <a:ext cx="517504" cy="36368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64" name="Straight Connector 263"/>
            <p:cNvCxnSpPr/>
            <p:nvPr/>
          </p:nvCxnSpPr>
          <p:spPr>
            <a:xfrm flipV="1">
              <a:off x="8292304" y="3103870"/>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8366265" y="3103870"/>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8440226" y="3103856"/>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8662110" y="3103860"/>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8514187" y="3103867"/>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V="1">
              <a:off x="8585536" y="3103881"/>
              <a:ext cx="0" cy="9875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2" name="TextBox 261"/>
          <p:cNvSpPr txBox="1"/>
          <p:nvPr/>
        </p:nvSpPr>
        <p:spPr>
          <a:xfrm rot="10800000">
            <a:off x="3204903" y="6030434"/>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310" name="Group 309"/>
          <p:cNvGrpSpPr/>
          <p:nvPr/>
        </p:nvGrpSpPr>
        <p:grpSpPr>
          <a:xfrm rot="12600000">
            <a:off x="2137980" y="5693167"/>
            <a:ext cx="517504" cy="317655"/>
            <a:chOff x="9736282" y="2826327"/>
            <a:chExt cx="613063" cy="376311"/>
          </a:xfrm>
        </p:grpSpPr>
        <p:sp>
          <p:nvSpPr>
            <p:cNvPr id="312" name="Rectangle 311"/>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313" name="Straight Connector 312"/>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11" name="TextBox 310"/>
          <p:cNvSpPr txBox="1"/>
          <p:nvPr/>
        </p:nvSpPr>
        <p:spPr>
          <a:xfrm rot="12600000">
            <a:off x="2119966" y="5756198"/>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301" name="Group 300"/>
          <p:cNvGrpSpPr/>
          <p:nvPr/>
        </p:nvGrpSpPr>
        <p:grpSpPr>
          <a:xfrm rot="14400000">
            <a:off x="1345019" y="4912861"/>
            <a:ext cx="517504" cy="317655"/>
            <a:chOff x="9736282" y="2826327"/>
            <a:chExt cx="613063" cy="376311"/>
          </a:xfrm>
        </p:grpSpPr>
        <p:sp>
          <p:nvSpPr>
            <p:cNvPr id="303" name="Rectangle 302"/>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304" name="Straight Connector 303"/>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2" name="TextBox 301"/>
          <p:cNvSpPr txBox="1"/>
          <p:nvPr/>
        </p:nvSpPr>
        <p:spPr>
          <a:xfrm rot="14400000">
            <a:off x="1322164" y="4971052"/>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292" name="Group 291"/>
          <p:cNvGrpSpPr/>
          <p:nvPr/>
        </p:nvGrpSpPr>
        <p:grpSpPr>
          <a:xfrm rot="16200000">
            <a:off x="1061004" y="3870451"/>
            <a:ext cx="517504" cy="317655"/>
            <a:chOff x="9736282" y="2826327"/>
            <a:chExt cx="613063" cy="376311"/>
          </a:xfrm>
        </p:grpSpPr>
        <p:sp>
          <p:nvSpPr>
            <p:cNvPr id="294" name="Rectangle 293"/>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295" name="Straight Connector 294"/>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93" name="TextBox 292"/>
          <p:cNvSpPr txBox="1"/>
          <p:nvPr/>
        </p:nvSpPr>
        <p:spPr>
          <a:xfrm rot="16200000">
            <a:off x="1036378" y="3922028"/>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331" name="Group 330"/>
          <p:cNvGrpSpPr/>
          <p:nvPr/>
        </p:nvGrpSpPr>
        <p:grpSpPr>
          <a:xfrm rot="18000000">
            <a:off x="1337278" y="2796576"/>
            <a:ext cx="517504" cy="317655"/>
            <a:chOff x="9736282" y="2826327"/>
            <a:chExt cx="613063" cy="376311"/>
          </a:xfrm>
        </p:grpSpPr>
        <p:sp>
          <p:nvSpPr>
            <p:cNvPr id="333" name="Rectangle 332"/>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334" name="Straight Connector 333"/>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2" name="TextBox 331"/>
          <p:cNvSpPr txBox="1"/>
          <p:nvPr/>
        </p:nvSpPr>
        <p:spPr>
          <a:xfrm rot="18000000">
            <a:off x="1314424" y="2841545"/>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322" name="Group 321"/>
          <p:cNvGrpSpPr/>
          <p:nvPr/>
        </p:nvGrpSpPr>
        <p:grpSpPr>
          <a:xfrm rot="19800000">
            <a:off x="2117584" y="2003616"/>
            <a:ext cx="517504" cy="317655"/>
            <a:chOff x="9736282" y="2826327"/>
            <a:chExt cx="613063" cy="376311"/>
          </a:xfrm>
        </p:grpSpPr>
        <p:sp>
          <p:nvSpPr>
            <p:cNvPr id="324" name="Rectangle 323"/>
            <p:cNvSpPr/>
            <p:nvPr/>
          </p:nvSpPr>
          <p:spPr bwMode="ltGray">
            <a:xfrm>
              <a:off x="9736282" y="2826327"/>
              <a:ext cx="613063" cy="363682"/>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cxnSp>
          <p:nvCxnSpPr>
            <p:cNvPr id="325" name="Straight Connector 324"/>
            <p:cNvCxnSpPr/>
            <p:nvPr/>
          </p:nvCxnSpPr>
          <p:spPr>
            <a:xfrm flipV="1">
              <a:off x="9823508"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9911126"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9998744"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1026160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10086362"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0173980" y="3103880"/>
              <a:ext cx="0" cy="9875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77" name="TextBox 376"/>
          <p:cNvSpPr txBox="1"/>
          <p:nvPr/>
        </p:nvSpPr>
        <p:spPr>
          <a:xfrm rot="19800000">
            <a:off x="2099571" y="2043743"/>
            <a:ext cx="540310" cy="214496"/>
          </a:xfrm>
          <a:prstGeom prst="rect">
            <a:avLst/>
          </a:prstGeom>
          <a:noFill/>
        </p:spPr>
        <p:txBody>
          <a:bodyPr wrap="square" lIns="0" tIns="0" rIns="0" bIns="0" rtlCol="0" anchor="ctr">
            <a:noAutofit/>
          </a:bodyPr>
          <a:lstStyle/>
          <a:p>
            <a:pPr algn="ctr">
              <a:lnSpc>
                <a:spcPct val="90000"/>
              </a:lnSpc>
            </a:pPr>
            <a:r>
              <a:rPr lang="en-US" sz="900">
                <a:latin typeface="MetricHPE" panose="020B0503030202060203" pitchFamily="34" charset="0"/>
                <a:cs typeface="Arial" panose="020B0604020202020204" pitchFamily="34" charset="0"/>
              </a:rPr>
              <a:t>Memory</a:t>
            </a:r>
          </a:p>
        </p:txBody>
      </p:sp>
      <p:grpSp>
        <p:nvGrpSpPr>
          <p:cNvPr id="31" name="Group 30"/>
          <p:cNvGrpSpPr/>
          <p:nvPr/>
        </p:nvGrpSpPr>
        <p:grpSpPr>
          <a:xfrm>
            <a:off x="3170219" y="2218018"/>
            <a:ext cx="540310" cy="394512"/>
            <a:chOff x="6029960" y="1462834"/>
            <a:chExt cx="640080" cy="467360"/>
          </a:xfrm>
          <a:solidFill>
            <a:srgbClr val="EAEAEA"/>
          </a:solidFill>
        </p:grpSpPr>
        <p:sp>
          <p:nvSpPr>
            <p:cNvPr id="32" name="Oval 31"/>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33" name="TextBox 3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34" name="Group 33"/>
          <p:cNvGrpSpPr/>
          <p:nvPr/>
        </p:nvGrpSpPr>
        <p:grpSpPr>
          <a:xfrm rot="1800000">
            <a:off x="3976685" y="2390086"/>
            <a:ext cx="540310" cy="394512"/>
            <a:chOff x="6029960" y="1462834"/>
            <a:chExt cx="640080" cy="467360"/>
          </a:xfrm>
          <a:solidFill>
            <a:srgbClr val="EAEAEA"/>
          </a:solidFill>
        </p:grpSpPr>
        <p:sp>
          <p:nvSpPr>
            <p:cNvPr id="35" name="Oval 34"/>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36" name="TextBox 35"/>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37" name="Group 36"/>
          <p:cNvGrpSpPr/>
          <p:nvPr/>
        </p:nvGrpSpPr>
        <p:grpSpPr>
          <a:xfrm rot="3600000">
            <a:off x="4581585" y="2991876"/>
            <a:ext cx="540310" cy="394512"/>
            <a:chOff x="6029960" y="1462834"/>
            <a:chExt cx="640080" cy="467360"/>
          </a:xfrm>
          <a:solidFill>
            <a:srgbClr val="EAEAEA"/>
          </a:solidFill>
        </p:grpSpPr>
        <p:sp>
          <p:nvSpPr>
            <p:cNvPr id="38" name="Oval 37"/>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39" name="TextBox 3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40" name="Group 39"/>
          <p:cNvGrpSpPr/>
          <p:nvPr/>
        </p:nvGrpSpPr>
        <p:grpSpPr>
          <a:xfrm rot="5400000">
            <a:off x="4795993" y="3806629"/>
            <a:ext cx="540310" cy="394512"/>
            <a:chOff x="6029960" y="1462834"/>
            <a:chExt cx="640080" cy="467360"/>
          </a:xfrm>
          <a:solidFill>
            <a:srgbClr val="EAEAEA"/>
          </a:solidFill>
        </p:grpSpPr>
        <p:sp>
          <p:nvSpPr>
            <p:cNvPr id="41" name="Oval 40"/>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42" name="TextBox 41"/>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43" name="Group 42"/>
          <p:cNvGrpSpPr/>
          <p:nvPr/>
        </p:nvGrpSpPr>
        <p:grpSpPr>
          <a:xfrm rot="18103262">
            <a:off x="4617671" y="4621744"/>
            <a:ext cx="540310" cy="394512"/>
            <a:chOff x="6029960" y="1462834"/>
            <a:chExt cx="640080" cy="467360"/>
          </a:xfrm>
          <a:solidFill>
            <a:srgbClr val="EAEAEA"/>
          </a:solidFill>
        </p:grpSpPr>
        <p:sp>
          <p:nvSpPr>
            <p:cNvPr id="44" name="Oval 43"/>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45" name="TextBox 4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46" name="Group 45"/>
          <p:cNvGrpSpPr/>
          <p:nvPr/>
        </p:nvGrpSpPr>
        <p:grpSpPr>
          <a:xfrm rot="19877651">
            <a:off x="3990359" y="5203315"/>
            <a:ext cx="540310" cy="394512"/>
            <a:chOff x="6029960" y="1462834"/>
            <a:chExt cx="640080" cy="467360"/>
          </a:xfrm>
          <a:solidFill>
            <a:srgbClr val="EAEAEA"/>
          </a:solidFill>
        </p:grpSpPr>
        <p:sp>
          <p:nvSpPr>
            <p:cNvPr id="47" name="Oval 46"/>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48" name="TextBox 47"/>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49" name="Group 48"/>
          <p:cNvGrpSpPr/>
          <p:nvPr/>
        </p:nvGrpSpPr>
        <p:grpSpPr>
          <a:xfrm>
            <a:off x="3184183" y="5426300"/>
            <a:ext cx="540310" cy="394512"/>
            <a:chOff x="6029960" y="1462834"/>
            <a:chExt cx="640080" cy="467360"/>
          </a:xfrm>
          <a:solidFill>
            <a:srgbClr val="EAEAEA"/>
          </a:solidFill>
        </p:grpSpPr>
        <p:sp>
          <p:nvSpPr>
            <p:cNvPr id="50" name="Oval 49"/>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51" name="TextBox 5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52" name="Group 51"/>
          <p:cNvGrpSpPr/>
          <p:nvPr/>
        </p:nvGrpSpPr>
        <p:grpSpPr>
          <a:xfrm rot="1814374">
            <a:off x="2360853" y="5220467"/>
            <a:ext cx="540310" cy="394512"/>
            <a:chOff x="6029960" y="1462834"/>
            <a:chExt cx="640080" cy="467360"/>
          </a:xfrm>
          <a:solidFill>
            <a:srgbClr val="EAEAEA"/>
          </a:solidFill>
        </p:grpSpPr>
        <p:sp>
          <p:nvSpPr>
            <p:cNvPr id="53" name="Oval 52"/>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54" name="TextBox 53"/>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55" name="Group 54"/>
          <p:cNvGrpSpPr/>
          <p:nvPr/>
        </p:nvGrpSpPr>
        <p:grpSpPr>
          <a:xfrm rot="3222283">
            <a:off x="1767778" y="4618128"/>
            <a:ext cx="540310" cy="394512"/>
            <a:chOff x="6029960" y="1462834"/>
            <a:chExt cx="640080" cy="467360"/>
          </a:xfrm>
          <a:solidFill>
            <a:srgbClr val="EAEAEA"/>
          </a:solidFill>
        </p:grpSpPr>
        <p:sp>
          <p:nvSpPr>
            <p:cNvPr id="56" name="Oval 55"/>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57" name="TextBox 5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58" name="Group 57"/>
          <p:cNvGrpSpPr/>
          <p:nvPr/>
        </p:nvGrpSpPr>
        <p:grpSpPr>
          <a:xfrm rot="16200000">
            <a:off x="1568882" y="3829104"/>
            <a:ext cx="540310" cy="394512"/>
            <a:chOff x="6029960" y="1462834"/>
            <a:chExt cx="640080" cy="467360"/>
          </a:xfrm>
          <a:solidFill>
            <a:srgbClr val="EAEAEA"/>
          </a:solidFill>
        </p:grpSpPr>
        <p:sp>
          <p:nvSpPr>
            <p:cNvPr id="59" name="Oval 58"/>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60" name="TextBox 59"/>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61" name="Group 60"/>
          <p:cNvGrpSpPr/>
          <p:nvPr/>
        </p:nvGrpSpPr>
        <p:grpSpPr>
          <a:xfrm rot="18000000">
            <a:off x="1800378" y="2996744"/>
            <a:ext cx="540310" cy="394512"/>
            <a:chOff x="6029960" y="1462834"/>
            <a:chExt cx="640080" cy="467360"/>
          </a:xfrm>
          <a:solidFill>
            <a:srgbClr val="EAEAEA"/>
          </a:solidFill>
        </p:grpSpPr>
        <p:sp>
          <p:nvSpPr>
            <p:cNvPr id="62" name="Oval 61"/>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63" name="TextBox 6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grpSp>
        <p:nvGrpSpPr>
          <p:cNvPr id="64" name="Group 63"/>
          <p:cNvGrpSpPr/>
          <p:nvPr/>
        </p:nvGrpSpPr>
        <p:grpSpPr>
          <a:xfrm rot="19716833">
            <a:off x="2375061" y="2448318"/>
            <a:ext cx="540310" cy="394512"/>
            <a:chOff x="6029960" y="1462834"/>
            <a:chExt cx="640080" cy="467360"/>
          </a:xfrm>
          <a:solidFill>
            <a:srgbClr val="EAEAEA"/>
          </a:solidFill>
        </p:grpSpPr>
        <p:sp>
          <p:nvSpPr>
            <p:cNvPr id="65" name="Oval 64"/>
            <p:cNvSpPr/>
            <p:nvPr/>
          </p:nvSpPr>
          <p:spPr bwMode="ltGray">
            <a:xfrm>
              <a:off x="6106160" y="1462834"/>
              <a:ext cx="467360" cy="467360"/>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a:latin typeface="MetricHPE" panose="020B0503030202060203" pitchFamily="34" charset="0"/>
                <a:cs typeface="Arial" panose="020B0604020202020204" pitchFamily="34" charset="0"/>
              </a:endParaRPr>
            </a:p>
          </p:txBody>
        </p:sp>
        <p:sp>
          <p:nvSpPr>
            <p:cNvPr id="66" name="TextBox 65"/>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300">
                  <a:latin typeface="MetricHPE" panose="020B0503030202060203" pitchFamily="34" charset="0"/>
                  <a:cs typeface="Arial" panose="020B0604020202020204" pitchFamily="34" charset="0"/>
                </a:rPr>
                <a:t>SoC</a:t>
              </a:r>
            </a:p>
          </p:txBody>
        </p:sp>
      </p:grpSp>
      <p:sp>
        <p:nvSpPr>
          <p:cNvPr id="619" name="Text Placeholder 3"/>
          <p:cNvSpPr txBox="1">
            <a:spLocks/>
          </p:cNvSpPr>
          <p:nvPr/>
        </p:nvSpPr>
        <p:spPr>
          <a:xfrm>
            <a:off x="6915460" y="461577"/>
            <a:ext cx="4666939" cy="1566254"/>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1800" b="1" dirty="0">
                <a:latin typeface="MetricHPE" panose="020B0503030202060203" pitchFamily="34" charset="0"/>
                <a:cs typeface="Arial" panose="020B0604020202020204" pitchFamily="34" charset="0"/>
              </a:rPr>
              <a:t>Future architecture</a:t>
            </a:r>
          </a:p>
          <a:p>
            <a:pPr marL="0" indent="0" algn="ctr">
              <a:buNone/>
            </a:pPr>
            <a:r>
              <a:rPr lang="en-US" sz="1800" b="1" dirty="0">
                <a:latin typeface="MetricHPE" panose="020B0503030202060203" pitchFamily="34" charset="0"/>
                <a:cs typeface="Arial" panose="020B0604020202020204" pitchFamily="34" charset="0"/>
              </a:rPr>
              <a:t>Memory-Driven Computing</a:t>
            </a:r>
          </a:p>
        </p:txBody>
      </p:sp>
      <p:sp>
        <p:nvSpPr>
          <p:cNvPr id="258" name="Text Placeholder 3"/>
          <p:cNvSpPr txBox="1">
            <a:spLocks/>
          </p:cNvSpPr>
          <p:nvPr/>
        </p:nvSpPr>
        <p:spPr>
          <a:xfrm>
            <a:off x="1252750" y="425717"/>
            <a:ext cx="4666939" cy="1566254"/>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1800" b="1" dirty="0">
                <a:latin typeface="MetricHPE" panose="020B0503030202060203" pitchFamily="34" charset="0"/>
                <a:cs typeface="Arial" panose="020B0604020202020204" pitchFamily="34" charset="0"/>
              </a:rPr>
              <a:t>Today’s architecture </a:t>
            </a:r>
          </a:p>
          <a:p>
            <a:pPr marL="0" indent="0" algn="ctr">
              <a:buNone/>
            </a:pPr>
            <a:r>
              <a:rPr lang="en-US" sz="1800" b="1" dirty="0">
                <a:latin typeface="MetricHPE" panose="020B0503030202060203" pitchFamily="34" charset="0"/>
                <a:cs typeface="Arial" panose="020B0604020202020204" pitchFamily="34" charset="0"/>
              </a:rPr>
              <a:t>From processor-centric computing</a:t>
            </a:r>
          </a:p>
        </p:txBody>
      </p:sp>
      <p:sp>
        <p:nvSpPr>
          <p:cNvPr id="381" name="Footer Placeholder 3"/>
          <p:cNvSpPr>
            <a:spLocks noGrp="1"/>
          </p:cNvSpPr>
          <p:nvPr>
            <p:ph type="ftr" sz="quarter" idx="11"/>
          </p:nvPr>
        </p:nvSpPr>
        <p:spPr>
          <a:xfrm>
            <a:off x="6888088" y="6426104"/>
            <a:ext cx="4025198" cy="210312"/>
          </a:xfrm>
        </p:spPr>
        <p:txBody>
          <a:bodyPr/>
          <a:lstStyle/>
          <a:p>
            <a:r>
              <a:rPr lang="en-US" dirty="0"/>
              <a:t>©Copyright 2018 Hewlett Packard Enterprise Company </a:t>
            </a:r>
          </a:p>
        </p:txBody>
      </p:sp>
    </p:spTree>
    <p:extLst>
      <p:ext uri="{BB962C8B-B14F-4D97-AF65-F5344CB8AC3E}">
        <p14:creationId xmlns:p14="http://schemas.microsoft.com/office/powerpoint/2010/main" val="318244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p:cNvGrpSpPr/>
          <p:nvPr/>
        </p:nvGrpSpPr>
        <p:grpSpPr>
          <a:xfrm>
            <a:off x="1506328" y="3286932"/>
            <a:ext cx="3335021" cy="3335021"/>
            <a:chOff x="1840688" y="1371600"/>
            <a:chExt cx="3466800" cy="3466800"/>
          </a:xfrm>
          <a:scene3d>
            <a:camera prst="perspectiveLeft" fov="1200000">
              <a:rot lat="18910478" lon="2111108" rev="18982360"/>
            </a:camera>
            <a:lightRig rig="twoPt" dir="t"/>
          </a:scene3d>
        </p:grpSpPr>
        <p:sp>
          <p:nvSpPr>
            <p:cNvPr id="143" name="Rectangle 142"/>
            <p:cNvSpPr/>
            <p:nvPr/>
          </p:nvSpPr>
          <p:spPr bwMode="ltGray">
            <a:xfrm>
              <a:off x="1840688" y="1371600"/>
              <a:ext cx="3466800" cy="3466800"/>
            </a:xfrm>
            <a:prstGeom prst="rect">
              <a:avLst/>
            </a:prstGeom>
            <a:solidFill>
              <a:schemeClr val="bg1">
                <a:alpha val="50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4" name="Isosceles Triangle 143"/>
            <p:cNvSpPr/>
            <p:nvPr/>
          </p:nvSpPr>
          <p:spPr bwMode="ltGray">
            <a:xfrm rot="10800000">
              <a:off x="3136538" y="4137306"/>
              <a:ext cx="431598" cy="431597"/>
            </a:xfrm>
            <a:prstGeom prst="triangle">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5" name="Isosceles Triangle 144"/>
            <p:cNvSpPr/>
            <p:nvPr/>
          </p:nvSpPr>
          <p:spPr bwMode="ltGray">
            <a:xfrm rot="10800000">
              <a:off x="3852909" y="4137306"/>
              <a:ext cx="431598" cy="431597"/>
            </a:xfrm>
            <a:prstGeom prst="triangle">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6" name="Rectangle 145"/>
            <p:cNvSpPr/>
            <p:nvPr/>
          </p:nvSpPr>
          <p:spPr bwMode="ltGray">
            <a:xfrm rot="10800000">
              <a:off x="4569282" y="4151586"/>
              <a:ext cx="431598" cy="43159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7" name="Rectangle 146"/>
            <p:cNvSpPr/>
            <p:nvPr/>
          </p:nvSpPr>
          <p:spPr bwMode="ltGray">
            <a:xfrm rot="10800000">
              <a:off x="4569282" y="3321538"/>
              <a:ext cx="431598" cy="43159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8" name="Rectangle 147"/>
            <p:cNvSpPr/>
            <p:nvPr/>
          </p:nvSpPr>
          <p:spPr bwMode="ltGray">
            <a:xfrm rot="10800000">
              <a:off x="4569282" y="2491490"/>
              <a:ext cx="431598" cy="43159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9" name="Rectangle 148"/>
            <p:cNvSpPr/>
            <p:nvPr/>
          </p:nvSpPr>
          <p:spPr bwMode="ltGray">
            <a:xfrm rot="10800000">
              <a:off x="4569282" y="1661442"/>
              <a:ext cx="431598" cy="43159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0" name="Oval 149"/>
            <p:cNvSpPr/>
            <p:nvPr/>
          </p:nvSpPr>
          <p:spPr bwMode="ltGray">
            <a:xfrm rot="10800000">
              <a:off x="3059203" y="1661440"/>
              <a:ext cx="431598" cy="431597"/>
            </a:xfrm>
            <a:prstGeom prst="ellipse">
              <a:avLst/>
            </a:prstGeom>
            <a:solidFill>
              <a:schemeClr val="bg1">
                <a:lumMod val="6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1" name="Oval 150"/>
            <p:cNvSpPr/>
            <p:nvPr/>
          </p:nvSpPr>
          <p:spPr bwMode="ltGray">
            <a:xfrm rot="10800000">
              <a:off x="3831076" y="1661441"/>
              <a:ext cx="431598" cy="431597"/>
            </a:xfrm>
            <a:prstGeom prst="ellipse">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2" name="Rectangle 151"/>
            <p:cNvSpPr/>
            <p:nvPr/>
          </p:nvSpPr>
          <p:spPr bwMode="ltGray">
            <a:xfrm>
              <a:off x="3077549" y="2491490"/>
              <a:ext cx="1185125" cy="1261646"/>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3" name="Freeform 152"/>
            <p:cNvSpPr/>
            <p:nvPr/>
          </p:nvSpPr>
          <p:spPr bwMode="ltGray">
            <a:xfrm>
              <a:off x="4283765" y="1878496"/>
              <a:ext cx="278296" cy="715617"/>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153"/>
            <p:cNvSpPr/>
            <p:nvPr/>
          </p:nvSpPr>
          <p:spPr bwMode="ltGray">
            <a:xfrm>
              <a:off x="4283765" y="2733262"/>
              <a:ext cx="278296" cy="245022"/>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154"/>
            <p:cNvSpPr/>
            <p:nvPr/>
          </p:nvSpPr>
          <p:spPr bwMode="ltGray">
            <a:xfrm flipV="1">
              <a:off x="4283765" y="3642463"/>
              <a:ext cx="278296" cy="715617"/>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155"/>
            <p:cNvSpPr/>
            <p:nvPr/>
          </p:nvSpPr>
          <p:spPr bwMode="ltGray">
            <a:xfrm flipV="1">
              <a:off x="4283765" y="3309129"/>
              <a:ext cx="278296" cy="245022"/>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bwMode="ltGray">
            <a:xfrm>
              <a:off x="3965713" y="2117035"/>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157"/>
            <p:cNvSpPr/>
            <p:nvPr/>
          </p:nvSpPr>
          <p:spPr bwMode="ltGray">
            <a:xfrm flipH="1">
              <a:off x="3280607" y="2117035"/>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p:cNvSpPr/>
            <p:nvPr/>
          </p:nvSpPr>
          <p:spPr bwMode="ltGray">
            <a:xfrm flipV="1">
              <a:off x="3995416" y="3757888"/>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Freeform 159"/>
            <p:cNvSpPr/>
            <p:nvPr/>
          </p:nvSpPr>
          <p:spPr bwMode="ltGray">
            <a:xfrm flipH="1" flipV="1">
              <a:off x="3348562" y="3757888"/>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Freeform 160"/>
            <p:cNvSpPr/>
            <p:nvPr/>
          </p:nvSpPr>
          <p:spPr bwMode="ltGray">
            <a:xfrm>
              <a:off x="2246243" y="1958009"/>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reeform 161"/>
            <p:cNvSpPr/>
            <p:nvPr/>
          </p:nvSpPr>
          <p:spPr bwMode="ltGray">
            <a:xfrm>
              <a:off x="2246243" y="2146852"/>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Freeform 162"/>
            <p:cNvSpPr/>
            <p:nvPr/>
          </p:nvSpPr>
          <p:spPr bwMode="ltGray">
            <a:xfrm>
              <a:off x="2246243" y="2365513"/>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p:cNvGrpSpPr/>
            <p:nvPr/>
          </p:nvGrpSpPr>
          <p:grpSpPr>
            <a:xfrm flipV="1">
              <a:off x="2246243" y="3188505"/>
              <a:ext cx="824948" cy="1162878"/>
              <a:chOff x="2246243" y="2961861"/>
              <a:chExt cx="824948" cy="1162878"/>
            </a:xfrm>
          </p:grpSpPr>
          <p:sp>
            <p:nvSpPr>
              <p:cNvPr id="168" name="Freeform 167"/>
              <p:cNvSpPr/>
              <p:nvPr/>
            </p:nvSpPr>
            <p:spPr bwMode="ltGray">
              <a:xfrm>
                <a:off x="2246243" y="2961861"/>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Freeform 168"/>
              <p:cNvSpPr/>
              <p:nvPr/>
            </p:nvSpPr>
            <p:spPr bwMode="ltGray">
              <a:xfrm>
                <a:off x="2246243" y="3150704"/>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Freeform 169"/>
              <p:cNvSpPr/>
              <p:nvPr/>
            </p:nvSpPr>
            <p:spPr bwMode="ltGray">
              <a:xfrm>
                <a:off x="2246243" y="3369365"/>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5" name="Rectangle 164"/>
            <p:cNvSpPr/>
            <p:nvPr/>
          </p:nvSpPr>
          <p:spPr bwMode="ltGray">
            <a:xfrm>
              <a:off x="2081534" y="1705865"/>
              <a:ext cx="143866" cy="287731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66" name="Rectangle 165"/>
            <p:cNvSpPr/>
            <p:nvPr/>
          </p:nvSpPr>
          <p:spPr bwMode="ltGray">
            <a:xfrm>
              <a:off x="2383534" y="1705865"/>
              <a:ext cx="143866" cy="287731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67" name="Rectangle 166"/>
            <p:cNvSpPr/>
            <p:nvPr/>
          </p:nvSpPr>
          <p:spPr bwMode="ltGray">
            <a:xfrm>
              <a:off x="2685533" y="1705865"/>
              <a:ext cx="143866" cy="2877317"/>
            </a:xfrm>
            <a:prstGeom prst="rect">
              <a:avLst/>
            </a:prstGeom>
            <a:solidFill>
              <a:schemeClr val="bg1">
                <a:lumMod val="85000"/>
              </a:schemeClr>
            </a:solidFill>
            <a:ln w="50800">
              <a:solidFill>
                <a:schemeClr val="bg1">
                  <a:lumMod val="85000"/>
                </a:schemeClr>
              </a:solidFill>
            </a:ln>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71" name="Group 170"/>
          <p:cNvGrpSpPr/>
          <p:nvPr/>
        </p:nvGrpSpPr>
        <p:grpSpPr>
          <a:xfrm>
            <a:off x="1749331" y="2993092"/>
            <a:ext cx="2119234" cy="2767945"/>
            <a:chOff x="6295726" y="1705865"/>
            <a:chExt cx="2202973" cy="2877317"/>
          </a:xfrm>
          <a:solidFill>
            <a:schemeClr val="bg1"/>
          </a:solidFill>
          <a:scene3d>
            <a:camera prst="perspectiveLeft" fov="1200000">
              <a:rot lat="18910479" lon="2111107" rev="18982367"/>
            </a:camera>
            <a:lightRig rig="balanced" dir="t"/>
          </a:scene3d>
        </p:grpSpPr>
        <p:sp>
          <p:nvSpPr>
            <p:cNvPr id="172" name="Rectangle 171"/>
            <p:cNvSpPr/>
            <p:nvPr/>
          </p:nvSpPr>
          <p:spPr bwMode="ltGray">
            <a:xfrm>
              <a:off x="6295726" y="1705865"/>
              <a:ext cx="143866" cy="2877317"/>
            </a:xfrm>
            <a:prstGeom prst="rect">
              <a:avLst/>
            </a:prstGeom>
            <a:solidFill>
              <a:schemeClr val="accent2">
                <a:lumMod val="40000"/>
                <a:lumOff val="60000"/>
              </a:schemeClr>
            </a:solidFill>
            <a:ln w="50800">
              <a:noFill/>
            </a:ln>
            <a:sp3d extrusionH="508000" contourW="38100" prstMaterial="plastic">
              <a:extrusionClr>
                <a:schemeClr val="accent2">
                  <a:lumMod val="60000"/>
                  <a:lumOff val="40000"/>
                </a:schemeClr>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76" name="Isosceles Triangle 175"/>
            <p:cNvSpPr/>
            <p:nvPr/>
          </p:nvSpPr>
          <p:spPr bwMode="ltGray">
            <a:xfrm rot="10800000">
              <a:off x="8067101" y="4137306"/>
              <a:ext cx="431598" cy="431597"/>
            </a:xfrm>
            <a:prstGeom prst="triangle">
              <a:avLst/>
            </a:prstGeom>
            <a:grpFill/>
            <a:ln w="50800">
              <a:noFill/>
            </a:ln>
            <a:sp3d extrusionH="508000" contourW="38100">
              <a:contourClr>
                <a:schemeClr val="accent6">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83" name="Rectangle 182"/>
            <p:cNvSpPr/>
            <p:nvPr/>
          </p:nvSpPr>
          <p:spPr bwMode="ltGray">
            <a:xfrm>
              <a:off x="7291741" y="2491490"/>
              <a:ext cx="1185125" cy="1261646"/>
            </a:xfrm>
            <a:prstGeom prst="rect">
              <a:avLst/>
            </a:prstGeom>
            <a:solidFill>
              <a:schemeClr val="accent3">
                <a:lumMod val="60000"/>
                <a:lumOff val="40000"/>
              </a:schemeClr>
            </a:solidFill>
            <a:ln w="50800">
              <a:noFill/>
            </a:ln>
            <a:sp3d extrusionH="508000" contourW="38100">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sp>
        <p:nvSpPr>
          <p:cNvPr id="2" name="Title 1"/>
          <p:cNvSpPr>
            <a:spLocks noGrp="1"/>
          </p:cNvSpPr>
          <p:nvPr>
            <p:ph type="title"/>
          </p:nvPr>
        </p:nvSpPr>
        <p:spPr/>
        <p:txBody>
          <a:bodyPr/>
          <a:lstStyle/>
          <a:p>
            <a:r>
              <a:rPr lang="en-US" dirty="0"/>
              <a:t>Traditional vs. Memory-Driven Computing architecture</a:t>
            </a:r>
          </a:p>
        </p:txBody>
      </p:sp>
      <p:sp>
        <p:nvSpPr>
          <p:cNvPr id="4" name="Slide Number Placeholder 3"/>
          <p:cNvSpPr>
            <a:spLocks noGrp="1"/>
          </p:cNvSpPr>
          <p:nvPr>
            <p:ph type="sldNum" sz="quarter" idx="12"/>
          </p:nvPr>
        </p:nvSpPr>
        <p:spPr/>
        <p:txBody>
          <a:bodyPr/>
          <a:lstStyle/>
          <a:p>
            <a:fld id="{B016F8AB-BCEA-4347-8BA6-BE776009BC89}" type="slidenum">
              <a:rPr lang="en-US" smtClean="0"/>
              <a:t>6</a:t>
            </a:fld>
            <a:endParaRPr lang="en-US" dirty="0"/>
          </a:p>
        </p:txBody>
      </p:sp>
      <p:grpSp>
        <p:nvGrpSpPr>
          <p:cNvPr id="140" name="Group 139"/>
          <p:cNvGrpSpPr/>
          <p:nvPr/>
        </p:nvGrpSpPr>
        <p:grpSpPr>
          <a:xfrm>
            <a:off x="1261531" y="1550954"/>
            <a:ext cx="3466800" cy="3466800"/>
            <a:chOff x="1840688" y="1371600"/>
            <a:chExt cx="3466800" cy="3466800"/>
          </a:xfrm>
          <a:scene3d>
            <a:camera prst="perspectiveLeft" fov="1200000">
              <a:rot lat="18910479" lon="2111107" rev="18982367"/>
            </a:camera>
            <a:lightRig rig="balanced" dir="t"/>
          </a:scene3d>
        </p:grpSpPr>
        <p:sp>
          <p:nvSpPr>
            <p:cNvPr id="7" name="Rectangle 6"/>
            <p:cNvSpPr/>
            <p:nvPr/>
          </p:nvSpPr>
          <p:spPr bwMode="ltGray">
            <a:xfrm>
              <a:off x="1840688" y="1371600"/>
              <a:ext cx="3466800" cy="3466800"/>
            </a:xfrm>
            <a:prstGeom prst="rect">
              <a:avLst/>
            </a:prstGeom>
            <a:solidFill>
              <a:schemeClr val="bg1"/>
            </a:solidFill>
            <a:ln w="508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1" name="Isosceles Triangle 10"/>
            <p:cNvSpPr/>
            <p:nvPr/>
          </p:nvSpPr>
          <p:spPr bwMode="ltGray">
            <a:xfrm rot="10800000">
              <a:off x="3136538" y="4137306"/>
              <a:ext cx="431598" cy="431597"/>
            </a:xfrm>
            <a:prstGeom prst="triangle">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 name="Isosceles Triangle 11"/>
            <p:cNvSpPr/>
            <p:nvPr/>
          </p:nvSpPr>
          <p:spPr bwMode="ltGray">
            <a:xfrm rot="10800000">
              <a:off x="3852909" y="4137306"/>
              <a:ext cx="431598" cy="431597"/>
            </a:xfrm>
            <a:prstGeom prst="triangle">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 name="Rectangle 12"/>
            <p:cNvSpPr/>
            <p:nvPr/>
          </p:nvSpPr>
          <p:spPr bwMode="ltGray">
            <a:xfrm rot="10800000">
              <a:off x="4569282" y="4151586"/>
              <a:ext cx="431598" cy="43159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 name="Rectangle 13"/>
            <p:cNvSpPr/>
            <p:nvPr/>
          </p:nvSpPr>
          <p:spPr bwMode="ltGray">
            <a:xfrm rot="10800000">
              <a:off x="4569282" y="3321538"/>
              <a:ext cx="431598" cy="43159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 name="Rectangle 14"/>
            <p:cNvSpPr/>
            <p:nvPr/>
          </p:nvSpPr>
          <p:spPr bwMode="ltGray">
            <a:xfrm rot="10800000">
              <a:off x="4569282" y="2491490"/>
              <a:ext cx="431598" cy="43159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6" name="Rectangle 15"/>
            <p:cNvSpPr/>
            <p:nvPr/>
          </p:nvSpPr>
          <p:spPr bwMode="ltGray">
            <a:xfrm rot="10800000">
              <a:off x="4569282" y="1661442"/>
              <a:ext cx="431598" cy="43159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7" name="Oval 16"/>
            <p:cNvSpPr/>
            <p:nvPr/>
          </p:nvSpPr>
          <p:spPr bwMode="ltGray">
            <a:xfrm rot="10800000">
              <a:off x="3059203" y="1661440"/>
              <a:ext cx="431598" cy="431597"/>
            </a:xfrm>
            <a:prstGeom prst="ellipse">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8" name="Oval 17"/>
            <p:cNvSpPr/>
            <p:nvPr/>
          </p:nvSpPr>
          <p:spPr bwMode="ltGray">
            <a:xfrm rot="10800000">
              <a:off x="3831076" y="1661441"/>
              <a:ext cx="431598" cy="431597"/>
            </a:xfrm>
            <a:prstGeom prst="ellipse">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1" name="Rectangle 20"/>
            <p:cNvSpPr/>
            <p:nvPr/>
          </p:nvSpPr>
          <p:spPr bwMode="ltGray">
            <a:xfrm>
              <a:off x="3077549" y="2491490"/>
              <a:ext cx="1185125" cy="1261646"/>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10" name="Freeform 109"/>
            <p:cNvSpPr/>
            <p:nvPr/>
          </p:nvSpPr>
          <p:spPr bwMode="ltGray">
            <a:xfrm>
              <a:off x="4283765" y="1878496"/>
              <a:ext cx="278296" cy="715617"/>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110"/>
            <p:cNvSpPr/>
            <p:nvPr/>
          </p:nvSpPr>
          <p:spPr bwMode="ltGray">
            <a:xfrm>
              <a:off x="4283765" y="2733262"/>
              <a:ext cx="278296" cy="245022"/>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111"/>
            <p:cNvSpPr/>
            <p:nvPr/>
          </p:nvSpPr>
          <p:spPr bwMode="ltGray">
            <a:xfrm flipV="1">
              <a:off x="4283765" y="3642463"/>
              <a:ext cx="278296" cy="715617"/>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112"/>
            <p:cNvSpPr/>
            <p:nvPr/>
          </p:nvSpPr>
          <p:spPr bwMode="ltGray">
            <a:xfrm flipV="1">
              <a:off x="4283765" y="3309129"/>
              <a:ext cx="278296" cy="245022"/>
            </a:xfrm>
            <a:custGeom>
              <a:avLst/>
              <a:gdLst>
                <a:gd name="connsiteX0" fmla="*/ 278296 w 278296"/>
                <a:gd name="connsiteY0" fmla="*/ 0 h 715617"/>
                <a:gd name="connsiteX1" fmla="*/ 149087 w 278296"/>
                <a:gd name="connsiteY1" fmla="*/ 0 h 715617"/>
                <a:gd name="connsiteX2" fmla="*/ 79513 w 278296"/>
                <a:gd name="connsiteY2" fmla="*/ 715617 h 715617"/>
                <a:gd name="connsiteX3" fmla="*/ 0 w 278296"/>
                <a:gd name="connsiteY3" fmla="*/ 715617 h 715617"/>
              </a:gdLst>
              <a:ahLst/>
              <a:cxnLst>
                <a:cxn ang="0">
                  <a:pos x="connsiteX0" y="connsiteY0"/>
                </a:cxn>
                <a:cxn ang="0">
                  <a:pos x="connsiteX1" y="connsiteY1"/>
                </a:cxn>
                <a:cxn ang="0">
                  <a:pos x="connsiteX2" y="connsiteY2"/>
                </a:cxn>
                <a:cxn ang="0">
                  <a:pos x="connsiteX3" y="connsiteY3"/>
                </a:cxn>
              </a:cxnLst>
              <a:rect l="l" t="t" r="r" b="b"/>
              <a:pathLst>
                <a:path w="278296" h="715617">
                  <a:moveTo>
                    <a:pt x="278296" y="0"/>
                  </a:moveTo>
                  <a:lnTo>
                    <a:pt x="149087" y="0"/>
                  </a:lnTo>
                  <a:lnTo>
                    <a:pt x="79513" y="715617"/>
                  </a:lnTo>
                  <a:lnTo>
                    <a:pt x="0" y="715617"/>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Freeform 113"/>
            <p:cNvSpPr/>
            <p:nvPr/>
          </p:nvSpPr>
          <p:spPr bwMode="ltGray">
            <a:xfrm>
              <a:off x="3965713" y="2117035"/>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114"/>
            <p:cNvSpPr/>
            <p:nvPr/>
          </p:nvSpPr>
          <p:spPr bwMode="ltGray">
            <a:xfrm flipH="1">
              <a:off x="3280607" y="2117035"/>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Freeform 117"/>
            <p:cNvSpPr/>
            <p:nvPr/>
          </p:nvSpPr>
          <p:spPr bwMode="ltGray">
            <a:xfrm flipV="1">
              <a:off x="3995416" y="3757888"/>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118"/>
            <p:cNvSpPr/>
            <p:nvPr/>
          </p:nvSpPr>
          <p:spPr bwMode="ltGray">
            <a:xfrm flipH="1" flipV="1">
              <a:off x="3348562" y="3757888"/>
              <a:ext cx="79513" cy="367748"/>
            </a:xfrm>
            <a:custGeom>
              <a:avLst/>
              <a:gdLst>
                <a:gd name="connsiteX0" fmla="*/ 79513 w 79513"/>
                <a:gd name="connsiteY0" fmla="*/ 0 h 367748"/>
                <a:gd name="connsiteX1" fmla="*/ 79513 w 79513"/>
                <a:gd name="connsiteY1" fmla="*/ 168965 h 367748"/>
                <a:gd name="connsiteX2" fmla="*/ 0 w 79513"/>
                <a:gd name="connsiteY2" fmla="*/ 248478 h 367748"/>
                <a:gd name="connsiteX3" fmla="*/ 0 w 79513"/>
                <a:gd name="connsiteY3" fmla="*/ 367748 h 367748"/>
              </a:gdLst>
              <a:ahLst/>
              <a:cxnLst>
                <a:cxn ang="0">
                  <a:pos x="connsiteX0" y="connsiteY0"/>
                </a:cxn>
                <a:cxn ang="0">
                  <a:pos x="connsiteX1" y="connsiteY1"/>
                </a:cxn>
                <a:cxn ang="0">
                  <a:pos x="connsiteX2" y="connsiteY2"/>
                </a:cxn>
                <a:cxn ang="0">
                  <a:pos x="connsiteX3" y="connsiteY3"/>
                </a:cxn>
              </a:cxnLst>
              <a:rect l="l" t="t" r="r" b="b"/>
              <a:pathLst>
                <a:path w="79513" h="367748">
                  <a:moveTo>
                    <a:pt x="79513" y="0"/>
                  </a:moveTo>
                  <a:lnTo>
                    <a:pt x="79513" y="168965"/>
                  </a:lnTo>
                  <a:lnTo>
                    <a:pt x="0" y="248478"/>
                  </a:lnTo>
                  <a:lnTo>
                    <a:pt x="0" y="36774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Freeform 119"/>
            <p:cNvSpPr/>
            <p:nvPr/>
          </p:nvSpPr>
          <p:spPr bwMode="ltGray">
            <a:xfrm>
              <a:off x="2246243" y="1958009"/>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Freeform 120"/>
            <p:cNvSpPr/>
            <p:nvPr/>
          </p:nvSpPr>
          <p:spPr bwMode="ltGray">
            <a:xfrm>
              <a:off x="2246243" y="2146852"/>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Freeform 121"/>
            <p:cNvSpPr/>
            <p:nvPr/>
          </p:nvSpPr>
          <p:spPr bwMode="ltGray">
            <a:xfrm>
              <a:off x="2246243" y="2365513"/>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p:cNvGrpSpPr/>
            <p:nvPr/>
          </p:nvGrpSpPr>
          <p:grpSpPr>
            <a:xfrm flipV="1">
              <a:off x="2246243" y="3188505"/>
              <a:ext cx="824948" cy="1162878"/>
              <a:chOff x="2246243" y="2961861"/>
              <a:chExt cx="824948" cy="1162878"/>
            </a:xfrm>
          </p:grpSpPr>
          <p:sp>
            <p:nvSpPr>
              <p:cNvPr id="123" name="Freeform 122"/>
              <p:cNvSpPr/>
              <p:nvPr/>
            </p:nvSpPr>
            <p:spPr bwMode="ltGray">
              <a:xfrm>
                <a:off x="2246243" y="2961861"/>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Freeform 123"/>
              <p:cNvSpPr/>
              <p:nvPr/>
            </p:nvSpPr>
            <p:spPr bwMode="ltGray">
              <a:xfrm>
                <a:off x="2246243" y="3150704"/>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Freeform 124"/>
              <p:cNvSpPr/>
              <p:nvPr/>
            </p:nvSpPr>
            <p:spPr bwMode="ltGray">
              <a:xfrm>
                <a:off x="2246243" y="3369365"/>
                <a:ext cx="824948" cy="755374"/>
              </a:xfrm>
              <a:custGeom>
                <a:avLst/>
                <a:gdLst>
                  <a:gd name="connsiteX0" fmla="*/ 0 w 824948"/>
                  <a:gd name="connsiteY0" fmla="*/ 0 h 755374"/>
                  <a:gd name="connsiteX1" fmla="*/ 496957 w 824948"/>
                  <a:gd name="connsiteY1" fmla="*/ 0 h 755374"/>
                  <a:gd name="connsiteX2" fmla="*/ 824948 w 824948"/>
                  <a:gd name="connsiteY2" fmla="*/ 755374 h 755374"/>
                </a:gdLst>
                <a:ahLst/>
                <a:cxnLst>
                  <a:cxn ang="0">
                    <a:pos x="connsiteX0" y="connsiteY0"/>
                  </a:cxn>
                  <a:cxn ang="0">
                    <a:pos x="connsiteX1" y="connsiteY1"/>
                  </a:cxn>
                  <a:cxn ang="0">
                    <a:pos x="connsiteX2" y="connsiteY2"/>
                  </a:cxn>
                </a:cxnLst>
                <a:rect l="l" t="t" r="r" b="b"/>
                <a:pathLst>
                  <a:path w="824948" h="755374">
                    <a:moveTo>
                      <a:pt x="0" y="0"/>
                    </a:moveTo>
                    <a:lnTo>
                      <a:pt x="496957" y="0"/>
                    </a:lnTo>
                    <a:lnTo>
                      <a:pt x="824948" y="755374"/>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7"/>
            <p:cNvSpPr/>
            <p:nvPr/>
          </p:nvSpPr>
          <p:spPr bwMode="ltGray">
            <a:xfrm>
              <a:off x="2081534" y="1705865"/>
              <a:ext cx="143866" cy="287731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 name="Rectangle 8"/>
            <p:cNvSpPr/>
            <p:nvPr/>
          </p:nvSpPr>
          <p:spPr bwMode="ltGray">
            <a:xfrm>
              <a:off x="2383534" y="1705865"/>
              <a:ext cx="143866" cy="287731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 name="Rectangle 9"/>
            <p:cNvSpPr/>
            <p:nvPr/>
          </p:nvSpPr>
          <p:spPr bwMode="ltGray">
            <a:xfrm>
              <a:off x="2685533" y="1705865"/>
              <a:ext cx="143866" cy="2877317"/>
            </a:xfrm>
            <a:prstGeom prst="rect">
              <a:avLst/>
            </a:prstGeom>
            <a:solidFill>
              <a:schemeClr val="bg1">
                <a:lumMod val="65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41" name="Group 140"/>
          <p:cNvGrpSpPr/>
          <p:nvPr/>
        </p:nvGrpSpPr>
        <p:grpSpPr>
          <a:xfrm>
            <a:off x="1454588" y="1335933"/>
            <a:ext cx="2919346" cy="2921743"/>
            <a:chOff x="6295726" y="1661440"/>
            <a:chExt cx="2919346" cy="2921743"/>
          </a:xfrm>
          <a:solidFill>
            <a:schemeClr val="bg1"/>
          </a:solidFill>
          <a:scene3d>
            <a:camera prst="perspectiveLeft" fov="1200000">
              <a:rot lat="18910471" lon="2111108" rev="18982354"/>
            </a:camera>
            <a:lightRig rig="balanced" dir="t"/>
          </a:scene3d>
        </p:grpSpPr>
        <p:sp>
          <p:nvSpPr>
            <p:cNvPr id="128" name="Rectangle 127"/>
            <p:cNvSpPr/>
            <p:nvPr/>
          </p:nvSpPr>
          <p:spPr bwMode="ltGray">
            <a:xfrm>
              <a:off x="6295726" y="1705865"/>
              <a:ext cx="143866" cy="2877317"/>
            </a:xfrm>
            <a:prstGeom prst="rect">
              <a:avLst/>
            </a:prstGeom>
            <a:solidFill>
              <a:schemeClr val="accent2">
                <a:lumMod val="60000"/>
                <a:lumOff val="40000"/>
              </a:schemeClr>
            </a:solidFill>
            <a:ln w="50800">
              <a:noFill/>
            </a:ln>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29" name="Rectangle 128"/>
            <p:cNvSpPr/>
            <p:nvPr/>
          </p:nvSpPr>
          <p:spPr bwMode="ltGray">
            <a:xfrm>
              <a:off x="6597726" y="1705865"/>
              <a:ext cx="143866" cy="2877317"/>
            </a:xfrm>
            <a:prstGeom prst="rect">
              <a:avLst/>
            </a:prstGeom>
            <a:solidFill>
              <a:schemeClr val="accent2">
                <a:lumMod val="60000"/>
                <a:lumOff val="40000"/>
              </a:schemeClr>
            </a:solidFill>
            <a:ln w="50800">
              <a:noFill/>
            </a:ln>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0" name="Rectangle 129"/>
            <p:cNvSpPr/>
            <p:nvPr/>
          </p:nvSpPr>
          <p:spPr bwMode="ltGray">
            <a:xfrm>
              <a:off x="6899725" y="1705865"/>
              <a:ext cx="143866" cy="2877317"/>
            </a:xfrm>
            <a:prstGeom prst="rect">
              <a:avLst/>
            </a:prstGeom>
            <a:solidFill>
              <a:schemeClr val="accent2">
                <a:lumMod val="60000"/>
                <a:lumOff val="40000"/>
              </a:schemeClr>
            </a:solidFill>
            <a:ln w="50800">
              <a:noFill/>
            </a:ln>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2" name="Isosceles Triangle 131"/>
            <p:cNvSpPr/>
            <p:nvPr/>
          </p:nvSpPr>
          <p:spPr bwMode="ltGray">
            <a:xfrm rot="10800000">
              <a:off x="8067101" y="4137306"/>
              <a:ext cx="431598" cy="431597"/>
            </a:xfrm>
            <a:prstGeom prst="triangle">
              <a:avLst/>
            </a:prstGeom>
            <a:grpFill/>
            <a:ln w="50800">
              <a:noFill/>
            </a:ln>
            <a:sp3d extrusionH="508000" contourW="38100">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3" name="Rectangle 132"/>
            <p:cNvSpPr/>
            <p:nvPr/>
          </p:nvSpPr>
          <p:spPr bwMode="ltGray">
            <a:xfrm rot="10800000">
              <a:off x="8783474" y="4151586"/>
              <a:ext cx="431598" cy="431597"/>
            </a:xfrm>
            <a:prstGeom prst="rect">
              <a:avLst/>
            </a:prstGeom>
            <a:solidFill>
              <a:schemeClr val="bg1">
                <a:lumMod val="65000"/>
              </a:schemeClr>
            </a:solidFill>
            <a:ln w="50800">
              <a:noFill/>
            </a:ln>
            <a:sp3d extrusionH="508000" contourW="38100">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4" name="Rectangle 133"/>
            <p:cNvSpPr/>
            <p:nvPr/>
          </p:nvSpPr>
          <p:spPr bwMode="ltGray">
            <a:xfrm rot="10800000">
              <a:off x="8783474" y="3321538"/>
              <a:ext cx="431598" cy="431597"/>
            </a:xfrm>
            <a:prstGeom prst="rect">
              <a:avLst/>
            </a:prstGeom>
            <a:solidFill>
              <a:schemeClr val="bg1">
                <a:lumMod val="65000"/>
              </a:schemeClr>
            </a:solidFill>
            <a:ln w="50800">
              <a:noFill/>
            </a:ln>
            <a:sp3d extrusionH="508000" contourW="38100">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5" name="Rectangle 134"/>
            <p:cNvSpPr/>
            <p:nvPr/>
          </p:nvSpPr>
          <p:spPr bwMode="ltGray">
            <a:xfrm rot="10800000">
              <a:off x="8783474" y="2491490"/>
              <a:ext cx="431598" cy="431597"/>
            </a:xfrm>
            <a:prstGeom prst="rect">
              <a:avLst/>
            </a:prstGeom>
            <a:solidFill>
              <a:schemeClr val="bg1">
                <a:lumMod val="65000"/>
              </a:schemeClr>
            </a:solidFill>
            <a:ln w="50800">
              <a:noFill/>
            </a:ln>
            <a:sp3d extrusionH="508000" contourW="38100">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6" name="Rectangle 135"/>
            <p:cNvSpPr/>
            <p:nvPr/>
          </p:nvSpPr>
          <p:spPr bwMode="ltGray">
            <a:xfrm rot="10800000">
              <a:off x="8783474" y="1661442"/>
              <a:ext cx="431598" cy="431597"/>
            </a:xfrm>
            <a:prstGeom prst="rect">
              <a:avLst/>
            </a:prstGeom>
            <a:solidFill>
              <a:schemeClr val="bg1">
                <a:lumMod val="65000"/>
              </a:schemeClr>
            </a:solidFill>
            <a:ln w="50800">
              <a:noFill/>
            </a:ln>
            <a:sp3d extrusionH="508000" contourW="38100">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7" name="Oval 136"/>
            <p:cNvSpPr/>
            <p:nvPr/>
          </p:nvSpPr>
          <p:spPr bwMode="ltGray">
            <a:xfrm rot="10800000">
              <a:off x="7273395" y="1661440"/>
              <a:ext cx="431598" cy="431597"/>
            </a:xfrm>
            <a:prstGeom prst="ellipse">
              <a:avLst/>
            </a:prstGeom>
            <a:solidFill>
              <a:schemeClr val="accent2">
                <a:lumMod val="60000"/>
                <a:lumOff val="40000"/>
              </a:schemeClr>
            </a:solidFill>
            <a:ln w="50800">
              <a:noFill/>
            </a:ln>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8" name="Oval 137"/>
            <p:cNvSpPr/>
            <p:nvPr/>
          </p:nvSpPr>
          <p:spPr bwMode="ltGray">
            <a:xfrm rot="10800000">
              <a:off x="8045268" y="1661441"/>
              <a:ext cx="431598" cy="431597"/>
            </a:xfrm>
            <a:prstGeom prst="ellipse">
              <a:avLst/>
            </a:prstGeom>
            <a:solidFill>
              <a:schemeClr val="accent1"/>
            </a:solidFill>
            <a:ln w="50800">
              <a:noFill/>
            </a:ln>
            <a:sp3d extrusionH="508000" contourW="38100" prstMaterial="plastic">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39" name="Rectangle 138"/>
            <p:cNvSpPr/>
            <p:nvPr/>
          </p:nvSpPr>
          <p:spPr bwMode="ltGray">
            <a:xfrm>
              <a:off x="7291741" y="2491490"/>
              <a:ext cx="1185125" cy="1261646"/>
            </a:xfrm>
            <a:prstGeom prst="rect">
              <a:avLst/>
            </a:prstGeom>
            <a:solidFill>
              <a:schemeClr val="accent3"/>
            </a:solidFill>
            <a:ln w="50800">
              <a:noFill/>
            </a:ln>
            <a:sp3d extrusionH="508000" contourW="38100">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sp>
        <p:nvSpPr>
          <p:cNvPr id="220" name="TextBox 219"/>
          <p:cNvSpPr txBox="1"/>
          <p:nvPr/>
        </p:nvSpPr>
        <p:spPr>
          <a:xfrm>
            <a:off x="2599926" y="2958945"/>
            <a:ext cx="736155" cy="284942"/>
          </a:xfrm>
          <a:prstGeom prst="rect">
            <a:avLst/>
          </a:prstGeom>
          <a:noFill/>
          <a:scene3d>
            <a:camera prst="perspectiveLeft" fov="1200000">
              <a:rot lat="19122000" lon="2400000" rev="18786000"/>
            </a:camera>
            <a:lightRig rig="threePt" dir="t"/>
          </a:scene3d>
        </p:spPr>
        <p:txBody>
          <a:bodyPr wrap="square" lIns="0" tIns="0" rIns="0" bIns="0" rtlCol="0">
            <a:noAutofit/>
          </a:bodyPr>
          <a:lstStyle/>
          <a:p>
            <a:pPr>
              <a:lnSpc>
                <a:spcPct val="90000"/>
              </a:lnSpc>
            </a:pPr>
            <a:r>
              <a:rPr lang="en-US" sz="1400" b="1" dirty="0">
                <a:solidFill>
                  <a:schemeClr val="bg1"/>
                </a:solidFill>
              </a:rPr>
              <a:t>CPU</a:t>
            </a:r>
          </a:p>
        </p:txBody>
      </p:sp>
      <p:pic>
        <p:nvPicPr>
          <p:cNvPr id="329" name="Picture 3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05035" y="2573833"/>
            <a:ext cx="477470" cy="477470"/>
          </a:xfrm>
          <a:prstGeom prst="rect">
            <a:avLst/>
          </a:prstGeom>
          <a:scene3d>
            <a:camera prst="perspectiveLeft" fov="1200000">
              <a:rot lat="18910479" lon="2111107" rev="18982367"/>
            </a:camera>
            <a:lightRig rig="threePt" dir="t"/>
          </a:scene3d>
        </p:spPr>
      </p:pic>
      <p:grpSp>
        <p:nvGrpSpPr>
          <p:cNvPr id="5" name="Group 4"/>
          <p:cNvGrpSpPr>
            <a:grpSpLocks noChangeAspect="1"/>
          </p:cNvGrpSpPr>
          <p:nvPr/>
        </p:nvGrpSpPr>
        <p:grpSpPr bwMode="auto">
          <a:xfrm>
            <a:off x="4459653" y="2343036"/>
            <a:ext cx="263948" cy="326180"/>
            <a:chOff x="2838" y="1429"/>
            <a:chExt cx="246" cy="304"/>
          </a:xfrm>
          <a:solidFill>
            <a:schemeClr val="bg1"/>
          </a:solidFill>
          <a:scene3d>
            <a:camera prst="perspectiveLeft" fov="300000">
              <a:rot lat="18910479" lon="2111107" rev="18982367"/>
            </a:camera>
            <a:lightRig rig="threePt" dir="t"/>
          </a:scene3d>
        </p:grpSpPr>
        <p:sp>
          <p:nvSpPr>
            <p:cNvPr id="19" name="Freeform 5"/>
            <p:cNvSpPr>
              <a:spLocks noEditPoints="1"/>
            </p:cNvSpPr>
            <p:nvPr/>
          </p:nvSpPr>
          <p:spPr bwMode="auto">
            <a:xfrm>
              <a:off x="2838" y="1429"/>
              <a:ext cx="246" cy="304"/>
            </a:xfrm>
            <a:custGeom>
              <a:avLst/>
              <a:gdLst>
                <a:gd name="T0" fmla="*/ 0 w 246"/>
                <a:gd name="T1" fmla="*/ 0 h 304"/>
                <a:gd name="T2" fmla="*/ 0 w 246"/>
                <a:gd name="T3" fmla="*/ 304 h 304"/>
                <a:gd name="T4" fmla="*/ 246 w 246"/>
                <a:gd name="T5" fmla="*/ 304 h 304"/>
                <a:gd name="T6" fmla="*/ 246 w 246"/>
                <a:gd name="T7" fmla="*/ 0 h 304"/>
                <a:gd name="T8" fmla="*/ 0 w 246"/>
                <a:gd name="T9" fmla="*/ 0 h 304"/>
                <a:gd name="T10" fmla="*/ 232 w 246"/>
                <a:gd name="T11" fmla="*/ 290 h 304"/>
                <a:gd name="T12" fmla="*/ 14 w 246"/>
                <a:gd name="T13" fmla="*/ 290 h 304"/>
                <a:gd name="T14" fmla="*/ 14 w 246"/>
                <a:gd name="T15" fmla="*/ 15 h 304"/>
                <a:gd name="T16" fmla="*/ 232 w 246"/>
                <a:gd name="T17" fmla="*/ 15 h 304"/>
                <a:gd name="T18" fmla="*/ 232 w 246"/>
                <a:gd name="T19"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04">
                  <a:moveTo>
                    <a:pt x="0" y="0"/>
                  </a:moveTo>
                  <a:lnTo>
                    <a:pt x="0" y="304"/>
                  </a:lnTo>
                  <a:lnTo>
                    <a:pt x="246" y="304"/>
                  </a:lnTo>
                  <a:lnTo>
                    <a:pt x="246" y="0"/>
                  </a:lnTo>
                  <a:lnTo>
                    <a:pt x="0" y="0"/>
                  </a:lnTo>
                  <a:close/>
                  <a:moveTo>
                    <a:pt x="232" y="290"/>
                  </a:moveTo>
                  <a:lnTo>
                    <a:pt x="14" y="290"/>
                  </a:lnTo>
                  <a:lnTo>
                    <a:pt x="14" y="15"/>
                  </a:lnTo>
                  <a:lnTo>
                    <a:pt x="232" y="15"/>
                  </a:lnTo>
                  <a:lnTo>
                    <a:pt x="232" y="2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6"/>
            <p:cNvSpPr>
              <a:spLocks noChangeArrowheads="1"/>
            </p:cNvSpPr>
            <p:nvPr/>
          </p:nvSpPr>
          <p:spPr bwMode="auto">
            <a:xfrm>
              <a:off x="2867"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7"/>
            <p:cNvSpPr>
              <a:spLocks noChangeArrowheads="1"/>
            </p:cNvSpPr>
            <p:nvPr/>
          </p:nvSpPr>
          <p:spPr bwMode="auto">
            <a:xfrm>
              <a:off x="3041" y="1690"/>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8"/>
            <p:cNvSpPr>
              <a:spLocks noChangeArrowheads="1"/>
            </p:cNvSpPr>
            <p:nvPr/>
          </p:nvSpPr>
          <p:spPr bwMode="auto">
            <a:xfrm>
              <a:off x="3041"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9"/>
            <p:cNvSpPr>
              <a:spLocks noEditPoints="1"/>
            </p:cNvSpPr>
            <p:nvPr/>
          </p:nvSpPr>
          <p:spPr bwMode="auto">
            <a:xfrm>
              <a:off x="2925" y="1523"/>
              <a:ext cx="72" cy="73"/>
            </a:xfrm>
            <a:custGeom>
              <a:avLst/>
              <a:gdLst>
                <a:gd name="T0" fmla="*/ 40 w 40"/>
                <a:gd name="T1" fmla="*/ 20 h 40"/>
                <a:gd name="T2" fmla="*/ 20 w 40"/>
                <a:gd name="T3" fmla="*/ 0 h 40"/>
                <a:gd name="T4" fmla="*/ 0 w 40"/>
                <a:gd name="T5" fmla="*/ 20 h 40"/>
                <a:gd name="T6" fmla="*/ 20 w 40"/>
                <a:gd name="T7" fmla="*/ 40 h 40"/>
                <a:gd name="T8" fmla="*/ 40 w 40"/>
                <a:gd name="T9" fmla="*/ 20 h 40"/>
                <a:gd name="T10" fmla="*/ 8 w 40"/>
                <a:gd name="T11" fmla="*/ 20 h 40"/>
                <a:gd name="T12" fmla="*/ 20 w 40"/>
                <a:gd name="T13" fmla="*/ 8 h 40"/>
                <a:gd name="T14" fmla="*/ 32 w 40"/>
                <a:gd name="T15" fmla="*/ 20 h 40"/>
                <a:gd name="T16" fmla="*/ 20 w 40"/>
                <a:gd name="T17" fmla="*/ 32 h 40"/>
                <a:gd name="T18" fmla="*/ 8 w 40"/>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20"/>
                  </a:moveTo>
                  <a:cubicBezTo>
                    <a:pt x="40" y="9"/>
                    <a:pt x="31" y="0"/>
                    <a:pt x="20" y="0"/>
                  </a:cubicBezTo>
                  <a:cubicBezTo>
                    <a:pt x="9" y="0"/>
                    <a:pt x="0" y="9"/>
                    <a:pt x="0" y="20"/>
                  </a:cubicBezTo>
                  <a:cubicBezTo>
                    <a:pt x="0" y="31"/>
                    <a:pt x="9" y="40"/>
                    <a:pt x="20" y="40"/>
                  </a:cubicBezTo>
                  <a:cubicBezTo>
                    <a:pt x="31" y="40"/>
                    <a:pt x="40" y="31"/>
                    <a:pt x="40" y="20"/>
                  </a:cubicBezTo>
                  <a:close/>
                  <a:moveTo>
                    <a:pt x="8" y="20"/>
                  </a:moveTo>
                  <a:cubicBezTo>
                    <a:pt x="8" y="13"/>
                    <a:pt x="13" y="8"/>
                    <a:pt x="20" y="8"/>
                  </a:cubicBezTo>
                  <a:cubicBezTo>
                    <a:pt x="27" y="8"/>
                    <a:pt x="32" y="13"/>
                    <a:pt x="32" y="20"/>
                  </a:cubicBezTo>
                  <a:cubicBezTo>
                    <a:pt x="32" y="27"/>
                    <a:pt x="27" y="32"/>
                    <a:pt x="20" y="32"/>
                  </a:cubicBezTo>
                  <a:cubicBezTo>
                    <a:pt x="13" y="32"/>
                    <a:pt x="8" y="27"/>
                    <a:pt x="8"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10"/>
            <p:cNvSpPr>
              <a:spLocks noChangeArrowheads="1"/>
            </p:cNvSpPr>
            <p:nvPr/>
          </p:nvSpPr>
          <p:spPr bwMode="auto">
            <a:xfrm>
              <a:off x="2954" y="1552"/>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1"/>
            <p:cNvSpPr>
              <a:spLocks noEditPoints="1"/>
            </p:cNvSpPr>
            <p:nvPr/>
          </p:nvSpPr>
          <p:spPr bwMode="auto">
            <a:xfrm>
              <a:off x="2863" y="1603"/>
              <a:ext cx="69" cy="94"/>
            </a:xfrm>
            <a:custGeom>
              <a:avLst/>
              <a:gdLst>
                <a:gd name="T0" fmla="*/ 4 w 38"/>
                <a:gd name="T1" fmla="*/ 28 h 52"/>
                <a:gd name="T2" fmla="*/ 4 w 38"/>
                <a:gd name="T3" fmla="*/ 28 h 52"/>
                <a:gd name="T4" fmla="*/ 10 w 38"/>
                <a:gd name="T5" fmla="*/ 50 h 52"/>
                <a:gd name="T6" fmla="*/ 18 w 38"/>
                <a:gd name="T7" fmla="*/ 52 h 52"/>
                <a:gd name="T8" fmla="*/ 32 w 38"/>
                <a:gd name="T9" fmla="*/ 44 h 52"/>
                <a:gd name="T10" fmla="*/ 38 w 38"/>
                <a:gd name="T11" fmla="*/ 8 h 52"/>
                <a:gd name="T12" fmla="*/ 38 w 38"/>
                <a:gd name="T13" fmla="*/ 0 h 52"/>
                <a:gd name="T14" fmla="*/ 32 w 38"/>
                <a:gd name="T15" fmla="*/ 5 h 52"/>
                <a:gd name="T16" fmla="*/ 4 w 38"/>
                <a:gd name="T17" fmla="*/ 28 h 52"/>
                <a:gd name="T18" fmla="*/ 25 w 38"/>
                <a:gd name="T19" fmla="*/ 40 h 52"/>
                <a:gd name="T20" fmla="*/ 14 w 38"/>
                <a:gd name="T21" fmla="*/ 43 h 52"/>
                <a:gd name="T22" fmla="*/ 11 w 38"/>
                <a:gd name="T23" fmla="*/ 32 h 52"/>
                <a:gd name="T24" fmla="*/ 29 w 38"/>
                <a:gd name="T25" fmla="*/ 17 h 52"/>
                <a:gd name="T26" fmla="*/ 25 w 38"/>
                <a:gd name="T2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2">
                  <a:moveTo>
                    <a:pt x="4" y="28"/>
                  </a:moveTo>
                  <a:cubicBezTo>
                    <a:pt x="4" y="28"/>
                    <a:pt x="4" y="28"/>
                    <a:pt x="4" y="28"/>
                  </a:cubicBezTo>
                  <a:cubicBezTo>
                    <a:pt x="0" y="36"/>
                    <a:pt x="2" y="46"/>
                    <a:pt x="10" y="50"/>
                  </a:cubicBezTo>
                  <a:cubicBezTo>
                    <a:pt x="13" y="51"/>
                    <a:pt x="15" y="52"/>
                    <a:pt x="18" y="52"/>
                  </a:cubicBezTo>
                  <a:cubicBezTo>
                    <a:pt x="24" y="52"/>
                    <a:pt x="29" y="49"/>
                    <a:pt x="32" y="44"/>
                  </a:cubicBezTo>
                  <a:cubicBezTo>
                    <a:pt x="35" y="38"/>
                    <a:pt x="37" y="13"/>
                    <a:pt x="38" y="8"/>
                  </a:cubicBezTo>
                  <a:cubicBezTo>
                    <a:pt x="38" y="0"/>
                    <a:pt x="38" y="0"/>
                    <a:pt x="38" y="0"/>
                  </a:cubicBezTo>
                  <a:cubicBezTo>
                    <a:pt x="32" y="5"/>
                    <a:pt x="32" y="5"/>
                    <a:pt x="32" y="5"/>
                  </a:cubicBezTo>
                  <a:cubicBezTo>
                    <a:pt x="28" y="8"/>
                    <a:pt x="8" y="22"/>
                    <a:pt x="4" y="28"/>
                  </a:cubicBezTo>
                  <a:close/>
                  <a:moveTo>
                    <a:pt x="25" y="40"/>
                  </a:moveTo>
                  <a:cubicBezTo>
                    <a:pt x="23" y="44"/>
                    <a:pt x="18" y="45"/>
                    <a:pt x="14" y="43"/>
                  </a:cubicBezTo>
                  <a:cubicBezTo>
                    <a:pt x="10" y="41"/>
                    <a:pt x="9" y="36"/>
                    <a:pt x="11" y="32"/>
                  </a:cubicBezTo>
                  <a:cubicBezTo>
                    <a:pt x="13" y="29"/>
                    <a:pt x="21" y="23"/>
                    <a:pt x="29" y="17"/>
                  </a:cubicBezTo>
                  <a:cubicBezTo>
                    <a:pt x="28" y="27"/>
                    <a:pt x="26" y="37"/>
                    <a:pt x="25"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2"/>
            <p:cNvSpPr>
              <a:spLocks/>
            </p:cNvSpPr>
            <p:nvPr/>
          </p:nvSpPr>
          <p:spPr bwMode="auto">
            <a:xfrm>
              <a:off x="2867" y="1465"/>
              <a:ext cx="188" cy="188"/>
            </a:xfrm>
            <a:custGeom>
              <a:avLst/>
              <a:gdLst>
                <a:gd name="T0" fmla="*/ 18 w 104"/>
                <a:gd name="T1" fmla="*/ 79 h 104"/>
                <a:gd name="T2" fmla="*/ 8 w 104"/>
                <a:gd name="T3" fmla="*/ 52 h 104"/>
                <a:gd name="T4" fmla="*/ 52 w 104"/>
                <a:gd name="T5" fmla="*/ 8 h 104"/>
                <a:gd name="T6" fmla="*/ 96 w 104"/>
                <a:gd name="T7" fmla="*/ 52 h 104"/>
                <a:gd name="T8" fmla="*/ 52 w 104"/>
                <a:gd name="T9" fmla="*/ 96 h 104"/>
                <a:gd name="T10" fmla="*/ 43 w 104"/>
                <a:gd name="T11" fmla="*/ 95 h 104"/>
                <a:gd name="T12" fmla="*/ 42 w 104"/>
                <a:gd name="T13" fmla="*/ 103 h 104"/>
                <a:gd name="T14" fmla="*/ 52 w 104"/>
                <a:gd name="T15" fmla="*/ 104 h 104"/>
                <a:gd name="T16" fmla="*/ 104 w 104"/>
                <a:gd name="T17" fmla="*/ 52 h 104"/>
                <a:gd name="T18" fmla="*/ 52 w 104"/>
                <a:gd name="T19" fmla="*/ 0 h 104"/>
                <a:gd name="T20" fmla="*/ 0 w 104"/>
                <a:gd name="T21" fmla="*/ 52 h 104"/>
                <a:gd name="T22" fmla="*/ 11 w 104"/>
                <a:gd name="T23" fmla="*/ 84 h 104"/>
                <a:gd name="T24" fmla="*/ 18 w 104"/>
                <a:gd name="T25"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18" y="79"/>
                  </a:moveTo>
                  <a:cubicBezTo>
                    <a:pt x="11" y="72"/>
                    <a:pt x="8" y="62"/>
                    <a:pt x="8" y="52"/>
                  </a:cubicBezTo>
                  <a:cubicBezTo>
                    <a:pt x="8" y="28"/>
                    <a:pt x="28" y="8"/>
                    <a:pt x="52" y="8"/>
                  </a:cubicBezTo>
                  <a:cubicBezTo>
                    <a:pt x="76" y="8"/>
                    <a:pt x="96" y="28"/>
                    <a:pt x="96" y="52"/>
                  </a:cubicBezTo>
                  <a:cubicBezTo>
                    <a:pt x="96" y="76"/>
                    <a:pt x="76" y="96"/>
                    <a:pt x="52" y="96"/>
                  </a:cubicBezTo>
                  <a:cubicBezTo>
                    <a:pt x="49" y="96"/>
                    <a:pt x="46" y="96"/>
                    <a:pt x="43" y="95"/>
                  </a:cubicBezTo>
                  <a:cubicBezTo>
                    <a:pt x="42" y="103"/>
                    <a:pt x="42" y="103"/>
                    <a:pt x="42" y="103"/>
                  </a:cubicBezTo>
                  <a:cubicBezTo>
                    <a:pt x="45" y="104"/>
                    <a:pt x="49" y="104"/>
                    <a:pt x="52" y="104"/>
                  </a:cubicBezTo>
                  <a:cubicBezTo>
                    <a:pt x="81" y="104"/>
                    <a:pt x="104" y="81"/>
                    <a:pt x="104" y="52"/>
                  </a:cubicBezTo>
                  <a:cubicBezTo>
                    <a:pt x="104" y="23"/>
                    <a:pt x="81" y="0"/>
                    <a:pt x="52" y="0"/>
                  </a:cubicBezTo>
                  <a:cubicBezTo>
                    <a:pt x="23" y="0"/>
                    <a:pt x="0" y="23"/>
                    <a:pt x="0" y="52"/>
                  </a:cubicBezTo>
                  <a:cubicBezTo>
                    <a:pt x="0" y="64"/>
                    <a:pt x="4" y="75"/>
                    <a:pt x="11" y="84"/>
                  </a:cubicBezTo>
                  <a:lnTo>
                    <a:pt x="18"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2" name="Group 251"/>
          <p:cNvGrpSpPr>
            <a:grpSpLocks noChangeAspect="1"/>
          </p:cNvGrpSpPr>
          <p:nvPr/>
        </p:nvGrpSpPr>
        <p:grpSpPr>
          <a:xfrm>
            <a:off x="3117088" y="2043486"/>
            <a:ext cx="329505" cy="146087"/>
            <a:chOff x="2239865" y="1866900"/>
            <a:chExt cx="644525" cy="285751"/>
          </a:xfrm>
          <a:scene3d>
            <a:camera prst="perspectiveLeft" fov="1200000">
              <a:rot lat="18710885" lon="1785544" rev="19218657"/>
            </a:camera>
            <a:lightRig rig="threePt" dir="t"/>
          </a:scene3d>
        </p:grpSpPr>
        <p:sp>
          <p:nvSpPr>
            <p:cNvPr id="253"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54"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55"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56"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57"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58"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sp>
        <p:nvSpPr>
          <p:cNvPr id="259" name="TextBox 258"/>
          <p:cNvSpPr txBox="1"/>
          <p:nvPr/>
        </p:nvSpPr>
        <p:spPr>
          <a:xfrm>
            <a:off x="3781850" y="2457092"/>
            <a:ext cx="329081" cy="163506"/>
          </a:xfrm>
          <a:prstGeom prst="rect">
            <a:avLst/>
          </a:prstGeom>
          <a:noFill/>
          <a:scene3d>
            <a:camera prst="orthographicFront">
              <a:rot lat="0" lon="0" rev="21540000"/>
            </a:camera>
            <a:lightRig rig="threePt" dir="t"/>
          </a:scene3d>
        </p:spPr>
        <p:txBody>
          <a:bodyPr wrap="square" lIns="0" tIns="0" rIns="0" bIns="0" numCol="1" rtlCol="0">
            <a:prstTxWarp prst="textCanDown">
              <a:avLst>
                <a:gd name="adj" fmla="val 27840"/>
              </a:avLst>
            </a:prstTxWarp>
            <a:noAutofit/>
          </a:bodyPr>
          <a:lstStyle>
            <a:defPPr>
              <a:defRPr lang="en-US"/>
            </a:defPPr>
            <a:lvl1pPr algn="ctr">
              <a:lnSpc>
                <a:spcPct val="90000"/>
              </a:lnSpc>
              <a:defRPr sz="1100" b="1">
                <a:solidFill>
                  <a:schemeClr val="bg1"/>
                </a:solidFill>
              </a:defRPr>
            </a:lvl1pPr>
          </a:lstStyle>
          <a:p>
            <a:r>
              <a:rPr lang="en-US" dirty="0"/>
              <a:t>GPU</a:t>
            </a:r>
          </a:p>
        </p:txBody>
      </p:sp>
      <p:sp>
        <p:nvSpPr>
          <p:cNvPr id="261" name="Freeform 5"/>
          <p:cNvSpPr>
            <a:spLocks noEditPoints="1"/>
          </p:cNvSpPr>
          <p:nvPr/>
        </p:nvSpPr>
        <p:spPr bwMode="auto">
          <a:xfrm>
            <a:off x="3797421" y="2193928"/>
            <a:ext cx="284547" cy="258486"/>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Left" fov="1200000">
              <a:rot lat="18910479" lon="2111107" rev="18982367"/>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nvGrpSpPr>
          <p:cNvPr id="308" name="Group 307 (DRAM icon)"/>
          <p:cNvGrpSpPr>
            <a:grpSpLocks noChangeAspect="1"/>
          </p:cNvGrpSpPr>
          <p:nvPr/>
        </p:nvGrpSpPr>
        <p:grpSpPr>
          <a:xfrm rot="21151256">
            <a:off x="1484259" y="3261370"/>
            <a:ext cx="581473" cy="257798"/>
            <a:chOff x="2239865" y="1866900"/>
            <a:chExt cx="644525" cy="285751"/>
          </a:xfrm>
          <a:scene3d>
            <a:camera prst="perspectiveLeft" fov="300000">
              <a:rot lat="19455053" lon="3489828" rev="21319175"/>
            </a:camera>
            <a:lightRig rig="threePt" dir="t"/>
          </a:scene3d>
        </p:grpSpPr>
        <p:sp>
          <p:nvSpPr>
            <p:cNvPr id="309"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10"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11"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12"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13"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14"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sp>
        <p:nvSpPr>
          <p:cNvPr id="283" name="TextBox 282"/>
          <p:cNvSpPr txBox="1"/>
          <p:nvPr/>
        </p:nvSpPr>
        <p:spPr>
          <a:xfrm>
            <a:off x="3082378" y="2243537"/>
            <a:ext cx="411480" cy="153332"/>
          </a:xfrm>
          <a:prstGeom prst="rect">
            <a:avLst/>
          </a:prstGeom>
          <a:noFill/>
          <a:scene3d>
            <a:camera prst="orthographicFront">
              <a:rot lat="0" lon="0" rev="21540000"/>
            </a:camera>
            <a:lightRig rig="threePt" dir="t"/>
          </a:scene3d>
        </p:spPr>
        <p:txBody>
          <a:bodyPr wrap="square" lIns="0" tIns="0" rIns="0" bIns="0" rtlCol="0">
            <a:prstTxWarp prst="textCanDown">
              <a:avLst>
                <a:gd name="adj" fmla="val 27840"/>
              </a:avLst>
            </a:prstTxWarp>
            <a:noAutofit/>
          </a:bodyPr>
          <a:lstStyle/>
          <a:p>
            <a:pPr algn="ctr">
              <a:lnSpc>
                <a:spcPct val="90000"/>
              </a:lnSpc>
            </a:pPr>
            <a:r>
              <a:rPr lang="en-US" sz="1100" b="1" dirty="0">
                <a:solidFill>
                  <a:schemeClr val="bg1"/>
                </a:solidFill>
              </a:rPr>
              <a:t>Flash</a:t>
            </a:r>
          </a:p>
        </p:txBody>
      </p:sp>
      <p:grpSp>
        <p:nvGrpSpPr>
          <p:cNvPr id="284" name="Group 283"/>
          <p:cNvGrpSpPr>
            <a:grpSpLocks noChangeAspect="1"/>
          </p:cNvGrpSpPr>
          <p:nvPr/>
        </p:nvGrpSpPr>
        <p:grpSpPr bwMode="auto">
          <a:xfrm>
            <a:off x="4079246" y="2767569"/>
            <a:ext cx="263948" cy="326180"/>
            <a:chOff x="2838" y="1429"/>
            <a:chExt cx="246" cy="304"/>
          </a:xfrm>
          <a:solidFill>
            <a:schemeClr val="bg1"/>
          </a:solidFill>
          <a:scene3d>
            <a:camera prst="perspectiveLeft" fov="300000">
              <a:rot lat="18910479" lon="2111107" rev="18982367"/>
            </a:camera>
            <a:lightRig rig="threePt" dir="t"/>
          </a:scene3d>
        </p:grpSpPr>
        <p:sp>
          <p:nvSpPr>
            <p:cNvPr id="285" name="Freeform 5"/>
            <p:cNvSpPr>
              <a:spLocks noEditPoints="1"/>
            </p:cNvSpPr>
            <p:nvPr/>
          </p:nvSpPr>
          <p:spPr bwMode="auto">
            <a:xfrm>
              <a:off x="2838" y="1429"/>
              <a:ext cx="246" cy="304"/>
            </a:xfrm>
            <a:custGeom>
              <a:avLst/>
              <a:gdLst>
                <a:gd name="T0" fmla="*/ 0 w 246"/>
                <a:gd name="T1" fmla="*/ 0 h 304"/>
                <a:gd name="T2" fmla="*/ 0 w 246"/>
                <a:gd name="T3" fmla="*/ 304 h 304"/>
                <a:gd name="T4" fmla="*/ 246 w 246"/>
                <a:gd name="T5" fmla="*/ 304 h 304"/>
                <a:gd name="T6" fmla="*/ 246 w 246"/>
                <a:gd name="T7" fmla="*/ 0 h 304"/>
                <a:gd name="T8" fmla="*/ 0 w 246"/>
                <a:gd name="T9" fmla="*/ 0 h 304"/>
                <a:gd name="T10" fmla="*/ 232 w 246"/>
                <a:gd name="T11" fmla="*/ 290 h 304"/>
                <a:gd name="T12" fmla="*/ 14 w 246"/>
                <a:gd name="T13" fmla="*/ 290 h 304"/>
                <a:gd name="T14" fmla="*/ 14 w 246"/>
                <a:gd name="T15" fmla="*/ 15 h 304"/>
                <a:gd name="T16" fmla="*/ 232 w 246"/>
                <a:gd name="T17" fmla="*/ 15 h 304"/>
                <a:gd name="T18" fmla="*/ 232 w 246"/>
                <a:gd name="T19"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04">
                  <a:moveTo>
                    <a:pt x="0" y="0"/>
                  </a:moveTo>
                  <a:lnTo>
                    <a:pt x="0" y="304"/>
                  </a:lnTo>
                  <a:lnTo>
                    <a:pt x="246" y="304"/>
                  </a:lnTo>
                  <a:lnTo>
                    <a:pt x="246" y="0"/>
                  </a:lnTo>
                  <a:lnTo>
                    <a:pt x="0" y="0"/>
                  </a:lnTo>
                  <a:close/>
                  <a:moveTo>
                    <a:pt x="232" y="290"/>
                  </a:moveTo>
                  <a:lnTo>
                    <a:pt x="14" y="290"/>
                  </a:lnTo>
                  <a:lnTo>
                    <a:pt x="14" y="15"/>
                  </a:lnTo>
                  <a:lnTo>
                    <a:pt x="232" y="15"/>
                  </a:lnTo>
                  <a:lnTo>
                    <a:pt x="232" y="2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6" name="Rectangle 6"/>
            <p:cNvSpPr>
              <a:spLocks noChangeArrowheads="1"/>
            </p:cNvSpPr>
            <p:nvPr/>
          </p:nvSpPr>
          <p:spPr bwMode="auto">
            <a:xfrm>
              <a:off x="2867"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7" name="Rectangle 7"/>
            <p:cNvSpPr>
              <a:spLocks noChangeArrowheads="1"/>
            </p:cNvSpPr>
            <p:nvPr/>
          </p:nvSpPr>
          <p:spPr bwMode="auto">
            <a:xfrm>
              <a:off x="3041" y="1690"/>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8" name="Rectangle 8"/>
            <p:cNvSpPr>
              <a:spLocks noChangeArrowheads="1"/>
            </p:cNvSpPr>
            <p:nvPr/>
          </p:nvSpPr>
          <p:spPr bwMode="auto">
            <a:xfrm>
              <a:off x="3041"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9"/>
            <p:cNvSpPr>
              <a:spLocks noEditPoints="1"/>
            </p:cNvSpPr>
            <p:nvPr/>
          </p:nvSpPr>
          <p:spPr bwMode="auto">
            <a:xfrm>
              <a:off x="2925" y="1523"/>
              <a:ext cx="72" cy="73"/>
            </a:xfrm>
            <a:custGeom>
              <a:avLst/>
              <a:gdLst>
                <a:gd name="T0" fmla="*/ 40 w 40"/>
                <a:gd name="T1" fmla="*/ 20 h 40"/>
                <a:gd name="T2" fmla="*/ 20 w 40"/>
                <a:gd name="T3" fmla="*/ 0 h 40"/>
                <a:gd name="T4" fmla="*/ 0 w 40"/>
                <a:gd name="T5" fmla="*/ 20 h 40"/>
                <a:gd name="T6" fmla="*/ 20 w 40"/>
                <a:gd name="T7" fmla="*/ 40 h 40"/>
                <a:gd name="T8" fmla="*/ 40 w 40"/>
                <a:gd name="T9" fmla="*/ 20 h 40"/>
                <a:gd name="T10" fmla="*/ 8 w 40"/>
                <a:gd name="T11" fmla="*/ 20 h 40"/>
                <a:gd name="T12" fmla="*/ 20 w 40"/>
                <a:gd name="T13" fmla="*/ 8 h 40"/>
                <a:gd name="T14" fmla="*/ 32 w 40"/>
                <a:gd name="T15" fmla="*/ 20 h 40"/>
                <a:gd name="T16" fmla="*/ 20 w 40"/>
                <a:gd name="T17" fmla="*/ 32 h 40"/>
                <a:gd name="T18" fmla="*/ 8 w 40"/>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20"/>
                  </a:moveTo>
                  <a:cubicBezTo>
                    <a:pt x="40" y="9"/>
                    <a:pt x="31" y="0"/>
                    <a:pt x="20" y="0"/>
                  </a:cubicBezTo>
                  <a:cubicBezTo>
                    <a:pt x="9" y="0"/>
                    <a:pt x="0" y="9"/>
                    <a:pt x="0" y="20"/>
                  </a:cubicBezTo>
                  <a:cubicBezTo>
                    <a:pt x="0" y="31"/>
                    <a:pt x="9" y="40"/>
                    <a:pt x="20" y="40"/>
                  </a:cubicBezTo>
                  <a:cubicBezTo>
                    <a:pt x="31" y="40"/>
                    <a:pt x="40" y="31"/>
                    <a:pt x="40" y="20"/>
                  </a:cubicBezTo>
                  <a:close/>
                  <a:moveTo>
                    <a:pt x="8" y="20"/>
                  </a:moveTo>
                  <a:cubicBezTo>
                    <a:pt x="8" y="13"/>
                    <a:pt x="13" y="8"/>
                    <a:pt x="20" y="8"/>
                  </a:cubicBezTo>
                  <a:cubicBezTo>
                    <a:pt x="27" y="8"/>
                    <a:pt x="32" y="13"/>
                    <a:pt x="32" y="20"/>
                  </a:cubicBezTo>
                  <a:cubicBezTo>
                    <a:pt x="32" y="27"/>
                    <a:pt x="27" y="32"/>
                    <a:pt x="20" y="32"/>
                  </a:cubicBezTo>
                  <a:cubicBezTo>
                    <a:pt x="13" y="32"/>
                    <a:pt x="8" y="27"/>
                    <a:pt x="8"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0" name="Oval 10"/>
            <p:cNvSpPr>
              <a:spLocks noChangeArrowheads="1"/>
            </p:cNvSpPr>
            <p:nvPr/>
          </p:nvSpPr>
          <p:spPr bwMode="auto">
            <a:xfrm>
              <a:off x="2954" y="1552"/>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1"/>
            <p:cNvSpPr>
              <a:spLocks noEditPoints="1"/>
            </p:cNvSpPr>
            <p:nvPr/>
          </p:nvSpPr>
          <p:spPr bwMode="auto">
            <a:xfrm>
              <a:off x="2863" y="1603"/>
              <a:ext cx="69" cy="94"/>
            </a:xfrm>
            <a:custGeom>
              <a:avLst/>
              <a:gdLst>
                <a:gd name="T0" fmla="*/ 4 w 38"/>
                <a:gd name="T1" fmla="*/ 28 h 52"/>
                <a:gd name="T2" fmla="*/ 4 w 38"/>
                <a:gd name="T3" fmla="*/ 28 h 52"/>
                <a:gd name="T4" fmla="*/ 10 w 38"/>
                <a:gd name="T5" fmla="*/ 50 h 52"/>
                <a:gd name="T6" fmla="*/ 18 w 38"/>
                <a:gd name="T7" fmla="*/ 52 h 52"/>
                <a:gd name="T8" fmla="*/ 32 w 38"/>
                <a:gd name="T9" fmla="*/ 44 h 52"/>
                <a:gd name="T10" fmla="*/ 38 w 38"/>
                <a:gd name="T11" fmla="*/ 8 h 52"/>
                <a:gd name="T12" fmla="*/ 38 w 38"/>
                <a:gd name="T13" fmla="*/ 0 h 52"/>
                <a:gd name="T14" fmla="*/ 32 w 38"/>
                <a:gd name="T15" fmla="*/ 5 h 52"/>
                <a:gd name="T16" fmla="*/ 4 w 38"/>
                <a:gd name="T17" fmla="*/ 28 h 52"/>
                <a:gd name="T18" fmla="*/ 25 w 38"/>
                <a:gd name="T19" fmla="*/ 40 h 52"/>
                <a:gd name="T20" fmla="*/ 14 w 38"/>
                <a:gd name="T21" fmla="*/ 43 h 52"/>
                <a:gd name="T22" fmla="*/ 11 w 38"/>
                <a:gd name="T23" fmla="*/ 32 h 52"/>
                <a:gd name="T24" fmla="*/ 29 w 38"/>
                <a:gd name="T25" fmla="*/ 17 h 52"/>
                <a:gd name="T26" fmla="*/ 25 w 38"/>
                <a:gd name="T2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2">
                  <a:moveTo>
                    <a:pt x="4" y="28"/>
                  </a:moveTo>
                  <a:cubicBezTo>
                    <a:pt x="4" y="28"/>
                    <a:pt x="4" y="28"/>
                    <a:pt x="4" y="28"/>
                  </a:cubicBezTo>
                  <a:cubicBezTo>
                    <a:pt x="0" y="36"/>
                    <a:pt x="2" y="46"/>
                    <a:pt x="10" y="50"/>
                  </a:cubicBezTo>
                  <a:cubicBezTo>
                    <a:pt x="13" y="51"/>
                    <a:pt x="15" y="52"/>
                    <a:pt x="18" y="52"/>
                  </a:cubicBezTo>
                  <a:cubicBezTo>
                    <a:pt x="24" y="52"/>
                    <a:pt x="29" y="49"/>
                    <a:pt x="32" y="44"/>
                  </a:cubicBezTo>
                  <a:cubicBezTo>
                    <a:pt x="35" y="38"/>
                    <a:pt x="37" y="13"/>
                    <a:pt x="38" y="8"/>
                  </a:cubicBezTo>
                  <a:cubicBezTo>
                    <a:pt x="38" y="0"/>
                    <a:pt x="38" y="0"/>
                    <a:pt x="38" y="0"/>
                  </a:cubicBezTo>
                  <a:cubicBezTo>
                    <a:pt x="32" y="5"/>
                    <a:pt x="32" y="5"/>
                    <a:pt x="32" y="5"/>
                  </a:cubicBezTo>
                  <a:cubicBezTo>
                    <a:pt x="28" y="8"/>
                    <a:pt x="8" y="22"/>
                    <a:pt x="4" y="28"/>
                  </a:cubicBezTo>
                  <a:close/>
                  <a:moveTo>
                    <a:pt x="25" y="40"/>
                  </a:moveTo>
                  <a:cubicBezTo>
                    <a:pt x="23" y="44"/>
                    <a:pt x="18" y="45"/>
                    <a:pt x="14" y="43"/>
                  </a:cubicBezTo>
                  <a:cubicBezTo>
                    <a:pt x="10" y="41"/>
                    <a:pt x="9" y="36"/>
                    <a:pt x="11" y="32"/>
                  </a:cubicBezTo>
                  <a:cubicBezTo>
                    <a:pt x="13" y="29"/>
                    <a:pt x="21" y="23"/>
                    <a:pt x="29" y="17"/>
                  </a:cubicBezTo>
                  <a:cubicBezTo>
                    <a:pt x="28" y="27"/>
                    <a:pt x="26" y="37"/>
                    <a:pt x="25"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12"/>
            <p:cNvSpPr>
              <a:spLocks/>
            </p:cNvSpPr>
            <p:nvPr/>
          </p:nvSpPr>
          <p:spPr bwMode="auto">
            <a:xfrm>
              <a:off x="2867" y="1465"/>
              <a:ext cx="188" cy="188"/>
            </a:xfrm>
            <a:custGeom>
              <a:avLst/>
              <a:gdLst>
                <a:gd name="T0" fmla="*/ 18 w 104"/>
                <a:gd name="T1" fmla="*/ 79 h 104"/>
                <a:gd name="T2" fmla="*/ 8 w 104"/>
                <a:gd name="T3" fmla="*/ 52 h 104"/>
                <a:gd name="T4" fmla="*/ 52 w 104"/>
                <a:gd name="T5" fmla="*/ 8 h 104"/>
                <a:gd name="T6" fmla="*/ 96 w 104"/>
                <a:gd name="T7" fmla="*/ 52 h 104"/>
                <a:gd name="T8" fmla="*/ 52 w 104"/>
                <a:gd name="T9" fmla="*/ 96 h 104"/>
                <a:gd name="T10" fmla="*/ 43 w 104"/>
                <a:gd name="T11" fmla="*/ 95 h 104"/>
                <a:gd name="T12" fmla="*/ 42 w 104"/>
                <a:gd name="T13" fmla="*/ 103 h 104"/>
                <a:gd name="T14" fmla="*/ 52 w 104"/>
                <a:gd name="T15" fmla="*/ 104 h 104"/>
                <a:gd name="T16" fmla="*/ 104 w 104"/>
                <a:gd name="T17" fmla="*/ 52 h 104"/>
                <a:gd name="T18" fmla="*/ 52 w 104"/>
                <a:gd name="T19" fmla="*/ 0 h 104"/>
                <a:gd name="T20" fmla="*/ 0 w 104"/>
                <a:gd name="T21" fmla="*/ 52 h 104"/>
                <a:gd name="T22" fmla="*/ 11 w 104"/>
                <a:gd name="T23" fmla="*/ 84 h 104"/>
                <a:gd name="T24" fmla="*/ 18 w 104"/>
                <a:gd name="T25"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18" y="79"/>
                  </a:moveTo>
                  <a:cubicBezTo>
                    <a:pt x="11" y="72"/>
                    <a:pt x="8" y="62"/>
                    <a:pt x="8" y="52"/>
                  </a:cubicBezTo>
                  <a:cubicBezTo>
                    <a:pt x="8" y="28"/>
                    <a:pt x="28" y="8"/>
                    <a:pt x="52" y="8"/>
                  </a:cubicBezTo>
                  <a:cubicBezTo>
                    <a:pt x="76" y="8"/>
                    <a:pt x="96" y="28"/>
                    <a:pt x="96" y="52"/>
                  </a:cubicBezTo>
                  <a:cubicBezTo>
                    <a:pt x="96" y="76"/>
                    <a:pt x="76" y="96"/>
                    <a:pt x="52" y="96"/>
                  </a:cubicBezTo>
                  <a:cubicBezTo>
                    <a:pt x="49" y="96"/>
                    <a:pt x="46" y="96"/>
                    <a:pt x="43" y="95"/>
                  </a:cubicBezTo>
                  <a:cubicBezTo>
                    <a:pt x="42" y="103"/>
                    <a:pt x="42" y="103"/>
                    <a:pt x="42" y="103"/>
                  </a:cubicBezTo>
                  <a:cubicBezTo>
                    <a:pt x="45" y="104"/>
                    <a:pt x="49" y="104"/>
                    <a:pt x="52" y="104"/>
                  </a:cubicBezTo>
                  <a:cubicBezTo>
                    <a:pt x="81" y="104"/>
                    <a:pt x="104" y="81"/>
                    <a:pt x="104" y="52"/>
                  </a:cubicBezTo>
                  <a:cubicBezTo>
                    <a:pt x="104" y="23"/>
                    <a:pt x="81" y="0"/>
                    <a:pt x="52" y="0"/>
                  </a:cubicBezTo>
                  <a:cubicBezTo>
                    <a:pt x="23" y="0"/>
                    <a:pt x="0" y="23"/>
                    <a:pt x="0" y="52"/>
                  </a:cubicBezTo>
                  <a:cubicBezTo>
                    <a:pt x="0" y="64"/>
                    <a:pt x="4" y="75"/>
                    <a:pt x="11" y="84"/>
                  </a:cubicBezTo>
                  <a:lnTo>
                    <a:pt x="18"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3" name="Group 292"/>
          <p:cNvGrpSpPr>
            <a:grpSpLocks noChangeAspect="1"/>
          </p:cNvGrpSpPr>
          <p:nvPr/>
        </p:nvGrpSpPr>
        <p:grpSpPr bwMode="auto">
          <a:xfrm>
            <a:off x="3691144" y="3207884"/>
            <a:ext cx="263948" cy="326180"/>
            <a:chOff x="2838" y="1429"/>
            <a:chExt cx="246" cy="304"/>
          </a:xfrm>
          <a:solidFill>
            <a:schemeClr val="bg1"/>
          </a:solidFill>
          <a:scene3d>
            <a:camera prst="perspectiveLeft" fov="300000">
              <a:rot lat="18910479" lon="2111107" rev="18982367"/>
            </a:camera>
            <a:lightRig rig="threePt" dir="t"/>
          </a:scene3d>
        </p:grpSpPr>
        <p:sp>
          <p:nvSpPr>
            <p:cNvPr id="294" name="Freeform 5"/>
            <p:cNvSpPr>
              <a:spLocks noEditPoints="1"/>
            </p:cNvSpPr>
            <p:nvPr/>
          </p:nvSpPr>
          <p:spPr bwMode="auto">
            <a:xfrm>
              <a:off x="2838" y="1429"/>
              <a:ext cx="246" cy="304"/>
            </a:xfrm>
            <a:custGeom>
              <a:avLst/>
              <a:gdLst>
                <a:gd name="T0" fmla="*/ 0 w 246"/>
                <a:gd name="T1" fmla="*/ 0 h 304"/>
                <a:gd name="T2" fmla="*/ 0 w 246"/>
                <a:gd name="T3" fmla="*/ 304 h 304"/>
                <a:gd name="T4" fmla="*/ 246 w 246"/>
                <a:gd name="T5" fmla="*/ 304 h 304"/>
                <a:gd name="T6" fmla="*/ 246 w 246"/>
                <a:gd name="T7" fmla="*/ 0 h 304"/>
                <a:gd name="T8" fmla="*/ 0 w 246"/>
                <a:gd name="T9" fmla="*/ 0 h 304"/>
                <a:gd name="T10" fmla="*/ 232 w 246"/>
                <a:gd name="T11" fmla="*/ 290 h 304"/>
                <a:gd name="T12" fmla="*/ 14 w 246"/>
                <a:gd name="T13" fmla="*/ 290 h 304"/>
                <a:gd name="T14" fmla="*/ 14 w 246"/>
                <a:gd name="T15" fmla="*/ 15 h 304"/>
                <a:gd name="T16" fmla="*/ 232 w 246"/>
                <a:gd name="T17" fmla="*/ 15 h 304"/>
                <a:gd name="T18" fmla="*/ 232 w 246"/>
                <a:gd name="T19"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04">
                  <a:moveTo>
                    <a:pt x="0" y="0"/>
                  </a:moveTo>
                  <a:lnTo>
                    <a:pt x="0" y="304"/>
                  </a:lnTo>
                  <a:lnTo>
                    <a:pt x="246" y="304"/>
                  </a:lnTo>
                  <a:lnTo>
                    <a:pt x="246" y="0"/>
                  </a:lnTo>
                  <a:lnTo>
                    <a:pt x="0" y="0"/>
                  </a:lnTo>
                  <a:close/>
                  <a:moveTo>
                    <a:pt x="232" y="290"/>
                  </a:moveTo>
                  <a:lnTo>
                    <a:pt x="14" y="290"/>
                  </a:lnTo>
                  <a:lnTo>
                    <a:pt x="14" y="15"/>
                  </a:lnTo>
                  <a:lnTo>
                    <a:pt x="232" y="15"/>
                  </a:lnTo>
                  <a:lnTo>
                    <a:pt x="232" y="2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Rectangle 6"/>
            <p:cNvSpPr>
              <a:spLocks noChangeArrowheads="1"/>
            </p:cNvSpPr>
            <p:nvPr/>
          </p:nvSpPr>
          <p:spPr bwMode="auto">
            <a:xfrm>
              <a:off x="2867"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Rectangle 7"/>
            <p:cNvSpPr>
              <a:spLocks noChangeArrowheads="1"/>
            </p:cNvSpPr>
            <p:nvPr/>
          </p:nvSpPr>
          <p:spPr bwMode="auto">
            <a:xfrm>
              <a:off x="3041" y="1690"/>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7" name="Rectangle 8"/>
            <p:cNvSpPr>
              <a:spLocks noChangeArrowheads="1"/>
            </p:cNvSpPr>
            <p:nvPr/>
          </p:nvSpPr>
          <p:spPr bwMode="auto">
            <a:xfrm>
              <a:off x="3041"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8" name="Freeform 9"/>
            <p:cNvSpPr>
              <a:spLocks noEditPoints="1"/>
            </p:cNvSpPr>
            <p:nvPr/>
          </p:nvSpPr>
          <p:spPr bwMode="auto">
            <a:xfrm>
              <a:off x="2925" y="1523"/>
              <a:ext cx="72" cy="73"/>
            </a:xfrm>
            <a:custGeom>
              <a:avLst/>
              <a:gdLst>
                <a:gd name="T0" fmla="*/ 40 w 40"/>
                <a:gd name="T1" fmla="*/ 20 h 40"/>
                <a:gd name="T2" fmla="*/ 20 w 40"/>
                <a:gd name="T3" fmla="*/ 0 h 40"/>
                <a:gd name="T4" fmla="*/ 0 w 40"/>
                <a:gd name="T5" fmla="*/ 20 h 40"/>
                <a:gd name="T6" fmla="*/ 20 w 40"/>
                <a:gd name="T7" fmla="*/ 40 h 40"/>
                <a:gd name="T8" fmla="*/ 40 w 40"/>
                <a:gd name="T9" fmla="*/ 20 h 40"/>
                <a:gd name="T10" fmla="*/ 8 w 40"/>
                <a:gd name="T11" fmla="*/ 20 h 40"/>
                <a:gd name="T12" fmla="*/ 20 w 40"/>
                <a:gd name="T13" fmla="*/ 8 h 40"/>
                <a:gd name="T14" fmla="*/ 32 w 40"/>
                <a:gd name="T15" fmla="*/ 20 h 40"/>
                <a:gd name="T16" fmla="*/ 20 w 40"/>
                <a:gd name="T17" fmla="*/ 32 h 40"/>
                <a:gd name="T18" fmla="*/ 8 w 40"/>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20"/>
                  </a:moveTo>
                  <a:cubicBezTo>
                    <a:pt x="40" y="9"/>
                    <a:pt x="31" y="0"/>
                    <a:pt x="20" y="0"/>
                  </a:cubicBezTo>
                  <a:cubicBezTo>
                    <a:pt x="9" y="0"/>
                    <a:pt x="0" y="9"/>
                    <a:pt x="0" y="20"/>
                  </a:cubicBezTo>
                  <a:cubicBezTo>
                    <a:pt x="0" y="31"/>
                    <a:pt x="9" y="40"/>
                    <a:pt x="20" y="40"/>
                  </a:cubicBezTo>
                  <a:cubicBezTo>
                    <a:pt x="31" y="40"/>
                    <a:pt x="40" y="31"/>
                    <a:pt x="40" y="20"/>
                  </a:cubicBezTo>
                  <a:close/>
                  <a:moveTo>
                    <a:pt x="8" y="20"/>
                  </a:moveTo>
                  <a:cubicBezTo>
                    <a:pt x="8" y="13"/>
                    <a:pt x="13" y="8"/>
                    <a:pt x="20" y="8"/>
                  </a:cubicBezTo>
                  <a:cubicBezTo>
                    <a:pt x="27" y="8"/>
                    <a:pt x="32" y="13"/>
                    <a:pt x="32" y="20"/>
                  </a:cubicBezTo>
                  <a:cubicBezTo>
                    <a:pt x="32" y="27"/>
                    <a:pt x="27" y="32"/>
                    <a:pt x="20" y="32"/>
                  </a:cubicBezTo>
                  <a:cubicBezTo>
                    <a:pt x="13" y="32"/>
                    <a:pt x="8" y="27"/>
                    <a:pt x="8"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9" name="Oval 10"/>
            <p:cNvSpPr>
              <a:spLocks noChangeArrowheads="1"/>
            </p:cNvSpPr>
            <p:nvPr/>
          </p:nvSpPr>
          <p:spPr bwMode="auto">
            <a:xfrm>
              <a:off x="2954" y="1552"/>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0" name="Freeform 11"/>
            <p:cNvSpPr>
              <a:spLocks noEditPoints="1"/>
            </p:cNvSpPr>
            <p:nvPr/>
          </p:nvSpPr>
          <p:spPr bwMode="auto">
            <a:xfrm>
              <a:off x="2863" y="1603"/>
              <a:ext cx="69" cy="94"/>
            </a:xfrm>
            <a:custGeom>
              <a:avLst/>
              <a:gdLst>
                <a:gd name="T0" fmla="*/ 4 w 38"/>
                <a:gd name="T1" fmla="*/ 28 h 52"/>
                <a:gd name="T2" fmla="*/ 4 w 38"/>
                <a:gd name="T3" fmla="*/ 28 h 52"/>
                <a:gd name="T4" fmla="*/ 10 w 38"/>
                <a:gd name="T5" fmla="*/ 50 h 52"/>
                <a:gd name="T6" fmla="*/ 18 w 38"/>
                <a:gd name="T7" fmla="*/ 52 h 52"/>
                <a:gd name="T8" fmla="*/ 32 w 38"/>
                <a:gd name="T9" fmla="*/ 44 h 52"/>
                <a:gd name="T10" fmla="*/ 38 w 38"/>
                <a:gd name="T11" fmla="*/ 8 h 52"/>
                <a:gd name="T12" fmla="*/ 38 w 38"/>
                <a:gd name="T13" fmla="*/ 0 h 52"/>
                <a:gd name="T14" fmla="*/ 32 w 38"/>
                <a:gd name="T15" fmla="*/ 5 h 52"/>
                <a:gd name="T16" fmla="*/ 4 w 38"/>
                <a:gd name="T17" fmla="*/ 28 h 52"/>
                <a:gd name="T18" fmla="*/ 25 w 38"/>
                <a:gd name="T19" fmla="*/ 40 h 52"/>
                <a:gd name="T20" fmla="*/ 14 w 38"/>
                <a:gd name="T21" fmla="*/ 43 h 52"/>
                <a:gd name="T22" fmla="*/ 11 w 38"/>
                <a:gd name="T23" fmla="*/ 32 h 52"/>
                <a:gd name="T24" fmla="*/ 29 w 38"/>
                <a:gd name="T25" fmla="*/ 17 h 52"/>
                <a:gd name="T26" fmla="*/ 25 w 38"/>
                <a:gd name="T2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2">
                  <a:moveTo>
                    <a:pt x="4" y="28"/>
                  </a:moveTo>
                  <a:cubicBezTo>
                    <a:pt x="4" y="28"/>
                    <a:pt x="4" y="28"/>
                    <a:pt x="4" y="28"/>
                  </a:cubicBezTo>
                  <a:cubicBezTo>
                    <a:pt x="0" y="36"/>
                    <a:pt x="2" y="46"/>
                    <a:pt x="10" y="50"/>
                  </a:cubicBezTo>
                  <a:cubicBezTo>
                    <a:pt x="13" y="51"/>
                    <a:pt x="15" y="52"/>
                    <a:pt x="18" y="52"/>
                  </a:cubicBezTo>
                  <a:cubicBezTo>
                    <a:pt x="24" y="52"/>
                    <a:pt x="29" y="49"/>
                    <a:pt x="32" y="44"/>
                  </a:cubicBezTo>
                  <a:cubicBezTo>
                    <a:pt x="35" y="38"/>
                    <a:pt x="37" y="13"/>
                    <a:pt x="38" y="8"/>
                  </a:cubicBezTo>
                  <a:cubicBezTo>
                    <a:pt x="38" y="0"/>
                    <a:pt x="38" y="0"/>
                    <a:pt x="38" y="0"/>
                  </a:cubicBezTo>
                  <a:cubicBezTo>
                    <a:pt x="32" y="5"/>
                    <a:pt x="32" y="5"/>
                    <a:pt x="32" y="5"/>
                  </a:cubicBezTo>
                  <a:cubicBezTo>
                    <a:pt x="28" y="8"/>
                    <a:pt x="8" y="22"/>
                    <a:pt x="4" y="28"/>
                  </a:cubicBezTo>
                  <a:close/>
                  <a:moveTo>
                    <a:pt x="25" y="40"/>
                  </a:moveTo>
                  <a:cubicBezTo>
                    <a:pt x="23" y="44"/>
                    <a:pt x="18" y="45"/>
                    <a:pt x="14" y="43"/>
                  </a:cubicBezTo>
                  <a:cubicBezTo>
                    <a:pt x="10" y="41"/>
                    <a:pt x="9" y="36"/>
                    <a:pt x="11" y="32"/>
                  </a:cubicBezTo>
                  <a:cubicBezTo>
                    <a:pt x="13" y="29"/>
                    <a:pt x="21" y="23"/>
                    <a:pt x="29" y="17"/>
                  </a:cubicBezTo>
                  <a:cubicBezTo>
                    <a:pt x="28" y="27"/>
                    <a:pt x="26" y="37"/>
                    <a:pt x="25"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12"/>
            <p:cNvSpPr>
              <a:spLocks/>
            </p:cNvSpPr>
            <p:nvPr/>
          </p:nvSpPr>
          <p:spPr bwMode="auto">
            <a:xfrm>
              <a:off x="2867" y="1465"/>
              <a:ext cx="188" cy="188"/>
            </a:xfrm>
            <a:custGeom>
              <a:avLst/>
              <a:gdLst>
                <a:gd name="T0" fmla="*/ 18 w 104"/>
                <a:gd name="T1" fmla="*/ 79 h 104"/>
                <a:gd name="T2" fmla="*/ 8 w 104"/>
                <a:gd name="T3" fmla="*/ 52 h 104"/>
                <a:gd name="T4" fmla="*/ 52 w 104"/>
                <a:gd name="T5" fmla="*/ 8 h 104"/>
                <a:gd name="T6" fmla="*/ 96 w 104"/>
                <a:gd name="T7" fmla="*/ 52 h 104"/>
                <a:gd name="T8" fmla="*/ 52 w 104"/>
                <a:gd name="T9" fmla="*/ 96 h 104"/>
                <a:gd name="T10" fmla="*/ 43 w 104"/>
                <a:gd name="T11" fmla="*/ 95 h 104"/>
                <a:gd name="T12" fmla="*/ 42 w 104"/>
                <a:gd name="T13" fmla="*/ 103 h 104"/>
                <a:gd name="T14" fmla="*/ 52 w 104"/>
                <a:gd name="T15" fmla="*/ 104 h 104"/>
                <a:gd name="T16" fmla="*/ 104 w 104"/>
                <a:gd name="T17" fmla="*/ 52 h 104"/>
                <a:gd name="T18" fmla="*/ 52 w 104"/>
                <a:gd name="T19" fmla="*/ 0 h 104"/>
                <a:gd name="T20" fmla="*/ 0 w 104"/>
                <a:gd name="T21" fmla="*/ 52 h 104"/>
                <a:gd name="T22" fmla="*/ 11 w 104"/>
                <a:gd name="T23" fmla="*/ 84 h 104"/>
                <a:gd name="T24" fmla="*/ 18 w 104"/>
                <a:gd name="T25"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18" y="79"/>
                  </a:moveTo>
                  <a:cubicBezTo>
                    <a:pt x="11" y="72"/>
                    <a:pt x="8" y="62"/>
                    <a:pt x="8" y="52"/>
                  </a:cubicBezTo>
                  <a:cubicBezTo>
                    <a:pt x="8" y="28"/>
                    <a:pt x="28" y="8"/>
                    <a:pt x="52" y="8"/>
                  </a:cubicBezTo>
                  <a:cubicBezTo>
                    <a:pt x="76" y="8"/>
                    <a:pt x="96" y="28"/>
                    <a:pt x="96" y="52"/>
                  </a:cubicBezTo>
                  <a:cubicBezTo>
                    <a:pt x="96" y="76"/>
                    <a:pt x="76" y="96"/>
                    <a:pt x="52" y="96"/>
                  </a:cubicBezTo>
                  <a:cubicBezTo>
                    <a:pt x="49" y="96"/>
                    <a:pt x="46" y="96"/>
                    <a:pt x="43" y="95"/>
                  </a:cubicBezTo>
                  <a:cubicBezTo>
                    <a:pt x="42" y="103"/>
                    <a:pt x="42" y="103"/>
                    <a:pt x="42" y="103"/>
                  </a:cubicBezTo>
                  <a:cubicBezTo>
                    <a:pt x="45" y="104"/>
                    <a:pt x="49" y="104"/>
                    <a:pt x="52" y="104"/>
                  </a:cubicBezTo>
                  <a:cubicBezTo>
                    <a:pt x="81" y="104"/>
                    <a:pt x="104" y="81"/>
                    <a:pt x="104" y="52"/>
                  </a:cubicBezTo>
                  <a:cubicBezTo>
                    <a:pt x="104" y="23"/>
                    <a:pt x="81" y="0"/>
                    <a:pt x="52" y="0"/>
                  </a:cubicBezTo>
                  <a:cubicBezTo>
                    <a:pt x="23" y="0"/>
                    <a:pt x="0" y="23"/>
                    <a:pt x="0" y="52"/>
                  </a:cubicBezTo>
                  <a:cubicBezTo>
                    <a:pt x="0" y="64"/>
                    <a:pt x="4" y="75"/>
                    <a:pt x="11" y="84"/>
                  </a:cubicBezTo>
                  <a:lnTo>
                    <a:pt x="18"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02" name="Group 301"/>
          <p:cNvGrpSpPr>
            <a:grpSpLocks noChangeAspect="1"/>
          </p:cNvGrpSpPr>
          <p:nvPr/>
        </p:nvGrpSpPr>
        <p:grpSpPr bwMode="auto">
          <a:xfrm>
            <a:off x="3269208" y="3662296"/>
            <a:ext cx="263948" cy="326180"/>
            <a:chOff x="2838" y="1429"/>
            <a:chExt cx="246" cy="304"/>
          </a:xfrm>
          <a:solidFill>
            <a:schemeClr val="bg1"/>
          </a:solidFill>
          <a:scene3d>
            <a:camera prst="perspectiveLeft" fov="300000">
              <a:rot lat="18910479" lon="2111107" rev="18982367"/>
            </a:camera>
            <a:lightRig rig="threePt" dir="t"/>
          </a:scene3d>
        </p:grpSpPr>
        <p:sp>
          <p:nvSpPr>
            <p:cNvPr id="303" name="Freeform 5"/>
            <p:cNvSpPr>
              <a:spLocks noEditPoints="1"/>
            </p:cNvSpPr>
            <p:nvPr/>
          </p:nvSpPr>
          <p:spPr bwMode="auto">
            <a:xfrm>
              <a:off x="2838" y="1429"/>
              <a:ext cx="246" cy="304"/>
            </a:xfrm>
            <a:custGeom>
              <a:avLst/>
              <a:gdLst>
                <a:gd name="T0" fmla="*/ 0 w 246"/>
                <a:gd name="T1" fmla="*/ 0 h 304"/>
                <a:gd name="T2" fmla="*/ 0 w 246"/>
                <a:gd name="T3" fmla="*/ 304 h 304"/>
                <a:gd name="T4" fmla="*/ 246 w 246"/>
                <a:gd name="T5" fmla="*/ 304 h 304"/>
                <a:gd name="T6" fmla="*/ 246 w 246"/>
                <a:gd name="T7" fmla="*/ 0 h 304"/>
                <a:gd name="T8" fmla="*/ 0 w 246"/>
                <a:gd name="T9" fmla="*/ 0 h 304"/>
                <a:gd name="T10" fmla="*/ 232 w 246"/>
                <a:gd name="T11" fmla="*/ 290 h 304"/>
                <a:gd name="T12" fmla="*/ 14 w 246"/>
                <a:gd name="T13" fmla="*/ 290 h 304"/>
                <a:gd name="T14" fmla="*/ 14 w 246"/>
                <a:gd name="T15" fmla="*/ 15 h 304"/>
                <a:gd name="T16" fmla="*/ 232 w 246"/>
                <a:gd name="T17" fmla="*/ 15 h 304"/>
                <a:gd name="T18" fmla="*/ 232 w 246"/>
                <a:gd name="T19"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304">
                  <a:moveTo>
                    <a:pt x="0" y="0"/>
                  </a:moveTo>
                  <a:lnTo>
                    <a:pt x="0" y="304"/>
                  </a:lnTo>
                  <a:lnTo>
                    <a:pt x="246" y="304"/>
                  </a:lnTo>
                  <a:lnTo>
                    <a:pt x="246" y="0"/>
                  </a:lnTo>
                  <a:lnTo>
                    <a:pt x="0" y="0"/>
                  </a:lnTo>
                  <a:close/>
                  <a:moveTo>
                    <a:pt x="232" y="290"/>
                  </a:moveTo>
                  <a:lnTo>
                    <a:pt x="14" y="290"/>
                  </a:lnTo>
                  <a:lnTo>
                    <a:pt x="14" y="15"/>
                  </a:lnTo>
                  <a:lnTo>
                    <a:pt x="232" y="15"/>
                  </a:lnTo>
                  <a:lnTo>
                    <a:pt x="232" y="2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Rectangle 6"/>
            <p:cNvSpPr>
              <a:spLocks noChangeArrowheads="1"/>
            </p:cNvSpPr>
            <p:nvPr/>
          </p:nvSpPr>
          <p:spPr bwMode="auto">
            <a:xfrm>
              <a:off x="2867"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Rectangle 7"/>
            <p:cNvSpPr>
              <a:spLocks noChangeArrowheads="1"/>
            </p:cNvSpPr>
            <p:nvPr/>
          </p:nvSpPr>
          <p:spPr bwMode="auto">
            <a:xfrm>
              <a:off x="3041" y="1690"/>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Rectangle 8"/>
            <p:cNvSpPr>
              <a:spLocks noChangeArrowheads="1"/>
            </p:cNvSpPr>
            <p:nvPr/>
          </p:nvSpPr>
          <p:spPr bwMode="auto">
            <a:xfrm>
              <a:off x="3041" y="1458"/>
              <a:ext cx="14" cy="14"/>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9"/>
            <p:cNvSpPr>
              <a:spLocks noEditPoints="1"/>
            </p:cNvSpPr>
            <p:nvPr/>
          </p:nvSpPr>
          <p:spPr bwMode="auto">
            <a:xfrm>
              <a:off x="2925" y="1523"/>
              <a:ext cx="72" cy="73"/>
            </a:xfrm>
            <a:custGeom>
              <a:avLst/>
              <a:gdLst>
                <a:gd name="T0" fmla="*/ 40 w 40"/>
                <a:gd name="T1" fmla="*/ 20 h 40"/>
                <a:gd name="T2" fmla="*/ 20 w 40"/>
                <a:gd name="T3" fmla="*/ 0 h 40"/>
                <a:gd name="T4" fmla="*/ 0 w 40"/>
                <a:gd name="T5" fmla="*/ 20 h 40"/>
                <a:gd name="T6" fmla="*/ 20 w 40"/>
                <a:gd name="T7" fmla="*/ 40 h 40"/>
                <a:gd name="T8" fmla="*/ 40 w 40"/>
                <a:gd name="T9" fmla="*/ 20 h 40"/>
                <a:gd name="T10" fmla="*/ 8 w 40"/>
                <a:gd name="T11" fmla="*/ 20 h 40"/>
                <a:gd name="T12" fmla="*/ 20 w 40"/>
                <a:gd name="T13" fmla="*/ 8 h 40"/>
                <a:gd name="T14" fmla="*/ 32 w 40"/>
                <a:gd name="T15" fmla="*/ 20 h 40"/>
                <a:gd name="T16" fmla="*/ 20 w 40"/>
                <a:gd name="T17" fmla="*/ 32 h 40"/>
                <a:gd name="T18" fmla="*/ 8 w 40"/>
                <a:gd name="T19"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40" y="20"/>
                  </a:moveTo>
                  <a:cubicBezTo>
                    <a:pt x="40" y="9"/>
                    <a:pt x="31" y="0"/>
                    <a:pt x="20" y="0"/>
                  </a:cubicBezTo>
                  <a:cubicBezTo>
                    <a:pt x="9" y="0"/>
                    <a:pt x="0" y="9"/>
                    <a:pt x="0" y="20"/>
                  </a:cubicBezTo>
                  <a:cubicBezTo>
                    <a:pt x="0" y="31"/>
                    <a:pt x="9" y="40"/>
                    <a:pt x="20" y="40"/>
                  </a:cubicBezTo>
                  <a:cubicBezTo>
                    <a:pt x="31" y="40"/>
                    <a:pt x="40" y="31"/>
                    <a:pt x="40" y="20"/>
                  </a:cubicBezTo>
                  <a:close/>
                  <a:moveTo>
                    <a:pt x="8" y="20"/>
                  </a:moveTo>
                  <a:cubicBezTo>
                    <a:pt x="8" y="13"/>
                    <a:pt x="13" y="8"/>
                    <a:pt x="20" y="8"/>
                  </a:cubicBezTo>
                  <a:cubicBezTo>
                    <a:pt x="27" y="8"/>
                    <a:pt x="32" y="13"/>
                    <a:pt x="32" y="20"/>
                  </a:cubicBezTo>
                  <a:cubicBezTo>
                    <a:pt x="32" y="27"/>
                    <a:pt x="27" y="32"/>
                    <a:pt x="20" y="32"/>
                  </a:cubicBezTo>
                  <a:cubicBezTo>
                    <a:pt x="13" y="32"/>
                    <a:pt x="8" y="27"/>
                    <a:pt x="8"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Oval 10"/>
            <p:cNvSpPr>
              <a:spLocks noChangeArrowheads="1"/>
            </p:cNvSpPr>
            <p:nvPr/>
          </p:nvSpPr>
          <p:spPr bwMode="auto">
            <a:xfrm>
              <a:off x="2954" y="1552"/>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1"/>
            <p:cNvSpPr>
              <a:spLocks noEditPoints="1"/>
            </p:cNvSpPr>
            <p:nvPr/>
          </p:nvSpPr>
          <p:spPr bwMode="auto">
            <a:xfrm>
              <a:off x="2863" y="1603"/>
              <a:ext cx="69" cy="94"/>
            </a:xfrm>
            <a:custGeom>
              <a:avLst/>
              <a:gdLst>
                <a:gd name="T0" fmla="*/ 4 w 38"/>
                <a:gd name="T1" fmla="*/ 28 h 52"/>
                <a:gd name="T2" fmla="*/ 4 w 38"/>
                <a:gd name="T3" fmla="*/ 28 h 52"/>
                <a:gd name="T4" fmla="*/ 10 w 38"/>
                <a:gd name="T5" fmla="*/ 50 h 52"/>
                <a:gd name="T6" fmla="*/ 18 w 38"/>
                <a:gd name="T7" fmla="*/ 52 h 52"/>
                <a:gd name="T8" fmla="*/ 32 w 38"/>
                <a:gd name="T9" fmla="*/ 44 h 52"/>
                <a:gd name="T10" fmla="*/ 38 w 38"/>
                <a:gd name="T11" fmla="*/ 8 h 52"/>
                <a:gd name="T12" fmla="*/ 38 w 38"/>
                <a:gd name="T13" fmla="*/ 0 h 52"/>
                <a:gd name="T14" fmla="*/ 32 w 38"/>
                <a:gd name="T15" fmla="*/ 5 h 52"/>
                <a:gd name="T16" fmla="*/ 4 w 38"/>
                <a:gd name="T17" fmla="*/ 28 h 52"/>
                <a:gd name="T18" fmla="*/ 25 w 38"/>
                <a:gd name="T19" fmla="*/ 40 h 52"/>
                <a:gd name="T20" fmla="*/ 14 w 38"/>
                <a:gd name="T21" fmla="*/ 43 h 52"/>
                <a:gd name="T22" fmla="*/ 11 w 38"/>
                <a:gd name="T23" fmla="*/ 32 h 52"/>
                <a:gd name="T24" fmla="*/ 29 w 38"/>
                <a:gd name="T25" fmla="*/ 17 h 52"/>
                <a:gd name="T26" fmla="*/ 25 w 38"/>
                <a:gd name="T27"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2">
                  <a:moveTo>
                    <a:pt x="4" y="28"/>
                  </a:moveTo>
                  <a:cubicBezTo>
                    <a:pt x="4" y="28"/>
                    <a:pt x="4" y="28"/>
                    <a:pt x="4" y="28"/>
                  </a:cubicBezTo>
                  <a:cubicBezTo>
                    <a:pt x="0" y="36"/>
                    <a:pt x="2" y="46"/>
                    <a:pt x="10" y="50"/>
                  </a:cubicBezTo>
                  <a:cubicBezTo>
                    <a:pt x="13" y="51"/>
                    <a:pt x="15" y="52"/>
                    <a:pt x="18" y="52"/>
                  </a:cubicBezTo>
                  <a:cubicBezTo>
                    <a:pt x="24" y="52"/>
                    <a:pt x="29" y="49"/>
                    <a:pt x="32" y="44"/>
                  </a:cubicBezTo>
                  <a:cubicBezTo>
                    <a:pt x="35" y="38"/>
                    <a:pt x="37" y="13"/>
                    <a:pt x="38" y="8"/>
                  </a:cubicBezTo>
                  <a:cubicBezTo>
                    <a:pt x="38" y="0"/>
                    <a:pt x="38" y="0"/>
                    <a:pt x="38" y="0"/>
                  </a:cubicBezTo>
                  <a:cubicBezTo>
                    <a:pt x="32" y="5"/>
                    <a:pt x="32" y="5"/>
                    <a:pt x="32" y="5"/>
                  </a:cubicBezTo>
                  <a:cubicBezTo>
                    <a:pt x="28" y="8"/>
                    <a:pt x="8" y="22"/>
                    <a:pt x="4" y="28"/>
                  </a:cubicBezTo>
                  <a:close/>
                  <a:moveTo>
                    <a:pt x="25" y="40"/>
                  </a:moveTo>
                  <a:cubicBezTo>
                    <a:pt x="23" y="44"/>
                    <a:pt x="18" y="45"/>
                    <a:pt x="14" y="43"/>
                  </a:cubicBezTo>
                  <a:cubicBezTo>
                    <a:pt x="10" y="41"/>
                    <a:pt x="9" y="36"/>
                    <a:pt x="11" y="32"/>
                  </a:cubicBezTo>
                  <a:cubicBezTo>
                    <a:pt x="13" y="29"/>
                    <a:pt x="21" y="23"/>
                    <a:pt x="29" y="17"/>
                  </a:cubicBezTo>
                  <a:cubicBezTo>
                    <a:pt x="28" y="27"/>
                    <a:pt x="26" y="37"/>
                    <a:pt x="25"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12"/>
            <p:cNvSpPr>
              <a:spLocks/>
            </p:cNvSpPr>
            <p:nvPr/>
          </p:nvSpPr>
          <p:spPr bwMode="auto">
            <a:xfrm>
              <a:off x="2867" y="1465"/>
              <a:ext cx="188" cy="188"/>
            </a:xfrm>
            <a:custGeom>
              <a:avLst/>
              <a:gdLst>
                <a:gd name="T0" fmla="*/ 18 w 104"/>
                <a:gd name="T1" fmla="*/ 79 h 104"/>
                <a:gd name="T2" fmla="*/ 8 w 104"/>
                <a:gd name="T3" fmla="*/ 52 h 104"/>
                <a:gd name="T4" fmla="*/ 52 w 104"/>
                <a:gd name="T5" fmla="*/ 8 h 104"/>
                <a:gd name="T6" fmla="*/ 96 w 104"/>
                <a:gd name="T7" fmla="*/ 52 h 104"/>
                <a:gd name="T8" fmla="*/ 52 w 104"/>
                <a:gd name="T9" fmla="*/ 96 h 104"/>
                <a:gd name="T10" fmla="*/ 43 w 104"/>
                <a:gd name="T11" fmla="*/ 95 h 104"/>
                <a:gd name="T12" fmla="*/ 42 w 104"/>
                <a:gd name="T13" fmla="*/ 103 h 104"/>
                <a:gd name="T14" fmla="*/ 52 w 104"/>
                <a:gd name="T15" fmla="*/ 104 h 104"/>
                <a:gd name="T16" fmla="*/ 104 w 104"/>
                <a:gd name="T17" fmla="*/ 52 h 104"/>
                <a:gd name="T18" fmla="*/ 52 w 104"/>
                <a:gd name="T19" fmla="*/ 0 h 104"/>
                <a:gd name="T20" fmla="*/ 0 w 104"/>
                <a:gd name="T21" fmla="*/ 52 h 104"/>
                <a:gd name="T22" fmla="*/ 11 w 104"/>
                <a:gd name="T23" fmla="*/ 84 h 104"/>
                <a:gd name="T24" fmla="*/ 18 w 104"/>
                <a:gd name="T25"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04">
                  <a:moveTo>
                    <a:pt x="18" y="79"/>
                  </a:moveTo>
                  <a:cubicBezTo>
                    <a:pt x="11" y="72"/>
                    <a:pt x="8" y="62"/>
                    <a:pt x="8" y="52"/>
                  </a:cubicBezTo>
                  <a:cubicBezTo>
                    <a:pt x="8" y="28"/>
                    <a:pt x="28" y="8"/>
                    <a:pt x="52" y="8"/>
                  </a:cubicBezTo>
                  <a:cubicBezTo>
                    <a:pt x="76" y="8"/>
                    <a:pt x="96" y="28"/>
                    <a:pt x="96" y="52"/>
                  </a:cubicBezTo>
                  <a:cubicBezTo>
                    <a:pt x="96" y="76"/>
                    <a:pt x="76" y="96"/>
                    <a:pt x="52" y="96"/>
                  </a:cubicBezTo>
                  <a:cubicBezTo>
                    <a:pt x="49" y="96"/>
                    <a:pt x="46" y="96"/>
                    <a:pt x="43" y="95"/>
                  </a:cubicBezTo>
                  <a:cubicBezTo>
                    <a:pt x="42" y="103"/>
                    <a:pt x="42" y="103"/>
                    <a:pt x="42" y="103"/>
                  </a:cubicBezTo>
                  <a:cubicBezTo>
                    <a:pt x="45" y="104"/>
                    <a:pt x="49" y="104"/>
                    <a:pt x="52" y="104"/>
                  </a:cubicBezTo>
                  <a:cubicBezTo>
                    <a:pt x="81" y="104"/>
                    <a:pt x="104" y="81"/>
                    <a:pt x="104" y="52"/>
                  </a:cubicBezTo>
                  <a:cubicBezTo>
                    <a:pt x="104" y="23"/>
                    <a:pt x="81" y="0"/>
                    <a:pt x="52" y="0"/>
                  </a:cubicBezTo>
                  <a:cubicBezTo>
                    <a:pt x="23" y="0"/>
                    <a:pt x="0" y="23"/>
                    <a:pt x="0" y="52"/>
                  </a:cubicBezTo>
                  <a:cubicBezTo>
                    <a:pt x="0" y="64"/>
                    <a:pt x="4" y="75"/>
                    <a:pt x="11" y="84"/>
                  </a:cubicBezTo>
                  <a:lnTo>
                    <a:pt x="18" y="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26" name="Freeform 16"/>
          <p:cNvSpPr>
            <a:spLocks noEditPoints="1"/>
          </p:cNvSpPr>
          <p:nvPr/>
        </p:nvSpPr>
        <p:spPr bwMode="auto">
          <a:xfrm>
            <a:off x="2678324" y="3717689"/>
            <a:ext cx="360202" cy="275532"/>
          </a:xfrm>
          <a:custGeom>
            <a:avLst/>
            <a:gdLst>
              <a:gd name="T0" fmla="*/ 168 w 168"/>
              <a:gd name="T1" fmla="*/ 68 h 128"/>
              <a:gd name="T2" fmla="*/ 168 w 168"/>
              <a:gd name="T3" fmla="*/ 60 h 128"/>
              <a:gd name="T4" fmla="*/ 100 w 168"/>
              <a:gd name="T5" fmla="*/ 60 h 128"/>
              <a:gd name="T6" fmla="*/ 100 w 168"/>
              <a:gd name="T7" fmla="*/ 31 h 128"/>
              <a:gd name="T8" fmla="*/ 112 w 168"/>
              <a:gd name="T9" fmla="*/ 16 h 128"/>
              <a:gd name="T10" fmla="*/ 96 w 168"/>
              <a:gd name="T11" fmla="*/ 0 h 128"/>
              <a:gd name="T12" fmla="*/ 80 w 168"/>
              <a:gd name="T13" fmla="*/ 16 h 128"/>
              <a:gd name="T14" fmla="*/ 92 w 168"/>
              <a:gd name="T15" fmla="*/ 31 h 128"/>
              <a:gd name="T16" fmla="*/ 92 w 168"/>
              <a:gd name="T17" fmla="*/ 60 h 128"/>
              <a:gd name="T18" fmla="*/ 31 w 168"/>
              <a:gd name="T19" fmla="*/ 60 h 128"/>
              <a:gd name="T20" fmla="*/ 16 w 168"/>
              <a:gd name="T21" fmla="*/ 48 h 128"/>
              <a:gd name="T22" fmla="*/ 0 w 168"/>
              <a:gd name="T23" fmla="*/ 64 h 128"/>
              <a:gd name="T24" fmla="*/ 16 w 168"/>
              <a:gd name="T25" fmla="*/ 80 h 128"/>
              <a:gd name="T26" fmla="*/ 31 w 168"/>
              <a:gd name="T27" fmla="*/ 68 h 128"/>
              <a:gd name="T28" fmla="*/ 52 w 168"/>
              <a:gd name="T29" fmla="*/ 68 h 128"/>
              <a:gd name="T30" fmla="*/ 52 w 168"/>
              <a:gd name="T31" fmla="*/ 97 h 128"/>
              <a:gd name="T32" fmla="*/ 40 w 168"/>
              <a:gd name="T33" fmla="*/ 112 h 128"/>
              <a:gd name="T34" fmla="*/ 56 w 168"/>
              <a:gd name="T35" fmla="*/ 128 h 128"/>
              <a:gd name="T36" fmla="*/ 72 w 168"/>
              <a:gd name="T37" fmla="*/ 112 h 128"/>
              <a:gd name="T38" fmla="*/ 60 w 168"/>
              <a:gd name="T39" fmla="*/ 97 h 128"/>
              <a:gd name="T40" fmla="*/ 60 w 168"/>
              <a:gd name="T41" fmla="*/ 68 h 128"/>
              <a:gd name="T42" fmla="*/ 132 w 168"/>
              <a:gd name="T43" fmla="*/ 68 h 128"/>
              <a:gd name="T44" fmla="*/ 132 w 168"/>
              <a:gd name="T45" fmla="*/ 97 h 128"/>
              <a:gd name="T46" fmla="*/ 120 w 168"/>
              <a:gd name="T47" fmla="*/ 112 h 128"/>
              <a:gd name="T48" fmla="*/ 136 w 168"/>
              <a:gd name="T49" fmla="*/ 128 h 128"/>
              <a:gd name="T50" fmla="*/ 152 w 168"/>
              <a:gd name="T51" fmla="*/ 112 h 128"/>
              <a:gd name="T52" fmla="*/ 140 w 168"/>
              <a:gd name="T53" fmla="*/ 97 h 128"/>
              <a:gd name="T54" fmla="*/ 140 w 168"/>
              <a:gd name="T55" fmla="*/ 68 h 128"/>
              <a:gd name="T56" fmla="*/ 168 w 168"/>
              <a:gd name="T57" fmla="*/ 68 h 128"/>
              <a:gd name="T58" fmla="*/ 88 w 168"/>
              <a:gd name="T59" fmla="*/ 16 h 128"/>
              <a:gd name="T60" fmla="*/ 96 w 168"/>
              <a:gd name="T61" fmla="*/ 8 h 128"/>
              <a:gd name="T62" fmla="*/ 104 w 168"/>
              <a:gd name="T63" fmla="*/ 16 h 128"/>
              <a:gd name="T64" fmla="*/ 96 w 168"/>
              <a:gd name="T65" fmla="*/ 24 h 128"/>
              <a:gd name="T66" fmla="*/ 88 w 168"/>
              <a:gd name="T67" fmla="*/ 16 h 128"/>
              <a:gd name="T68" fmla="*/ 16 w 168"/>
              <a:gd name="T69" fmla="*/ 72 h 128"/>
              <a:gd name="T70" fmla="*/ 8 w 168"/>
              <a:gd name="T71" fmla="*/ 64 h 128"/>
              <a:gd name="T72" fmla="*/ 16 w 168"/>
              <a:gd name="T73" fmla="*/ 56 h 128"/>
              <a:gd name="T74" fmla="*/ 24 w 168"/>
              <a:gd name="T75" fmla="*/ 64 h 128"/>
              <a:gd name="T76" fmla="*/ 16 w 168"/>
              <a:gd name="T77" fmla="*/ 72 h 128"/>
              <a:gd name="T78" fmla="*/ 64 w 168"/>
              <a:gd name="T79" fmla="*/ 112 h 128"/>
              <a:gd name="T80" fmla="*/ 56 w 168"/>
              <a:gd name="T81" fmla="*/ 120 h 128"/>
              <a:gd name="T82" fmla="*/ 48 w 168"/>
              <a:gd name="T83" fmla="*/ 112 h 128"/>
              <a:gd name="T84" fmla="*/ 56 w 168"/>
              <a:gd name="T85" fmla="*/ 104 h 128"/>
              <a:gd name="T86" fmla="*/ 64 w 168"/>
              <a:gd name="T87" fmla="*/ 112 h 128"/>
              <a:gd name="T88" fmla="*/ 144 w 168"/>
              <a:gd name="T89" fmla="*/ 112 h 128"/>
              <a:gd name="T90" fmla="*/ 136 w 168"/>
              <a:gd name="T91" fmla="*/ 120 h 128"/>
              <a:gd name="T92" fmla="*/ 128 w 168"/>
              <a:gd name="T93" fmla="*/ 112 h 128"/>
              <a:gd name="T94" fmla="*/ 136 w 168"/>
              <a:gd name="T95" fmla="*/ 104 h 128"/>
              <a:gd name="T96" fmla="*/ 144 w 168"/>
              <a:gd name="T9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28">
                <a:moveTo>
                  <a:pt x="168" y="68"/>
                </a:moveTo>
                <a:cubicBezTo>
                  <a:pt x="168" y="60"/>
                  <a:pt x="168" y="60"/>
                  <a:pt x="168" y="60"/>
                </a:cubicBezTo>
                <a:cubicBezTo>
                  <a:pt x="100" y="60"/>
                  <a:pt x="100" y="60"/>
                  <a:pt x="100" y="60"/>
                </a:cubicBezTo>
                <a:cubicBezTo>
                  <a:pt x="100" y="31"/>
                  <a:pt x="100" y="31"/>
                  <a:pt x="100" y="31"/>
                </a:cubicBezTo>
                <a:cubicBezTo>
                  <a:pt x="107" y="30"/>
                  <a:pt x="112" y="23"/>
                  <a:pt x="112" y="16"/>
                </a:cubicBezTo>
                <a:cubicBezTo>
                  <a:pt x="112" y="7"/>
                  <a:pt x="105" y="0"/>
                  <a:pt x="96" y="0"/>
                </a:cubicBezTo>
                <a:cubicBezTo>
                  <a:pt x="87" y="0"/>
                  <a:pt x="80" y="7"/>
                  <a:pt x="80" y="16"/>
                </a:cubicBezTo>
                <a:cubicBezTo>
                  <a:pt x="80" y="23"/>
                  <a:pt x="85" y="30"/>
                  <a:pt x="92" y="31"/>
                </a:cubicBezTo>
                <a:cubicBezTo>
                  <a:pt x="92" y="60"/>
                  <a:pt x="92" y="60"/>
                  <a:pt x="92" y="60"/>
                </a:cubicBezTo>
                <a:cubicBezTo>
                  <a:pt x="31" y="60"/>
                  <a:pt x="31" y="60"/>
                  <a:pt x="31" y="60"/>
                </a:cubicBezTo>
                <a:cubicBezTo>
                  <a:pt x="30" y="53"/>
                  <a:pt x="23" y="48"/>
                  <a:pt x="16" y="48"/>
                </a:cubicBezTo>
                <a:cubicBezTo>
                  <a:pt x="7" y="48"/>
                  <a:pt x="0" y="55"/>
                  <a:pt x="0" y="64"/>
                </a:cubicBezTo>
                <a:cubicBezTo>
                  <a:pt x="0" y="73"/>
                  <a:pt x="7" y="80"/>
                  <a:pt x="16" y="80"/>
                </a:cubicBezTo>
                <a:cubicBezTo>
                  <a:pt x="23" y="80"/>
                  <a:pt x="30" y="75"/>
                  <a:pt x="31" y="68"/>
                </a:cubicBezTo>
                <a:cubicBezTo>
                  <a:pt x="52" y="68"/>
                  <a:pt x="52" y="68"/>
                  <a:pt x="52" y="68"/>
                </a:cubicBezTo>
                <a:cubicBezTo>
                  <a:pt x="52" y="97"/>
                  <a:pt x="52" y="97"/>
                  <a:pt x="52" y="97"/>
                </a:cubicBezTo>
                <a:cubicBezTo>
                  <a:pt x="45" y="98"/>
                  <a:pt x="40" y="105"/>
                  <a:pt x="40" y="112"/>
                </a:cubicBezTo>
                <a:cubicBezTo>
                  <a:pt x="40" y="121"/>
                  <a:pt x="47" y="128"/>
                  <a:pt x="56" y="128"/>
                </a:cubicBezTo>
                <a:cubicBezTo>
                  <a:pt x="65" y="128"/>
                  <a:pt x="72" y="121"/>
                  <a:pt x="72" y="112"/>
                </a:cubicBezTo>
                <a:cubicBezTo>
                  <a:pt x="72" y="105"/>
                  <a:pt x="67" y="98"/>
                  <a:pt x="60" y="97"/>
                </a:cubicBezTo>
                <a:cubicBezTo>
                  <a:pt x="60" y="68"/>
                  <a:pt x="60" y="68"/>
                  <a:pt x="60" y="68"/>
                </a:cubicBezTo>
                <a:cubicBezTo>
                  <a:pt x="132" y="68"/>
                  <a:pt x="132" y="68"/>
                  <a:pt x="132" y="68"/>
                </a:cubicBezTo>
                <a:cubicBezTo>
                  <a:pt x="132" y="97"/>
                  <a:pt x="132" y="97"/>
                  <a:pt x="132" y="97"/>
                </a:cubicBezTo>
                <a:cubicBezTo>
                  <a:pt x="125" y="98"/>
                  <a:pt x="120" y="105"/>
                  <a:pt x="120" y="112"/>
                </a:cubicBezTo>
                <a:cubicBezTo>
                  <a:pt x="120" y="121"/>
                  <a:pt x="127" y="128"/>
                  <a:pt x="136" y="128"/>
                </a:cubicBezTo>
                <a:cubicBezTo>
                  <a:pt x="145" y="128"/>
                  <a:pt x="152" y="121"/>
                  <a:pt x="152" y="112"/>
                </a:cubicBezTo>
                <a:cubicBezTo>
                  <a:pt x="152" y="105"/>
                  <a:pt x="147" y="98"/>
                  <a:pt x="140" y="97"/>
                </a:cubicBezTo>
                <a:cubicBezTo>
                  <a:pt x="140" y="68"/>
                  <a:pt x="140" y="68"/>
                  <a:pt x="140" y="68"/>
                </a:cubicBezTo>
                <a:lnTo>
                  <a:pt x="168" y="68"/>
                </a:lnTo>
                <a:close/>
                <a:moveTo>
                  <a:pt x="88" y="16"/>
                </a:moveTo>
                <a:cubicBezTo>
                  <a:pt x="88" y="12"/>
                  <a:pt x="92" y="8"/>
                  <a:pt x="96" y="8"/>
                </a:cubicBezTo>
                <a:cubicBezTo>
                  <a:pt x="100" y="8"/>
                  <a:pt x="104" y="12"/>
                  <a:pt x="104" y="16"/>
                </a:cubicBezTo>
                <a:cubicBezTo>
                  <a:pt x="104" y="20"/>
                  <a:pt x="100" y="24"/>
                  <a:pt x="96" y="24"/>
                </a:cubicBezTo>
                <a:cubicBezTo>
                  <a:pt x="92" y="24"/>
                  <a:pt x="88" y="20"/>
                  <a:pt x="88" y="16"/>
                </a:cubicBezTo>
                <a:close/>
                <a:moveTo>
                  <a:pt x="16" y="72"/>
                </a:moveTo>
                <a:cubicBezTo>
                  <a:pt x="12" y="72"/>
                  <a:pt x="8" y="68"/>
                  <a:pt x="8" y="64"/>
                </a:cubicBezTo>
                <a:cubicBezTo>
                  <a:pt x="8" y="60"/>
                  <a:pt x="12" y="56"/>
                  <a:pt x="16" y="56"/>
                </a:cubicBezTo>
                <a:cubicBezTo>
                  <a:pt x="20" y="56"/>
                  <a:pt x="24" y="60"/>
                  <a:pt x="24" y="64"/>
                </a:cubicBezTo>
                <a:cubicBezTo>
                  <a:pt x="24" y="68"/>
                  <a:pt x="20" y="72"/>
                  <a:pt x="16" y="72"/>
                </a:cubicBezTo>
                <a:close/>
                <a:moveTo>
                  <a:pt x="64" y="112"/>
                </a:moveTo>
                <a:cubicBezTo>
                  <a:pt x="64" y="116"/>
                  <a:pt x="60" y="120"/>
                  <a:pt x="56" y="120"/>
                </a:cubicBezTo>
                <a:cubicBezTo>
                  <a:pt x="52" y="120"/>
                  <a:pt x="48" y="116"/>
                  <a:pt x="48" y="112"/>
                </a:cubicBezTo>
                <a:cubicBezTo>
                  <a:pt x="48" y="108"/>
                  <a:pt x="52" y="104"/>
                  <a:pt x="56" y="104"/>
                </a:cubicBezTo>
                <a:cubicBezTo>
                  <a:pt x="60" y="104"/>
                  <a:pt x="64" y="108"/>
                  <a:pt x="64" y="112"/>
                </a:cubicBezTo>
                <a:close/>
                <a:moveTo>
                  <a:pt x="144" y="112"/>
                </a:moveTo>
                <a:cubicBezTo>
                  <a:pt x="144" y="116"/>
                  <a:pt x="140" y="120"/>
                  <a:pt x="136" y="120"/>
                </a:cubicBezTo>
                <a:cubicBezTo>
                  <a:pt x="132" y="120"/>
                  <a:pt x="128" y="116"/>
                  <a:pt x="128" y="112"/>
                </a:cubicBezTo>
                <a:cubicBezTo>
                  <a:pt x="128" y="108"/>
                  <a:pt x="132" y="104"/>
                  <a:pt x="136" y="104"/>
                </a:cubicBezTo>
                <a:cubicBezTo>
                  <a:pt x="140" y="104"/>
                  <a:pt x="144" y="108"/>
                  <a:pt x="144" y="112"/>
                </a:cubicBezTo>
                <a:close/>
              </a:path>
            </a:pathLst>
          </a:custGeom>
          <a:solidFill>
            <a:schemeClr val="bg1"/>
          </a:solidFill>
          <a:ln>
            <a:noFill/>
          </a:ln>
          <a:scene3d>
            <a:camera prst="perspectiveLeft" fov="300000">
              <a:rot lat="20638586" lon="2820724" rev="199435"/>
            </a:camera>
            <a:lightRig rig="threePt" dir="t"/>
          </a:scene3d>
        </p:spPr>
        <p:txBody>
          <a:bodyPr vert="horz" wrap="square" lIns="91440" tIns="45720" rIns="91440" bIns="45720" numCol="1" anchor="t" anchorCtr="0" compatLnSpc="1">
            <a:prstTxWarp prst="textNoShape">
              <a:avLst/>
            </a:prstTxWarp>
          </a:bodyPr>
          <a:lstStyle/>
          <a:p>
            <a:endParaRPr lang="en-US" dirty="0"/>
          </a:p>
        </p:txBody>
      </p:sp>
      <p:sp>
        <p:nvSpPr>
          <p:cNvPr id="438" name="Freeform 16"/>
          <p:cNvSpPr>
            <a:spLocks noEditPoints="1"/>
          </p:cNvSpPr>
          <p:nvPr/>
        </p:nvSpPr>
        <p:spPr bwMode="auto">
          <a:xfrm>
            <a:off x="2892045" y="5345165"/>
            <a:ext cx="360202" cy="275532"/>
          </a:xfrm>
          <a:custGeom>
            <a:avLst/>
            <a:gdLst>
              <a:gd name="T0" fmla="*/ 168 w 168"/>
              <a:gd name="T1" fmla="*/ 68 h 128"/>
              <a:gd name="T2" fmla="*/ 168 w 168"/>
              <a:gd name="T3" fmla="*/ 60 h 128"/>
              <a:gd name="T4" fmla="*/ 100 w 168"/>
              <a:gd name="T5" fmla="*/ 60 h 128"/>
              <a:gd name="T6" fmla="*/ 100 w 168"/>
              <a:gd name="T7" fmla="*/ 31 h 128"/>
              <a:gd name="T8" fmla="*/ 112 w 168"/>
              <a:gd name="T9" fmla="*/ 16 h 128"/>
              <a:gd name="T10" fmla="*/ 96 w 168"/>
              <a:gd name="T11" fmla="*/ 0 h 128"/>
              <a:gd name="T12" fmla="*/ 80 w 168"/>
              <a:gd name="T13" fmla="*/ 16 h 128"/>
              <a:gd name="T14" fmla="*/ 92 w 168"/>
              <a:gd name="T15" fmla="*/ 31 h 128"/>
              <a:gd name="T16" fmla="*/ 92 w 168"/>
              <a:gd name="T17" fmla="*/ 60 h 128"/>
              <a:gd name="T18" fmla="*/ 31 w 168"/>
              <a:gd name="T19" fmla="*/ 60 h 128"/>
              <a:gd name="T20" fmla="*/ 16 w 168"/>
              <a:gd name="T21" fmla="*/ 48 h 128"/>
              <a:gd name="T22" fmla="*/ 0 w 168"/>
              <a:gd name="T23" fmla="*/ 64 h 128"/>
              <a:gd name="T24" fmla="*/ 16 w 168"/>
              <a:gd name="T25" fmla="*/ 80 h 128"/>
              <a:gd name="T26" fmla="*/ 31 w 168"/>
              <a:gd name="T27" fmla="*/ 68 h 128"/>
              <a:gd name="T28" fmla="*/ 52 w 168"/>
              <a:gd name="T29" fmla="*/ 68 h 128"/>
              <a:gd name="T30" fmla="*/ 52 w 168"/>
              <a:gd name="T31" fmla="*/ 97 h 128"/>
              <a:gd name="T32" fmla="*/ 40 w 168"/>
              <a:gd name="T33" fmla="*/ 112 h 128"/>
              <a:gd name="T34" fmla="*/ 56 w 168"/>
              <a:gd name="T35" fmla="*/ 128 h 128"/>
              <a:gd name="T36" fmla="*/ 72 w 168"/>
              <a:gd name="T37" fmla="*/ 112 h 128"/>
              <a:gd name="T38" fmla="*/ 60 w 168"/>
              <a:gd name="T39" fmla="*/ 97 h 128"/>
              <a:gd name="T40" fmla="*/ 60 w 168"/>
              <a:gd name="T41" fmla="*/ 68 h 128"/>
              <a:gd name="T42" fmla="*/ 132 w 168"/>
              <a:gd name="T43" fmla="*/ 68 h 128"/>
              <a:gd name="T44" fmla="*/ 132 w 168"/>
              <a:gd name="T45" fmla="*/ 97 h 128"/>
              <a:gd name="T46" fmla="*/ 120 w 168"/>
              <a:gd name="T47" fmla="*/ 112 h 128"/>
              <a:gd name="T48" fmla="*/ 136 w 168"/>
              <a:gd name="T49" fmla="*/ 128 h 128"/>
              <a:gd name="T50" fmla="*/ 152 w 168"/>
              <a:gd name="T51" fmla="*/ 112 h 128"/>
              <a:gd name="T52" fmla="*/ 140 w 168"/>
              <a:gd name="T53" fmla="*/ 97 h 128"/>
              <a:gd name="T54" fmla="*/ 140 w 168"/>
              <a:gd name="T55" fmla="*/ 68 h 128"/>
              <a:gd name="T56" fmla="*/ 168 w 168"/>
              <a:gd name="T57" fmla="*/ 68 h 128"/>
              <a:gd name="T58" fmla="*/ 88 w 168"/>
              <a:gd name="T59" fmla="*/ 16 h 128"/>
              <a:gd name="T60" fmla="*/ 96 w 168"/>
              <a:gd name="T61" fmla="*/ 8 h 128"/>
              <a:gd name="T62" fmla="*/ 104 w 168"/>
              <a:gd name="T63" fmla="*/ 16 h 128"/>
              <a:gd name="T64" fmla="*/ 96 w 168"/>
              <a:gd name="T65" fmla="*/ 24 h 128"/>
              <a:gd name="T66" fmla="*/ 88 w 168"/>
              <a:gd name="T67" fmla="*/ 16 h 128"/>
              <a:gd name="T68" fmla="*/ 16 w 168"/>
              <a:gd name="T69" fmla="*/ 72 h 128"/>
              <a:gd name="T70" fmla="*/ 8 w 168"/>
              <a:gd name="T71" fmla="*/ 64 h 128"/>
              <a:gd name="T72" fmla="*/ 16 w 168"/>
              <a:gd name="T73" fmla="*/ 56 h 128"/>
              <a:gd name="T74" fmla="*/ 24 w 168"/>
              <a:gd name="T75" fmla="*/ 64 h 128"/>
              <a:gd name="T76" fmla="*/ 16 w 168"/>
              <a:gd name="T77" fmla="*/ 72 h 128"/>
              <a:gd name="T78" fmla="*/ 64 w 168"/>
              <a:gd name="T79" fmla="*/ 112 h 128"/>
              <a:gd name="T80" fmla="*/ 56 w 168"/>
              <a:gd name="T81" fmla="*/ 120 h 128"/>
              <a:gd name="T82" fmla="*/ 48 w 168"/>
              <a:gd name="T83" fmla="*/ 112 h 128"/>
              <a:gd name="T84" fmla="*/ 56 w 168"/>
              <a:gd name="T85" fmla="*/ 104 h 128"/>
              <a:gd name="T86" fmla="*/ 64 w 168"/>
              <a:gd name="T87" fmla="*/ 112 h 128"/>
              <a:gd name="T88" fmla="*/ 144 w 168"/>
              <a:gd name="T89" fmla="*/ 112 h 128"/>
              <a:gd name="T90" fmla="*/ 136 w 168"/>
              <a:gd name="T91" fmla="*/ 120 h 128"/>
              <a:gd name="T92" fmla="*/ 128 w 168"/>
              <a:gd name="T93" fmla="*/ 112 h 128"/>
              <a:gd name="T94" fmla="*/ 136 w 168"/>
              <a:gd name="T95" fmla="*/ 104 h 128"/>
              <a:gd name="T96" fmla="*/ 144 w 168"/>
              <a:gd name="T9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8" h="128">
                <a:moveTo>
                  <a:pt x="168" y="68"/>
                </a:moveTo>
                <a:cubicBezTo>
                  <a:pt x="168" y="60"/>
                  <a:pt x="168" y="60"/>
                  <a:pt x="168" y="60"/>
                </a:cubicBezTo>
                <a:cubicBezTo>
                  <a:pt x="100" y="60"/>
                  <a:pt x="100" y="60"/>
                  <a:pt x="100" y="60"/>
                </a:cubicBezTo>
                <a:cubicBezTo>
                  <a:pt x="100" y="31"/>
                  <a:pt x="100" y="31"/>
                  <a:pt x="100" y="31"/>
                </a:cubicBezTo>
                <a:cubicBezTo>
                  <a:pt x="107" y="30"/>
                  <a:pt x="112" y="23"/>
                  <a:pt x="112" y="16"/>
                </a:cubicBezTo>
                <a:cubicBezTo>
                  <a:pt x="112" y="7"/>
                  <a:pt x="105" y="0"/>
                  <a:pt x="96" y="0"/>
                </a:cubicBezTo>
                <a:cubicBezTo>
                  <a:pt x="87" y="0"/>
                  <a:pt x="80" y="7"/>
                  <a:pt x="80" y="16"/>
                </a:cubicBezTo>
                <a:cubicBezTo>
                  <a:pt x="80" y="23"/>
                  <a:pt x="85" y="30"/>
                  <a:pt x="92" y="31"/>
                </a:cubicBezTo>
                <a:cubicBezTo>
                  <a:pt x="92" y="60"/>
                  <a:pt x="92" y="60"/>
                  <a:pt x="92" y="60"/>
                </a:cubicBezTo>
                <a:cubicBezTo>
                  <a:pt x="31" y="60"/>
                  <a:pt x="31" y="60"/>
                  <a:pt x="31" y="60"/>
                </a:cubicBezTo>
                <a:cubicBezTo>
                  <a:pt x="30" y="53"/>
                  <a:pt x="23" y="48"/>
                  <a:pt x="16" y="48"/>
                </a:cubicBezTo>
                <a:cubicBezTo>
                  <a:pt x="7" y="48"/>
                  <a:pt x="0" y="55"/>
                  <a:pt x="0" y="64"/>
                </a:cubicBezTo>
                <a:cubicBezTo>
                  <a:pt x="0" y="73"/>
                  <a:pt x="7" y="80"/>
                  <a:pt x="16" y="80"/>
                </a:cubicBezTo>
                <a:cubicBezTo>
                  <a:pt x="23" y="80"/>
                  <a:pt x="30" y="75"/>
                  <a:pt x="31" y="68"/>
                </a:cubicBezTo>
                <a:cubicBezTo>
                  <a:pt x="52" y="68"/>
                  <a:pt x="52" y="68"/>
                  <a:pt x="52" y="68"/>
                </a:cubicBezTo>
                <a:cubicBezTo>
                  <a:pt x="52" y="97"/>
                  <a:pt x="52" y="97"/>
                  <a:pt x="52" y="97"/>
                </a:cubicBezTo>
                <a:cubicBezTo>
                  <a:pt x="45" y="98"/>
                  <a:pt x="40" y="105"/>
                  <a:pt x="40" y="112"/>
                </a:cubicBezTo>
                <a:cubicBezTo>
                  <a:pt x="40" y="121"/>
                  <a:pt x="47" y="128"/>
                  <a:pt x="56" y="128"/>
                </a:cubicBezTo>
                <a:cubicBezTo>
                  <a:pt x="65" y="128"/>
                  <a:pt x="72" y="121"/>
                  <a:pt x="72" y="112"/>
                </a:cubicBezTo>
                <a:cubicBezTo>
                  <a:pt x="72" y="105"/>
                  <a:pt x="67" y="98"/>
                  <a:pt x="60" y="97"/>
                </a:cubicBezTo>
                <a:cubicBezTo>
                  <a:pt x="60" y="68"/>
                  <a:pt x="60" y="68"/>
                  <a:pt x="60" y="68"/>
                </a:cubicBezTo>
                <a:cubicBezTo>
                  <a:pt x="132" y="68"/>
                  <a:pt x="132" y="68"/>
                  <a:pt x="132" y="68"/>
                </a:cubicBezTo>
                <a:cubicBezTo>
                  <a:pt x="132" y="97"/>
                  <a:pt x="132" y="97"/>
                  <a:pt x="132" y="97"/>
                </a:cubicBezTo>
                <a:cubicBezTo>
                  <a:pt x="125" y="98"/>
                  <a:pt x="120" y="105"/>
                  <a:pt x="120" y="112"/>
                </a:cubicBezTo>
                <a:cubicBezTo>
                  <a:pt x="120" y="121"/>
                  <a:pt x="127" y="128"/>
                  <a:pt x="136" y="128"/>
                </a:cubicBezTo>
                <a:cubicBezTo>
                  <a:pt x="145" y="128"/>
                  <a:pt x="152" y="121"/>
                  <a:pt x="152" y="112"/>
                </a:cubicBezTo>
                <a:cubicBezTo>
                  <a:pt x="152" y="105"/>
                  <a:pt x="147" y="98"/>
                  <a:pt x="140" y="97"/>
                </a:cubicBezTo>
                <a:cubicBezTo>
                  <a:pt x="140" y="68"/>
                  <a:pt x="140" y="68"/>
                  <a:pt x="140" y="68"/>
                </a:cubicBezTo>
                <a:lnTo>
                  <a:pt x="168" y="68"/>
                </a:lnTo>
                <a:close/>
                <a:moveTo>
                  <a:pt x="88" y="16"/>
                </a:moveTo>
                <a:cubicBezTo>
                  <a:pt x="88" y="12"/>
                  <a:pt x="92" y="8"/>
                  <a:pt x="96" y="8"/>
                </a:cubicBezTo>
                <a:cubicBezTo>
                  <a:pt x="100" y="8"/>
                  <a:pt x="104" y="12"/>
                  <a:pt x="104" y="16"/>
                </a:cubicBezTo>
                <a:cubicBezTo>
                  <a:pt x="104" y="20"/>
                  <a:pt x="100" y="24"/>
                  <a:pt x="96" y="24"/>
                </a:cubicBezTo>
                <a:cubicBezTo>
                  <a:pt x="92" y="24"/>
                  <a:pt x="88" y="20"/>
                  <a:pt x="88" y="16"/>
                </a:cubicBezTo>
                <a:close/>
                <a:moveTo>
                  <a:pt x="16" y="72"/>
                </a:moveTo>
                <a:cubicBezTo>
                  <a:pt x="12" y="72"/>
                  <a:pt x="8" y="68"/>
                  <a:pt x="8" y="64"/>
                </a:cubicBezTo>
                <a:cubicBezTo>
                  <a:pt x="8" y="60"/>
                  <a:pt x="12" y="56"/>
                  <a:pt x="16" y="56"/>
                </a:cubicBezTo>
                <a:cubicBezTo>
                  <a:pt x="20" y="56"/>
                  <a:pt x="24" y="60"/>
                  <a:pt x="24" y="64"/>
                </a:cubicBezTo>
                <a:cubicBezTo>
                  <a:pt x="24" y="68"/>
                  <a:pt x="20" y="72"/>
                  <a:pt x="16" y="72"/>
                </a:cubicBezTo>
                <a:close/>
                <a:moveTo>
                  <a:pt x="64" y="112"/>
                </a:moveTo>
                <a:cubicBezTo>
                  <a:pt x="64" y="116"/>
                  <a:pt x="60" y="120"/>
                  <a:pt x="56" y="120"/>
                </a:cubicBezTo>
                <a:cubicBezTo>
                  <a:pt x="52" y="120"/>
                  <a:pt x="48" y="116"/>
                  <a:pt x="48" y="112"/>
                </a:cubicBezTo>
                <a:cubicBezTo>
                  <a:pt x="48" y="108"/>
                  <a:pt x="52" y="104"/>
                  <a:pt x="56" y="104"/>
                </a:cubicBezTo>
                <a:cubicBezTo>
                  <a:pt x="60" y="104"/>
                  <a:pt x="64" y="108"/>
                  <a:pt x="64" y="112"/>
                </a:cubicBezTo>
                <a:close/>
                <a:moveTo>
                  <a:pt x="144" y="112"/>
                </a:moveTo>
                <a:cubicBezTo>
                  <a:pt x="144" y="116"/>
                  <a:pt x="140" y="120"/>
                  <a:pt x="136" y="120"/>
                </a:cubicBezTo>
                <a:cubicBezTo>
                  <a:pt x="132" y="120"/>
                  <a:pt x="128" y="116"/>
                  <a:pt x="128" y="112"/>
                </a:cubicBezTo>
                <a:cubicBezTo>
                  <a:pt x="128" y="108"/>
                  <a:pt x="132" y="104"/>
                  <a:pt x="136" y="104"/>
                </a:cubicBezTo>
                <a:cubicBezTo>
                  <a:pt x="140" y="104"/>
                  <a:pt x="144" y="108"/>
                  <a:pt x="144" y="112"/>
                </a:cubicBezTo>
                <a:close/>
              </a:path>
            </a:pathLst>
          </a:custGeom>
          <a:solidFill>
            <a:schemeClr val="bg1"/>
          </a:solidFill>
          <a:ln>
            <a:noFill/>
          </a:ln>
          <a:scene3d>
            <a:camera prst="perspectiveLeft" fov="300000">
              <a:rot lat="20638586" lon="2820724" rev="199435"/>
            </a:camera>
            <a:lightRig rig="threePt" dir="t"/>
          </a:scene3d>
        </p:spPr>
        <p:txBody>
          <a:bodyPr vert="horz" wrap="square" lIns="91440" tIns="45720" rIns="91440" bIns="45720" numCol="1" anchor="t" anchorCtr="0" compatLnSpc="1">
            <a:prstTxWarp prst="textNoShape">
              <a:avLst/>
            </a:prstTxWarp>
          </a:bodyPr>
          <a:lstStyle/>
          <a:p>
            <a:endParaRPr lang="en-US" dirty="0"/>
          </a:p>
        </p:txBody>
      </p:sp>
      <p:sp>
        <p:nvSpPr>
          <p:cNvPr id="237" name="Freeform 236"/>
          <p:cNvSpPr/>
          <p:nvPr/>
        </p:nvSpPr>
        <p:spPr bwMode="ltGray">
          <a:xfrm>
            <a:off x="2438168" y="3966104"/>
            <a:ext cx="440416" cy="2030800"/>
          </a:xfrm>
          <a:custGeom>
            <a:avLst/>
            <a:gdLst>
              <a:gd name="connsiteX0" fmla="*/ 252919 w 252919"/>
              <a:gd name="connsiteY0" fmla="*/ 0 h 1750979"/>
              <a:gd name="connsiteX1" fmla="*/ 0 w 252919"/>
              <a:gd name="connsiteY1" fmla="*/ 243192 h 1750979"/>
              <a:gd name="connsiteX2" fmla="*/ 0 w 252919"/>
              <a:gd name="connsiteY2" fmla="*/ 1750979 h 1750979"/>
              <a:gd name="connsiteX3" fmla="*/ 243192 w 252919"/>
              <a:gd name="connsiteY3" fmla="*/ 1527243 h 1750979"/>
              <a:gd name="connsiteX0" fmla="*/ 252919 w 252919"/>
              <a:gd name="connsiteY0" fmla="*/ 0 h 1750979"/>
              <a:gd name="connsiteX1" fmla="*/ 29882 w 252919"/>
              <a:gd name="connsiteY1" fmla="*/ 178221 h 1750979"/>
              <a:gd name="connsiteX2" fmla="*/ 0 w 252919"/>
              <a:gd name="connsiteY2" fmla="*/ 1750979 h 1750979"/>
              <a:gd name="connsiteX3" fmla="*/ 243192 w 252919"/>
              <a:gd name="connsiteY3" fmla="*/ 1527243 h 1750979"/>
              <a:gd name="connsiteX0" fmla="*/ 223037 w 223037"/>
              <a:gd name="connsiteY0" fmla="*/ 0 h 1686007"/>
              <a:gd name="connsiteX1" fmla="*/ 0 w 223037"/>
              <a:gd name="connsiteY1" fmla="*/ 178221 h 1686007"/>
              <a:gd name="connsiteX2" fmla="*/ 53788 w 223037"/>
              <a:gd name="connsiteY2" fmla="*/ 1686007 h 1686007"/>
              <a:gd name="connsiteX3" fmla="*/ 213310 w 223037"/>
              <a:gd name="connsiteY3" fmla="*/ 1527243 h 1686007"/>
              <a:gd name="connsiteX0" fmla="*/ 223037 w 440416"/>
              <a:gd name="connsiteY0" fmla="*/ 0 h 1686007"/>
              <a:gd name="connsiteX1" fmla="*/ 0 w 440416"/>
              <a:gd name="connsiteY1" fmla="*/ 178221 h 1686007"/>
              <a:gd name="connsiteX2" fmla="*/ 53788 w 440416"/>
              <a:gd name="connsiteY2" fmla="*/ 1686007 h 1686007"/>
              <a:gd name="connsiteX3" fmla="*/ 440416 w 440416"/>
              <a:gd name="connsiteY3" fmla="*/ 1327332 h 1686007"/>
              <a:gd name="connsiteX0" fmla="*/ 223037 w 440416"/>
              <a:gd name="connsiteY0" fmla="*/ 0 h 1686007"/>
              <a:gd name="connsiteX1" fmla="*/ 0 w 440416"/>
              <a:gd name="connsiteY1" fmla="*/ 178221 h 1686007"/>
              <a:gd name="connsiteX2" fmla="*/ 53788 w 440416"/>
              <a:gd name="connsiteY2" fmla="*/ 1686007 h 1686007"/>
              <a:gd name="connsiteX3" fmla="*/ 440416 w 440416"/>
              <a:gd name="connsiteY3" fmla="*/ 1362317 h 1686007"/>
              <a:gd name="connsiteX0" fmla="*/ 223037 w 440416"/>
              <a:gd name="connsiteY0" fmla="*/ 0 h 1698242"/>
              <a:gd name="connsiteX1" fmla="*/ 0 w 440416"/>
              <a:gd name="connsiteY1" fmla="*/ 178221 h 1698242"/>
              <a:gd name="connsiteX2" fmla="*/ 39158 w 440416"/>
              <a:gd name="connsiteY2" fmla="*/ 1698242 h 1698242"/>
              <a:gd name="connsiteX3" fmla="*/ 440416 w 440416"/>
              <a:gd name="connsiteY3" fmla="*/ 1362317 h 1698242"/>
            </a:gdLst>
            <a:ahLst/>
            <a:cxnLst>
              <a:cxn ang="0">
                <a:pos x="connsiteX0" y="connsiteY0"/>
              </a:cxn>
              <a:cxn ang="0">
                <a:pos x="connsiteX1" y="connsiteY1"/>
              </a:cxn>
              <a:cxn ang="0">
                <a:pos x="connsiteX2" y="connsiteY2"/>
              </a:cxn>
              <a:cxn ang="0">
                <a:pos x="connsiteX3" y="connsiteY3"/>
              </a:cxn>
            </a:cxnLst>
            <a:rect l="l" t="t" r="r" b="b"/>
            <a:pathLst>
              <a:path w="440416" h="1698242">
                <a:moveTo>
                  <a:pt x="223037" y="0"/>
                </a:moveTo>
                <a:lnTo>
                  <a:pt x="0" y="178221"/>
                </a:lnTo>
                <a:lnTo>
                  <a:pt x="39158" y="1698242"/>
                </a:lnTo>
                <a:lnTo>
                  <a:pt x="440416" y="1362317"/>
                </a:lnTo>
              </a:path>
            </a:pathLst>
          </a:custGeom>
          <a:noFill/>
          <a:ln w="38100">
            <a:solidFill>
              <a:schemeClr val="accent6"/>
            </a:solidFill>
            <a:round/>
            <a:headEnd type="oval" w="sm" len="sm"/>
            <a:tailEnd type="oval" w="sm" len="sm"/>
          </a:ln>
          <a:scene3d>
            <a:camera prst="orthographicFront"/>
            <a:lightRig rig="threePt" dir="t"/>
          </a:scene3d>
          <a:sp3d contourW="12700">
            <a:contourClr>
              <a:schemeClr val="accent6"/>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9" name="Group 438"/>
          <p:cNvGrpSpPr>
            <a:grpSpLocks noChangeAspect="1"/>
          </p:cNvGrpSpPr>
          <p:nvPr/>
        </p:nvGrpSpPr>
        <p:grpSpPr>
          <a:xfrm rot="21151256">
            <a:off x="1238298" y="4750758"/>
            <a:ext cx="581473" cy="257798"/>
            <a:chOff x="2239865" y="1866900"/>
            <a:chExt cx="644525" cy="285751"/>
          </a:xfrm>
          <a:scene3d>
            <a:camera prst="perspectiveLeft" fov="300000">
              <a:rot lat="19455053" lon="3489828" rev="21319175"/>
            </a:camera>
            <a:lightRig rig="threePt" dir="t"/>
          </a:scene3d>
        </p:grpSpPr>
        <p:sp>
          <p:nvSpPr>
            <p:cNvPr id="440"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441"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442"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443"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444"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445"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sp>
        <p:nvSpPr>
          <p:cNvPr id="470" name="TextBox 469"/>
          <p:cNvSpPr txBox="1"/>
          <p:nvPr/>
        </p:nvSpPr>
        <p:spPr>
          <a:xfrm>
            <a:off x="2808764" y="4614063"/>
            <a:ext cx="736155" cy="284942"/>
          </a:xfrm>
          <a:prstGeom prst="rect">
            <a:avLst/>
          </a:prstGeom>
          <a:noFill/>
          <a:scene3d>
            <a:camera prst="perspectiveLeft" fov="1200000">
              <a:rot lat="19122000" lon="2400000" rev="18786000"/>
            </a:camera>
            <a:lightRig rig="threePt" dir="t"/>
          </a:scene3d>
        </p:spPr>
        <p:txBody>
          <a:bodyPr wrap="square" lIns="0" tIns="0" rIns="0" bIns="0" rtlCol="0">
            <a:noAutofit/>
          </a:bodyPr>
          <a:lstStyle/>
          <a:p>
            <a:pPr>
              <a:lnSpc>
                <a:spcPct val="90000"/>
              </a:lnSpc>
            </a:pPr>
            <a:r>
              <a:rPr lang="en-US" sz="1400" b="1" dirty="0">
                <a:solidFill>
                  <a:schemeClr val="bg1"/>
                </a:solidFill>
              </a:rPr>
              <a:t>CPU</a:t>
            </a:r>
          </a:p>
        </p:txBody>
      </p:sp>
      <p:sp>
        <p:nvSpPr>
          <p:cNvPr id="30" name="Right Arrow 29"/>
          <p:cNvSpPr/>
          <p:nvPr/>
        </p:nvSpPr>
        <p:spPr bwMode="ltGray">
          <a:xfrm>
            <a:off x="5470985" y="3196474"/>
            <a:ext cx="869097" cy="882091"/>
          </a:xfrm>
          <a:prstGeom prst="rightArrow">
            <a:avLst>
              <a:gd name="adj1" fmla="val 71374"/>
              <a:gd name="adj2" fmla="val 36984"/>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1" name="Group 30"/>
          <p:cNvGrpSpPr/>
          <p:nvPr/>
        </p:nvGrpSpPr>
        <p:grpSpPr>
          <a:xfrm>
            <a:off x="5535864" y="1809493"/>
            <a:ext cx="6330108" cy="4483190"/>
            <a:chOff x="5535864" y="1809493"/>
            <a:chExt cx="6330108" cy="4483190"/>
          </a:xfrm>
        </p:grpSpPr>
        <p:sp>
          <p:nvSpPr>
            <p:cNvPr id="606" name="Freeform 605"/>
            <p:cNvSpPr/>
            <p:nvPr/>
          </p:nvSpPr>
          <p:spPr bwMode="ltGray">
            <a:xfrm>
              <a:off x="5688996" y="2591721"/>
              <a:ext cx="6099142" cy="3545064"/>
            </a:xfrm>
            <a:custGeom>
              <a:avLst/>
              <a:gdLst>
                <a:gd name="connsiteX0" fmla="*/ 2102177 w 5627802"/>
                <a:gd name="connsiteY0" fmla="*/ 0 h 3233394"/>
                <a:gd name="connsiteX1" fmla="*/ 0 w 5627802"/>
                <a:gd name="connsiteY1" fmla="*/ 1998482 h 3233394"/>
                <a:gd name="connsiteX2" fmla="*/ 3723587 w 5627802"/>
                <a:gd name="connsiteY2" fmla="*/ 3233394 h 3233394"/>
                <a:gd name="connsiteX3" fmla="*/ 5627802 w 5627802"/>
                <a:gd name="connsiteY3" fmla="*/ 989814 h 3233394"/>
                <a:gd name="connsiteX4" fmla="*/ 2102177 w 5627802"/>
                <a:gd name="connsiteY4" fmla="*/ 0 h 3233394"/>
                <a:gd name="connsiteX0" fmla="*/ 2121030 w 5627802"/>
                <a:gd name="connsiteY0" fmla="*/ 0 h 3271102"/>
                <a:gd name="connsiteX1" fmla="*/ 0 w 5627802"/>
                <a:gd name="connsiteY1" fmla="*/ 2036190 h 3271102"/>
                <a:gd name="connsiteX2" fmla="*/ 3723587 w 5627802"/>
                <a:gd name="connsiteY2" fmla="*/ 3271102 h 3271102"/>
                <a:gd name="connsiteX3" fmla="*/ 5627802 w 5627802"/>
                <a:gd name="connsiteY3" fmla="*/ 1027522 h 3271102"/>
                <a:gd name="connsiteX4" fmla="*/ 2121030 w 5627802"/>
                <a:gd name="connsiteY4" fmla="*/ 0 h 327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802" h="3271102">
                  <a:moveTo>
                    <a:pt x="2121030" y="0"/>
                  </a:moveTo>
                  <a:lnTo>
                    <a:pt x="0" y="2036190"/>
                  </a:lnTo>
                  <a:lnTo>
                    <a:pt x="3723587" y="3271102"/>
                  </a:lnTo>
                  <a:lnTo>
                    <a:pt x="5627802" y="1027522"/>
                  </a:lnTo>
                  <a:lnTo>
                    <a:pt x="2121030" y="0"/>
                  </a:lnTo>
                  <a:close/>
                </a:path>
              </a:pathLst>
            </a:custGeom>
            <a:solidFill>
              <a:schemeClr val="bg1"/>
            </a:solidFill>
            <a:ln w="2540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05" name="Freeform 604"/>
            <p:cNvSpPr/>
            <p:nvPr/>
          </p:nvSpPr>
          <p:spPr bwMode="ltGray">
            <a:xfrm>
              <a:off x="5964847" y="2687423"/>
              <a:ext cx="5627802" cy="3271102"/>
            </a:xfrm>
            <a:custGeom>
              <a:avLst/>
              <a:gdLst>
                <a:gd name="connsiteX0" fmla="*/ 2102177 w 5627802"/>
                <a:gd name="connsiteY0" fmla="*/ 0 h 3233394"/>
                <a:gd name="connsiteX1" fmla="*/ 0 w 5627802"/>
                <a:gd name="connsiteY1" fmla="*/ 1998482 h 3233394"/>
                <a:gd name="connsiteX2" fmla="*/ 3723587 w 5627802"/>
                <a:gd name="connsiteY2" fmla="*/ 3233394 h 3233394"/>
                <a:gd name="connsiteX3" fmla="*/ 5627802 w 5627802"/>
                <a:gd name="connsiteY3" fmla="*/ 989814 h 3233394"/>
                <a:gd name="connsiteX4" fmla="*/ 2102177 w 5627802"/>
                <a:gd name="connsiteY4" fmla="*/ 0 h 3233394"/>
                <a:gd name="connsiteX0" fmla="*/ 2121030 w 5627802"/>
                <a:gd name="connsiteY0" fmla="*/ 0 h 3271102"/>
                <a:gd name="connsiteX1" fmla="*/ 0 w 5627802"/>
                <a:gd name="connsiteY1" fmla="*/ 2036190 h 3271102"/>
                <a:gd name="connsiteX2" fmla="*/ 3723587 w 5627802"/>
                <a:gd name="connsiteY2" fmla="*/ 3271102 h 3271102"/>
                <a:gd name="connsiteX3" fmla="*/ 5627802 w 5627802"/>
                <a:gd name="connsiteY3" fmla="*/ 1027522 h 3271102"/>
                <a:gd name="connsiteX4" fmla="*/ 2121030 w 5627802"/>
                <a:gd name="connsiteY4" fmla="*/ 0 h 327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7802" h="3271102">
                  <a:moveTo>
                    <a:pt x="2121030" y="0"/>
                  </a:moveTo>
                  <a:lnTo>
                    <a:pt x="0" y="2036190"/>
                  </a:lnTo>
                  <a:lnTo>
                    <a:pt x="3723587" y="3271102"/>
                  </a:lnTo>
                  <a:lnTo>
                    <a:pt x="5627802" y="1027522"/>
                  </a:lnTo>
                  <a:lnTo>
                    <a:pt x="2121030" y="0"/>
                  </a:lnTo>
                  <a:close/>
                </a:path>
              </a:pathLst>
            </a:custGeom>
            <a:solidFill>
              <a:schemeClr val="bg1"/>
            </a:solidFill>
            <a:ln w="25400" cap="rnd">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28" name="Group 27"/>
            <p:cNvGrpSpPr/>
            <p:nvPr/>
          </p:nvGrpSpPr>
          <p:grpSpPr>
            <a:xfrm>
              <a:off x="6979984" y="2362148"/>
              <a:ext cx="3693277" cy="3693277"/>
              <a:chOff x="7388102" y="2154306"/>
              <a:chExt cx="3335021" cy="3335021"/>
            </a:xfrm>
            <a:scene3d>
              <a:camera prst="perspectiveRelaxedModerately" fov="1200000">
                <a:rot lat="18906000" lon="2112000" rev="18984000"/>
              </a:camera>
              <a:lightRig rig="balanced" dir="t"/>
            </a:scene3d>
          </p:grpSpPr>
          <p:sp>
            <p:nvSpPr>
              <p:cNvPr id="317" name="Rectangle 316"/>
              <p:cNvSpPr/>
              <p:nvPr/>
            </p:nvSpPr>
            <p:spPr bwMode="ltGray">
              <a:xfrm>
                <a:off x="7388102" y="2154306"/>
                <a:ext cx="3335021" cy="3335021"/>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65" name="Rectangle 464"/>
              <p:cNvSpPr/>
              <p:nvPr/>
            </p:nvSpPr>
            <p:spPr bwMode="ltGray">
              <a:xfrm>
                <a:off x="76197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4" name="Rectangle 473"/>
              <p:cNvSpPr/>
              <p:nvPr/>
            </p:nvSpPr>
            <p:spPr bwMode="ltGray">
              <a:xfrm>
                <a:off x="79245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5" name="Rectangle 474"/>
              <p:cNvSpPr/>
              <p:nvPr/>
            </p:nvSpPr>
            <p:spPr bwMode="ltGray">
              <a:xfrm>
                <a:off x="82293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6" name="Rectangle 475"/>
              <p:cNvSpPr/>
              <p:nvPr/>
            </p:nvSpPr>
            <p:spPr bwMode="ltGray">
              <a:xfrm>
                <a:off x="85341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7" name="Rectangle 476"/>
              <p:cNvSpPr/>
              <p:nvPr/>
            </p:nvSpPr>
            <p:spPr bwMode="ltGray">
              <a:xfrm>
                <a:off x="88389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8" name="Rectangle 477"/>
              <p:cNvSpPr/>
              <p:nvPr/>
            </p:nvSpPr>
            <p:spPr bwMode="ltGray">
              <a:xfrm>
                <a:off x="91437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9" name="Rectangle 478"/>
              <p:cNvSpPr/>
              <p:nvPr/>
            </p:nvSpPr>
            <p:spPr bwMode="ltGray">
              <a:xfrm>
                <a:off x="94485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0" name="Rectangle 479"/>
              <p:cNvSpPr/>
              <p:nvPr/>
            </p:nvSpPr>
            <p:spPr bwMode="ltGray">
              <a:xfrm>
                <a:off x="97533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1" name="Rectangle 480"/>
              <p:cNvSpPr/>
              <p:nvPr/>
            </p:nvSpPr>
            <p:spPr bwMode="ltGray">
              <a:xfrm>
                <a:off x="10058193"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2" name="Rectangle 481"/>
              <p:cNvSpPr/>
              <p:nvPr/>
            </p:nvSpPr>
            <p:spPr bwMode="ltGray">
              <a:xfrm>
                <a:off x="10362992" y="237473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3" name="Rectangle 482"/>
              <p:cNvSpPr/>
              <p:nvPr/>
            </p:nvSpPr>
            <p:spPr bwMode="ltGray">
              <a:xfrm>
                <a:off x="76197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4" name="Rectangle 483"/>
              <p:cNvSpPr/>
              <p:nvPr/>
            </p:nvSpPr>
            <p:spPr bwMode="ltGray">
              <a:xfrm>
                <a:off x="79245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5" name="Rectangle 484"/>
              <p:cNvSpPr/>
              <p:nvPr/>
            </p:nvSpPr>
            <p:spPr bwMode="ltGray">
              <a:xfrm>
                <a:off x="82293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6" name="Rectangle 485"/>
              <p:cNvSpPr/>
              <p:nvPr/>
            </p:nvSpPr>
            <p:spPr bwMode="ltGray">
              <a:xfrm>
                <a:off x="85341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7" name="Rectangle 486"/>
              <p:cNvSpPr/>
              <p:nvPr/>
            </p:nvSpPr>
            <p:spPr bwMode="ltGray">
              <a:xfrm>
                <a:off x="88389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8" name="Rectangle 487"/>
              <p:cNvSpPr/>
              <p:nvPr/>
            </p:nvSpPr>
            <p:spPr bwMode="ltGray">
              <a:xfrm>
                <a:off x="91437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9" name="Rectangle 488"/>
              <p:cNvSpPr/>
              <p:nvPr/>
            </p:nvSpPr>
            <p:spPr bwMode="ltGray">
              <a:xfrm>
                <a:off x="94485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0" name="Rectangle 489"/>
              <p:cNvSpPr/>
              <p:nvPr/>
            </p:nvSpPr>
            <p:spPr bwMode="ltGray">
              <a:xfrm>
                <a:off x="97533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1" name="Rectangle 490"/>
              <p:cNvSpPr/>
              <p:nvPr/>
            </p:nvSpPr>
            <p:spPr bwMode="ltGray">
              <a:xfrm>
                <a:off x="10058193"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2" name="Rectangle 491"/>
              <p:cNvSpPr/>
              <p:nvPr/>
            </p:nvSpPr>
            <p:spPr bwMode="ltGray">
              <a:xfrm>
                <a:off x="10362992" y="3148602"/>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3" name="Rectangle 492"/>
              <p:cNvSpPr/>
              <p:nvPr/>
            </p:nvSpPr>
            <p:spPr bwMode="ltGray">
              <a:xfrm>
                <a:off x="76197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4" name="Rectangle 493"/>
              <p:cNvSpPr/>
              <p:nvPr/>
            </p:nvSpPr>
            <p:spPr bwMode="ltGray">
              <a:xfrm>
                <a:off x="79245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5" name="Rectangle 494"/>
              <p:cNvSpPr/>
              <p:nvPr/>
            </p:nvSpPr>
            <p:spPr bwMode="ltGray">
              <a:xfrm>
                <a:off x="82293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6" name="Rectangle 495"/>
              <p:cNvSpPr/>
              <p:nvPr/>
            </p:nvSpPr>
            <p:spPr bwMode="ltGray">
              <a:xfrm>
                <a:off x="85341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7" name="Rectangle 496"/>
              <p:cNvSpPr/>
              <p:nvPr/>
            </p:nvSpPr>
            <p:spPr bwMode="ltGray">
              <a:xfrm>
                <a:off x="88389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8" name="Rectangle 497"/>
              <p:cNvSpPr/>
              <p:nvPr/>
            </p:nvSpPr>
            <p:spPr bwMode="ltGray">
              <a:xfrm>
                <a:off x="91437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9" name="Rectangle 498"/>
              <p:cNvSpPr/>
              <p:nvPr/>
            </p:nvSpPr>
            <p:spPr bwMode="ltGray">
              <a:xfrm>
                <a:off x="94485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0" name="Rectangle 499"/>
              <p:cNvSpPr/>
              <p:nvPr/>
            </p:nvSpPr>
            <p:spPr bwMode="ltGray">
              <a:xfrm>
                <a:off x="97533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1" name="Rectangle 500"/>
              <p:cNvSpPr/>
              <p:nvPr/>
            </p:nvSpPr>
            <p:spPr bwMode="ltGray">
              <a:xfrm>
                <a:off x="10058193"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2" name="Rectangle 501"/>
              <p:cNvSpPr/>
              <p:nvPr/>
            </p:nvSpPr>
            <p:spPr bwMode="ltGray">
              <a:xfrm>
                <a:off x="10362992" y="3922325"/>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3" name="Rectangle 502"/>
              <p:cNvSpPr/>
              <p:nvPr/>
            </p:nvSpPr>
            <p:spPr bwMode="ltGray">
              <a:xfrm>
                <a:off x="7619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4" name="Rectangle 503"/>
              <p:cNvSpPr/>
              <p:nvPr/>
            </p:nvSpPr>
            <p:spPr bwMode="ltGray">
              <a:xfrm>
                <a:off x="7924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5" name="Rectangle 504"/>
              <p:cNvSpPr/>
              <p:nvPr/>
            </p:nvSpPr>
            <p:spPr bwMode="ltGray">
              <a:xfrm>
                <a:off x="8229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6" name="Rectangle 505"/>
              <p:cNvSpPr/>
              <p:nvPr/>
            </p:nvSpPr>
            <p:spPr bwMode="ltGray">
              <a:xfrm>
                <a:off x="8534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7" name="Rectangle 506"/>
              <p:cNvSpPr/>
              <p:nvPr/>
            </p:nvSpPr>
            <p:spPr bwMode="ltGray">
              <a:xfrm>
                <a:off x="88389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8" name="Rectangle 507"/>
              <p:cNvSpPr/>
              <p:nvPr/>
            </p:nvSpPr>
            <p:spPr bwMode="ltGray">
              <a:xfrm>
                <a:off x="9143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09" name="Rectangle 508"/>
              <p:cNvSpPr/>
              <p:nvPr/>
            </p:nvSpPr>
            <p:spPr bwMode="ltGray">
              <a:xfrm>
                <a:off x="9448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10" name="Rectangle 509"/>
              <p:cNvSpPr/>
              <p:nvPr/>
            </p:nvSpPr>
            <p:spPr bwMode="ltGray">
              <a:xfrm>
                <a:off x="9753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11" name="Rectangle 510"/>
              <p:cNvSpPr/>
              <p:nvPr/>
            </p:nvSpPr>
            <p:spPr bwMode="ltGray">
              <a:xfrm>
                <a:off x="10058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12" name="Rectangle 511"/>
              <p:cNvSpPr/>
              <p:nvPr/>
            </p:nvSpPr>
            <p:spPr bwMode="ltGray">
              <a:xfrm>
                <a:off x="10362992"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79" name="Group 178"/>
            <p:cNvGrpSpPr/>
            <p:nvPr/>
          </p:nvGrpSpPr>
          <p:grpSpPr>
            <a:xfrm>
              <a:off x="8145765" y="2841476"/>
              <a:ext cx="736155" cy="892003"/>
              <a:chOff x="8261207" y="2868501"/>
              <a:chExt cx="736155" cy="892003"/>
            </a:xfrm>
          </p:grpSpPr>
          <p:sp>
            <p:nvSpPr>
              <p:cNvPr id="535" name="Rectangle 534"/>
              <p:cNvSpPr/>
              <p:nvPr/>
            </p:nvSpPr>
            <p:spPr bwMode="ltGray">
              <a:xfrm>
                <a:off x="8360169" y="2868501"/>
                <a:ext cx="189364" cy="693475"/>
              </a:xfrm>
              <a:prstGeom prst="rect">
                <a:avLst/>
              </a:prstGeom>
              <a:solidFill>
                <a:schemeClr val="accent1"/>
              </a:solidFill>
              <a:ln w="50800">
                <a:noFill/>
              </a:ln>
              <a:scene3d>
                <a:camera prst="perspectiveLeft" fov="6000000">
                  <a:rot lat="18780000" lon="2400000" rev="18780000"/>
                </a:camera>
                <a:lightRig rig="balanced" dir="t"/>
              </a:scene3d>
              <a:sp3d extrusionH="762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5" name="TextBox 554"/>
              <p:cNvSpPr txBox="1"/>
              <p:nvPr/>
            </p:nvSpPr>
            <p:spPr>
              <a:xfrm>
                <a:off x="8261207" y="2999992"/>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GPU</a:t>
                </a:r>
              </a:p>
            </p:txBody>
          </p:sp>
          <p:sp>
            <p:nvSpPr>
              <p:cNvPr id="598" name="Freeform 5"/>
              <p:cNvSpPr>
                <a:spLocks noEditPoints="1"/>
              </p:cNvSpPr>
              <p:nvPr/>
            </p:nvSpPr>
            <p:spPr bwMode="auto">
              <a:xfrm>
                <a:off x="8323056" y="3351961"/>
                <a:ext cx="449733" cy="408543"/>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117" name="Group 116"/>
            <p:cNvGrpSpPr/>
            <p:nvPr/>
          </p:nvGrpSpPr>
          <p:grpSpPr>
            <a:xfrm>
              <a:off x="6589418" y="3781333"/>
              <a:ext cx="736155" cy="693475"/>
              <a:chOff x="6704860" y="3808358"/>
              <a:chExt cx="736155" cy="693475"/>
            </a:xfrm>
          </p:grpSpPr>
          <p:sp>
            <p:nvSpPr>
              <p:cNvPr id="514" name="Rectangle 513"/>
              <p:cNvSpPr/>
              <p:nvPr/>
            </p:nvSpPr>
            <p:spPr bwMode="ltGray">
              <a:xfrm>
                <a:off x="6806308" y="3808358"/>
                <a:ext cx="189364" cy="693475"/>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5" name="TextBox 544"/>
              <p:cNvSpPr txBox="1"/>
              <p:nvPr/>
            </p:nvSpPr>
            <p:spPr>
              <a:xfrm>
                <a:off x="6704860" y="3947331"/>
                <a:ext cx="736155" cy="284942"/>
              </a:xfrm>
              <a:prstGeom prst="rect">
                <a:avLst/>
              </a:prstGeom>
              <a:noFill/>
              <a:scene3d>
                <a:camera prst="isometricOffAxis1Top">
                  <a:rot lat="20280000" lon="19080000" rev="3720000"/>
                </a:camera>
                <a:lightRig rig="threePt" dir="t"/>
              </a:scene3d>
            </p:spPr>
            <p:txBody>
              <a:bodyPr wrap="square" lIns="0" tIns="0" rIns="0" bIns="0" rtlCol="0">
                <a:noAutofit/>
              </a:bodyPr>
              <a:lstStyle/>
              <a:p>
                <a:pPr>
                  <a:lnSpc>
                    <a:spcPct val="90000"/>
                  </a:lnSpc>
                </a:pPr>
                <a:r>
                  <a:rPr lang="en-US" sz="1100" b="1" dirty="0">
                    <a:solidFill>
                      <a:schemeClr val="bg1"/>
                    </a:solidFill>
                  </a:rPr>
                  <a:t>SCM</a:t>
                </a:r>
              </a:p>
            </p:txBody>
          </p:sp>
        </p:grpSp>
        <p:grpSp>
          <p:nvGrpSpPr>
            <p:cNvPr id="102" name="Group 101"/>
            <p:cNvGrpSpPr/>
            <p:nvPr/>
          </p:nvGrpSpPr>
          <p:grpSpPr>
            <a:xfrm>
              <a:off x="6843747" y="3668950"/>
              <a:ext cx="736155" cy="854188"/>
              <a:chOff x="6959189" y="3695975"/>
              <a:chExt cx="736155" cy="854188"/>
            </a:xfrm>
          </p:grpSpPr>
          <p:sp>
            <p:nvSpPr>
              <p:cNvPr id="525" name="Rectangle 524"/>
              <p:cNvSpPr/>
              <p:nvPr/>
            </p:nvSpPr>
            <p:spPr bwMode="ltGray">
              <a:xfrm>
                <a:off x="7082933" y="3695975"/>
                <a:ext cx="189364" cy="693475"/>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635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6" name="TextBox 545"/>
              <p:cNvSpPr txBox="1"/>
              <p:nvPr/>
            </p:nvSpPr>
            <p:spPr>
              <a:xfrm>
                <a:off x="6959189" y="3844332"/>
                <a:ext cx="736155" cy="284942"/>
              </a:xfrm>
              <a:prstGeom prst="rect">
                <a:avLst/>
              </a:prstGeom>
              <a:noFill/>
              <a:scene3d>
                <a:camera prst="perspectiveHeroicExtremeRightFacing" fov="0">
                  <a:rot lat="2028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Flash</a:t>
                </a:r>
              </a:p>
            </p:txBody>
          </p:sp>
          <p:grpSp>
            <p:nvGrpSpPr>
              <p:cNvPr id="579" name="Group 578"/>
              <p:cNvGrpSpPr>
                <a:grpSpLocks noChangeAspect="1"/>
              </p:cNvGrpSpPr>
              <p:nvPr/>
            </p:nvGrpSpPr>
            <p:grpSpPr>
              <a:xfrm rot="21151256">
                <a:off x="7002341" y="4256249"/>
                <a:ext cx="580484" cy="293914"/>
                <a:chOff x="2243040" y="1826864"/>
                <a:chExt cx="643430" cy="325787"/>
              </a:xfrm>
              <a:scene3d>
                <a:camera prst="perspectiveLeft" fov="3000000">
                  <a:rot lat="19200000" lon="3600000" rev="21300000"/>
                </a:camera>
                <a:lightRig rig="threePt" dir="t"/>
              </a:scene3d>
            </p:grpSpPr>
            <p:sp>
              <p:nvSpPr>
                <p:cNvPr id="580"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1" name="Freeform 5"/>
                <p:cNvSpPr>
                  <a:spLocks noEditPoints="1"/>
                </p:cNvSpPr>
                <p:nvPr/>
              </p:nvSpPr>
              <p:spPr bwMode="auto">
                <a:xfrm>
                  <a:off x="2245120" y="1826864"/>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2"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3"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4"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5"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178" name="Group 177"/>
            <p:cNvGrpSpPr/>
            <p:nvPr/>
          </p:nvGrpSpPr>
          <p:grpSpPr>
            <a:xfrm>
              <a:off x="7113980" y="3582793"/>
              <a:ext cx="736155" cy="902556"/>
              <a:chOff x="7229422" y="3609818"/>
              <a:chExt cx="736155" cy="902556"/>
            </a:xfrm>
          </p:grpSpPr>
          <p:sp>
            <p:nvSpPr>
              <p:cNvPr id="526" name="Rectangle 525"/>
              <p:cNvSpPr/>
              <p:nvPr/>
            </p:nvSpPr>
            <p:spPr bwMode="ltGray">
              <a:xfrm>
                <a:off x="7367242" y="3609818"/>
                <a:ext cx="189364" cy="693475"/>
              </a:xfrm>
              <a:prstGeom prst="rect">
                <a:avLst/>
              </a:prstGeom>
              <a:solidFill>
                <a:schemeClr val="accent1"/>
              </a:solidFill>
              <a:ln w="50800">
                <a:noFill/>
              </a:ln>
              <a:scene3d>
                <a:camera prst="perspectiveLeft" fov="3000000">
                  <a:rot lat="18780000" lon="2340000" rev="18780000"/>
                </a:camera>
                <a:lightRig rig="balanced" dir="t"/>
              </a:scene3d>
              <a:sp3d extrusionH="762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7" name="TextBox 546"/>
              <p:cNvSpPr txBox="1"/>
              <p:nvPr/>
            </p:nvSpPr>
            <p:spPr>
              <a:xfrm>
                <a:off x="7229422" y="3767254"/>
                <a:ext cx="736155" cy="284942"/>
              </a:xfrm>
              <a:prstGeom prst="rect">
                <a:avLst/>
              </a:prstGeom>
              <a:noFill/>
              <a:scene3d>
                <a:camera prst="isometricOffAxis1Top">
                  <a:rot lat="2028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FPGA</a:t>
                </a:r>
              </a:p>
            </p:txBody>
          </p:sp>
          <p:sp>
            <p:nvSpPr>
              <p:cNvPr id="597" name="Freeform 5"/>
              <p:cNvSpPr>
                <a:spLocks noEditPoints="1"/>
              </p:cNvSpPr>
              <p:nvPr/>
            </p:nvSpPr>
            <p:spPr bwMode="auto">
              <a:xfrm>
                <a:off x="7320464" y="4103831"/>
                <a:ext cx="449733" cy="408543"/>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0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173" name="Group 172"/>
            <p:cNvGrpSpPr/>
            <p:nvPr/>
          </p:nvGrpSpPr>
          <p:grpSpPr>
            <a:xfrm>
              <a:off x="8652868" y="2010337"/>
              <a:ext cx="736155" cy="913747"/>
              <a:chOff x="8768310" y="2037362"/>
              <a:chExt cx="736155" cy="913747"/>
            </a:xfrm>
          </p:grpSpPr>
          <p:sp>
            <p:nvSpPr>
              <p:cNvPr id="537" name="Rectangle 536"/>
              <p:cNvSpPr/>
              <p:nvPr/>
            </p:nvSpPr>
            <p:spPr bwMode="ltGray">
              <a:xfrm>
                <a:off x="8949255" y="2037362"/>
                <a:ext cx="189364" cy="693475"/>
              </a:xfrm>
              <a:prstGeom prst="rect">
                <a:avLst/>
              </a:prstGeom>
              <a:solidFill>
                <a:schemeClr val="accent3"/>
              </a:solidFill>
              <a:ln w="50800">
                <a:noFill/>
              </a:ln>
              <a:scene3d>
                <a:camera prst="perspectiveLeft" fov="3000000">
                  <a:rot lat="18780000" lon="2460000" rev="18780000"/>
                </a:camera>
                <a:lightRig rig="balanced" dir="t"/>
              </a:scene3d>
              <a:sp3d extrusionH="762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4" name="TextBox 553"/>
              <p:cNvSpPr txBox="1"/>
              <p:nvPr/>
            </p:nvSpPr>
            <p:spPr>
              <a:xfrm>
                <a:off x="8768310" y="2237679"/>
                <a:ext cx="736155" cy="284942"/>
              </a:xfrm>
              <a:prstGeom prst="rect">
                <a:avLst/>
              </a:prstGeom>
              <a:noFill/>
              <a:scene3d>
                <a:camera prst="isometricOffAxis1Top">
                  <a:rot lat="20160000" lon="19080000" rev="3720000"/>
                </a:camera>
                <a:lightRig rig="threePt" dir="t"/>
              </a:scene3d>
            </p:spPr>
            <p:txBody>
              <a:bodyPr wrap="square" lIns="0" tIns="0" rIns="0" bIns="0" rtlCol="0">
                <a:noAutofit/>
              </a:bodyPr>
              <a:lstStyle/>
              <a:p>
                <a:pPr>
                  <a:lnSpc>
                    <a:spcPct val="90000"/>
                  </a:lnSpc>
                </a:pPr>
                <a:r>
                  <a:rPr lang="en-US" sz="1000" b="1" dirty="0">
                    <a:solidFill>
                      <a:schemeClr val="bg1"/>
                    </a:solidFill>
                  </a:rPr>
                  <a:t>ARM CPU</a:t>
                </a:r>
              </a:p>
            </p:txBody>
          </p:sp>
          <p:pic>
            <p:nvPicPr>
              <p:cNvPr id="593" name="Picture 59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02057" y="2473639"/>
                <a:ext cx="477470" cy="477470"/>
              </a:xfrm>
              <a:prstGeom prst="rect">
                <a:avLst/>
              </a:prstGeom>
              <a:scene3d>
                <a:camera prst="perspectiveHeroicExtremeRightFacing" fov="0">
                  <a:rot lat="19800000" lon="3600000" rev="120000"/>
                </a:camera>
                <a:lightRig rig="threePt" dir="t"/>
              </a:scene3d>
            </p:spPr>
          </p:pic>
        </p:grpSp>
        <p:sp>
          <p:nvSpPr>
            <p:cNvPr id="534" name="Rectangle 533"/>
            <p:cNvSpPr/>
            <p:nvPr/>
          </p:nvSpPr>
          <p:spPr bwMode="ltGray">
            <a:xfrm>
              <a:off x="7788495" y="2148001"/>
              <a:ext cx="189364" cy="693475"/>
            </a:xfrm>
            <a:prstGeom prst="rect">
              <a:avLst/>
            </a:prstGeom>
            <a:solidFill>
              <a:schemeClr val="accent2">
                <a:lumMod val="60000"/>
                <a:lumOff val="40000"/>
              </a:schemeClr>
            </a:solidFill>
            <a:ln w="50800">
              <a:noFill/>
            </a:ln>
            <a:scene3d>
              <a:camera prst="perspectiveLeft" fov="3000000">
                <a:rot lat="18780000" lon="2460000" rev="18780000"/>
              </a:camera>
              <a:lightRig rig="balanced" dir="t"/>
            </a:scene3d>
            <a:sp3d extrusionH="762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38" name="Rectangle 537"/>
            <p:cNvSpPr/>
            <p:nvPr/>
          </p:nvSpPr>
          <p:spPr bwMode="ltGray">
            <a:xfrm>
              <a:off x="8718379" y="2746215"/>
              <a:ext cx="189364" cy="693475"/>
            </a:xfrm>
            <a:prstGeom prst="rect">
              <a:avLst/>
            </a:prstGeom>
            <a:solidFill>
              <a:schemeClr val="bg1">
                <a:alpha val="10000"/>
              </a:schemeClr>
            </a:solidFill>
            <a:ln w="50800">
              <a:noFill/>
            </a:ln>
            <a:scene3d>
              <a:camera prst="perspectiveLeft" fov="6000000">
                <a:rot lat="18828000" lon="2400000" rev="18828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39" name="Rectangle 538"/>
            <p:cNvSpPr/>
            <p:nvPr/>
          </p:nvSpPr>
          <p:spPr bwMode="ltGray">
            <a:xfrm>
              <a:off x="9022065" y="3000495"/>
              <a:ext cx="189364" cy="693475"/>
            </a:xfrm>
            <a:prstGeom prst="rect">
              <a:avLst/>
            </a:prstGeom>
            <a:solidFill>
              <a:schemeClr val="bg1">
                <a:alpha val="10000"/>
              </a:schemeClr>
            </a:solidFill>
            <a:ln w="50800">
              <a:noFill/>
            </a:ln>
            <a:scene3d>
              <a:camera prst="perspectiveLeft" fov="6000000">
                <a:rot lat="18780000" lon="2400000" rev="1878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0" name="Rectangle 539"/>
            <p:cNvSpPr/>
            <p:nvPr/>
          </p:nvSpPr>
          <p:spPr bwMode="ltGray">
            <a:xfrm>
              <a:off x="9802500" y="1809493"/>
              <a:ext cx="189364" cy="693475"/>
            </a:xfrm>
            <a:prstGeom prst="rect">
              <a:avLst/>
            </a:prstGeom>
            <a:solidFill>
              <a:schemeClr val="bg1">
                <a:alpha val="10000"/>
              </a:schemeClr>
            </a:solidFill>
            <a:ln w="50800">
              <a:noFill/>
            </a:ln>
            <a:scene3d>
              <a:camera prst="perspectiveLeft" fov="3000000">
                <a:rot lat="18780000" lon="2574241" rev="1860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1" name="Rectangle 540"/>
            <p:cNvSpPr/>
            <p:nvPr/>
          </p:nvSpPr>
          <p:spPr bwMode="ltGray">
            <a:xfrm>
              <a:off x="9335123" y="2918188"/>
              <a:ext cx="189364" cy="693475"/>
            </a:xfrm>
            <a:prstGeom prst="rect">
              <a:avLst/>
            </a:prstGeom>
            <a:solidFill>
              <a:schemeClr val="bg1">
                <a:alpha val="10000"/>
              </a:schemeClr>
            </a:solidFill>
            <a:ln w="50800">
              <a:noFill/>
            </a:ln>
            <a:scene3d>
              <a:camera prst="perspectiveLeft" fov="6000000">
                <a:rot lat="18780000" lon="2400000" rev="1878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2" name="Rectangle 541"/>
            <p:cNvSpPr/>
            <p:nvPr/>
          </p:nvSpPr>
          <p:spPr bwMode="ltGray">
            <a:xfrm>
              <a:off x="9631702" y="3055768"/>
              <a:ext cx="189364" cy="693475"/>
            </a:xfrm>
            <a:prstGeom prst="rect">
              <a:avLst/>
            </a:prstGeom>
            <a:solidFill>
              <a:schemeClr val="bg1">
                <a:alpha val="10000"/>
              </a:schemeClr>
            </a:solidFill>
            <a:ln w="50800">
              <a:noFill/>
            </a:ln>
            <a:scene3d>
              <a:camera prst="perspectiveLeft" fov="5400000">
                <a:rot lat="18780000" lon="2400000" rev="1878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3" name="Rectangle 542"/>
            <p:cNvSpPr/>
            <p:nvPr/>
          </p:nvSpPr>
          <p:spPr bwMode="ltGray">
            <a:xfrm>
              <a:off x="9938066" y="3246510"/>
              <a:ext cx="189364" cy="693475"/>
            </a:xfrm>
            <a:prstGeom prst="rect">
              <a:avLst/>
            </a:prstGeom>
            <a:solidFill>
              <a:schemeClr val="bg1">
                <a:alpha val="10000"/>
              </a:schemeClr>
            </a:solidFill>
            <a:ln w="50800">
              <a:noFill/>
            </a:ln>
            <a:scene3d>
              <a:camera prst="perspectiveLeft" fov="2400000">
                <a:rot lat="18780000" lon="2400000" rev="1878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33" name="Rectangle 532"/>
            <p:cNvSpPr/>
            <p:nvPr/>
          </p:nvSpPr>
          <p:spPr bwMode="ltGray">
            <a:xfrm>
              <a:off x="9371724" y="3367002"/>
              <a:ext cx="189364" cy="693475"/>
            </a:xfrm>
            <a:prstGeom prst="rect">
              <a:avLst/>
            </a:prstGeom>
            <a:solidFill>
              <a:schemeClr val="accent3"/>
            </a:solidFill>
            <a:ln w="50800">
              <a:noFill/>
            </a:ln>
            <a:scene3d>
              <a:camera prst="perspectiveLeft" fov="2400000">
                <a:rot lat="18780000" lon="2400000" rev="18780000"/>
              </a:camera>
              <a:lightRig rig="balanced" dir="t"/>
            </a:scene3d>
            <a:sp3d extrusionH="762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3" name="TextBox 552"/>
            <p:cNvSpPr txBox="1"/>
            <p:nvPr/>
          </p:nvSpPr>
          <p:spPr>
            <a:xfrm>
              <a:off x="9195457" y="3568090"/>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X86 CPU</a:t>
              </a:r>
            </a:p>
          </p:txBody>
        </p:sp>
        <p:sp>
          <p:nvSpPr>
            <p:cNvPr id="556" name="TextBox 555"/>
            <p:cNvSpPr txBox="1"/>
            <p:nvPr/>
          </p:nvSpPr>
          <p:spPr>
            <a:xfrm>
              <a:off x="7698047" y="2269112"/>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PCM</a:t>
              </a:r>
            </a:p>
          </p:txBody>
        </p:sp>
        <p:grpSp>
          <p:nvGrpSpPr>
            <p:cNvPr id="558" name="Group 557"/>
            <p:cNvGrpSpPr>
              <a:grpSpLocks noChangeAspect="1"/>
            </p:cNvGrpSpPr>
            <p:nvPr/>
          </p:nvGrpSpPr>
          <p:grpSpPr>
            <a:xfrm rot="21151256">
              <a:off x="7683895" y="2680124"/>
              <a:ext cx="581473" cy="257798"/>
              <a:chOff x="2239865" y="1866900"/>
              <a:chExt cx="644525" cy="285751"/>
            </a:xfrm>
            <a:scene3d>
              <a:camera prst="perspectiveLeft" fov="3900000">
                <a:rot lat="19800000" lon="3600000" rev="21300000"/>
              </a:camera>
              <a:lightRig rig="threePt" dir="t"/>
            </a:scene3d>
          </p:grpSpPr>
          <p:sp>
            <p:nvSpPr>
              <p:cNvPr id="559"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0"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1"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2"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3"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4"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nvGrpSpPr>
            <p:cNvPr id="127" name="Group 126"/>
            <p:cNvGrpSpPr/>
            <p:nvPr/>
          </p:nvGrpSpPr>
          <p:grpSpPr>
            <a:xfrm>
              <a:off x="7698047" y="3736355"/>
              <a:ext cx="736155" cy="837183"/>
              <a:chOff x="7813489" y="3763380"/>
              <a:chExt cx="736155" cy="837183"/>
            </a:xfrm>
          </p:grpSpPr>
          <p:sp>
            <p:nvSpPr>
              <p:cNvPr id="528" name="Rectangle 527"/>
              <p:cNvSpPr/>
              <p:nvPr/>
            </p:nvSpPr>
            <p:spPr bwMode="ltGray">
              <a:xfrm>
                <a:off x="7966927" y="3763380"/>
                <a:ext cx="189364" cy="693475"/>
              </a:xfrm>
              <a:prstGeom prst="rect">
                <a:avLst/>
              </a:prstGeom>
              <a:solidFill>
                <a:schemeClr val="accent2">
                  <a:lumMod val="60000"/>
                  <a:lumOff val="40000"/>
                </a:schemeClr>
              </a:solidFill>
              <a:ln w="50800">
                <a:noFill/>
              </a:ln>
              <a:scene3d>
                <a:camera prst="perspectiveLeft" fov="2400000">
                  <a:rot lat="18780000" lon="2340000" rev="18780000"/>
                </a:camera>
                <a:lightRig rig="balanced" dir="t"/>
              </a:scene3d>
              <a:sp3d extrusionH="762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72" name="Group 571"/>
              <p:cNvGrpSpPr>
                <a:grpSpLocks noChangeAspect="1"/>
              </p:cNvGrpSpPr>
              <p:nvPr/>
            </p:nvGrpSpPr>
            <p:grpSpPr>
              <a:xfrm rot="21151256">
                <a:off x="7877180" y="4342765"/>
                <a:ext cx="581473" cy="257798"/>
                <a:chOff x="2239865" y="1866900"/>
                <a:chExt cx="644525" cy="285751"/>
              </a:xfrm>
              <a:scene3d>
                <a:camera prst="perspectiveLeft" fov="3900000">
                  <a:rot lat="19200000" lon="3600000" rev="21300000"/>
                </a:camera>
                <a:lightRig rig="threePt" dir="t"/>
              </a:scene3d>
            </p:grpSpPr>
            <p:sp>
              <p:nvSpPr>
                <p:cNvPr id="573"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4"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5"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6"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7"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8"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sp>
            <p:nvSpPr>
              <p:cNvPr id="549" name="TextBox 548"/>
              <p:cNvSpPr txBox="1"/>
              <p:nvPr/>
            </p:nvSpPr>
            <p:spPr>
              <a:xfrm>
                <a:off x="7813489" y="3939204"/>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ReRAM</a:t>
                </a:r>
              </a:p>
            </p:txBody>
          </p:sp>
        </p:grpSp>
        <p:grpSp>
          <p:nvGrpSpPr>
            <p:cNvPr id="131" name="Group 130"/>
            <p:cNvGrpSpPr/>
            <p:nvPr/>
          </p:nvGrpSpPr>
          <p:grpSpPr>
            <a:xfrm>
              <a:off x="8036204" y="3626926"/>
              <a:ext cx="736155" cy="796212"/>
              <a:chOff x="8151646" y="3653951"/>
              <a:chExt cx="736155" cy="796212"/>
            </a:xfrm>
          </p:grpSpPr>
          <p:sp>
            <p:nvSpPr>
              <p:cNvPr id="529" name="Rectangle 528"/>
              <p:cNvSpPr/>
              <p:nvPr/>
            </p:nvSpPr>
            <p:spPr bwMode="ltGray">
              <a:xfrm>
                <a:off x="8288127" y="3653951"/>
                <a:ext cx="189364" cy="693475"/>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762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0" name="TextBox 549"/>
              <p:cNvSpPr txBox="1"/>
              <p:nvPr/>
            </p:nvSpPr>
            <p:spPr>
              <a:xfrm>
                <a:off x="8151646" y="3821817"/>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DRAM</a:t>
                </a:r>
              </a:p>
            </p:txBody>
          </p:sp>
          <p:grpSp>
            <p:nvGrpSpPr>
              <p:cNvPr id="565" name="Group 564"/>
              <p:cNvGrpSpPr>
                <a:grpSpLocks noChangeAspect="1"/>
              </p:cNvGrpSpPr>
              <p:nvPr/>
            </p:nvGrpSpPr>
            <p:grpSpPr>
              <a:xfrm rot="21151256">
                <a:off x="8193856" y="4192365"/>
                <a:ext cx="581473" cy="257798"/>
                <a:chOff x="2239865" y="1866900"/>
                <a:chExt cx="644525" cy="285751"/>
              </a:xfrm>
              <a:scene3d>
                <a:camera prst="perspectiveLeft" fov="3900000">
                  <a:rot lat="19800000" lon="3600000" rev="21300000"/>
                </a:camera>
                <a:lightRig rig="threePt" dir="t"/>
              </a:scene3d>
            </p:grpSpPr>
            <p:sp>
              <p:nvSpPr>
                <p:cNvPr id="566"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7"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8"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9"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0"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1"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sp>
          <p:nvSpPr>
            <p:cNvPr id="557" name="Rectangle 556"/>
            <p:cNvSpPr/>
            <p:nvPr/>
          </p:nvSpPr>
          <p:spPr bwMode="ltGray">
            <a:xfrm>
              <a:off x="8462480" y="4014596"/>
              <a:ext cx="189364" cy="693475"/>
            </a:xfrm>
            <a:prstGeom prst="rect">
              <a:avLst/>
            </a:prstGeom>
            <a:solidFill>
              <a:schemeClr val="bg1">
                <a:alpha val="10000"/>
              </a:schemeClr>
            </a:solidFill>
            <a:ln w="50800">
              <a:noFill/>
            </a:ln>
            <a:scene3d>
              <a:camera prst="perspectiveLeft" fov="3000000">
                <a:rot lat="18780000" lon="2340000" rev="18780000"/>
              </a:camera>
              <a:lightRig rig="flat" dir="t"/>
            </a:scene3d>
            <a:sp3d extrusionH="762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94" name="Picture 5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24799" y="3821742"/>
              <a:ext cx="477470" cy="477470"/>
            </a:xfrm>
            <a:prstGeom prst="rect">
              <a:avLst/>
            </a:prstGeom>
            <a:scene3d>
              <a:camera prst="perspectiveHeroicExtremeRightFacing" fov="0">
                <a:rot lat="19800000" lon="3600000" rev="120000"/>
              </a:camera>
              <a:lightRig rig="threePt" dir="t"/>
            </a:scene3d>
          </p:spPr>
        </p:pic>
        <p:grpSp>
          <p:nvGrpSpPr>
            <p:cNvPr id="175" name="Group 174"/>
            <p:cNvGrpSpPr/>
            <p:nvPr/>
          </p:nvGrpSpPr>
          <p:grpSpPr>
            <a:xfrm>
              <a:off x="8639180" y="4278025"/>
              <a:ext cx="736155" cy="901076"/>
              <a:chOff x="8754622" y="4305050"/>
              <a:chExt cx="736155" cy="901076"/>
            </a:xfrm>
          </p:grpSpPr>
          <p:sp>
            <p:nvSpPr>
              <p:cNvPr id="531" name="Rectangle 530"/>
              <p:cNvSpPr/>
              <p:nvPr/>
            </p:nvSpPr>
            <p:spPr bwMode="ltGray">
              <a:xfrm>
                <a:off x="8903894" y="4305050"/>
                <a:ext cx="189364" cy="693475"/>
              </a:xfrm>
              <a:prstGeom prst="rect">
                <a:avLst/>
              </a:prstGeom>
              <a:solidFill>
                <a:schemeClr val="accent3"/>
              </a:solidFill>
              <a:ln w="50800">
                <a:noFill/>
              </a:ln>
              <a:scene3d>
                <a:camera prst="perspectiveLeft" fov="6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1" name="TextBox 550"/>
              <p:cNvSpPr txBox="1"/>
              <p:nvPr/>
            </p:nvSpPr>
            <p:spPr>
              <a:xfrm>
                <a:off x="8754622" y="4478863"/>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RISC-V</a:t>
                </a:r>
              </a:p>
            </p:txBody>
          </p:sp>
          <p:pic>
            <p:nvPicPr>
              <p:cNvPr id="595" name="Picture 5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47123" y="4728656"/>
                <a:ext cx="477470" cy="477470"/>
              </a:xfrm>
              <a:prstGeom prst="rect">
                <a:avLst/>
              </a:prstGeom>
              <a:scene3d>
                <a:camera prst="perspectiveHeroicExtremeRightFacing" fov="0">
                  <a:rot lat="19800000" lon="3600000" rev="120000"/>
                </a:camera>
                <a:lightRig rig="threePt" dir="t"/>
              </a:scene3d>
            </p:spPr>
          </p:pic>
        </p:grpSp>
        <p:grpSp>
          <p:nvGrpSpPr>
            <p:cNvPr id="177" name="Group 176"/>
            <p:cNvGrpSpPr/>
            <p:nvPr/>
          </p:nvGrpSpPr>
          <p:grpSpPr>
            <a:xfrm>
              <a:off x="7430358" y="2967221"/>
              <a:ext cx="736155" cy="897746"/>
              <a:chOff x="7545800" y="2994246"/>
              <a:chExt cx="736155" cy="897746"/>
            </a:xfrm>
          </p:grpSpPr>
          <p:sp>
            <p:nvSpPr>
              <p:cNvPr id="527" name="Rectangle 526"/>
              <p:cNvSpPr/>
              <p:nvPr/>
            </p:nvSpPr>
            <p:spPr bwMode="ltGray">
              <a:xfrm>
                <a:off x="7733181" y="2994246"/>
                <a:ext cx="189364" cy="693475"/>
              </a:xfrm>
              <a:prstGeom prst="rect">
                <a:avLst/>
              </a:prstGeom>
              <a:solidFill>
                <a:schemeClr val="accent1"/>
              </a:solidFill>
              <a:ln w="50800">
                <a:noFill/>
              </a:ln>
              <a:scene3d>
                <a:camera prst="perspectiveLeft" fov="3000000">
                  <a:rot lat="18780000" lon="2400000" rev="18780000"/>
                </a:camera>
                <a:lightRig rig="balanced" dir="t"/>
              </a:scene3d>
              <a:sp3d extrusionH="762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8" name="TextBox 547"/>
              <p:cNvSpPr txBox="1"/>
              <p:nvPr/>
            </p:nvSpPr>
            <p:spPr>
              <a:xfrm>
                <a:off x="7545800" y="3203242"/>
                <a:ext cx="736155" cy="284942"/>
              </a:xfrm>
              <a:prstGeom prst="rect">
                <a:avLst/>
              </a:prstGeom>
              <a:noFill/>
              <a:scene3d>
                <a:camera prst="isometricOffAxis1Top">
                  <a:rot lat="20280000" lon="19080000" rev="3780000"/>
                </a:camera>
                <a:lightRig rig="threePt" dir="t"/>
              </a:scene3d>
            </p:spPr>
            <p:txBody>
              <a:bodyPr wrap="square" lIns="0" tIns="0" rIns="0" bIns="0" rtlCol="0">
                <a:noAutofit/>
              </a:bodyPr>
              <a:lstStyle/>
              <a:p>
                <a:pPr>
                  <a:lnSpc>
                    <a:spcPct val="90000"/>
                  </a:lnSpc>
                </a:pPr>
                <a:r>
                  <a:rPr lang="en-US" sz="1100" b="1" dirty="0">
                    <a:solidFill>
                      <a:schemeClr val="bg1"/>
                    </a:solidFill>
                  </a:rPr>
                  <a:t>Quantum</a:t>
                </a:r>
              </a:p>
            </p:txBody>
          </p:sp>
          <p:sp>
            <p:nvSpPr>
              <p:cNvPr id="596" name="Freeform 5"/>
              <p:cNvSpPr>
                <a:spLocks noEditPoints="1"/>
              </p:cNvSpPr>
              <p:nvPr/>
            </p:nvSpPr>
            <p:spPr bwMode="auto">
              <a:xfrm>
                <a:off x="7688365" y="3483449"/>
                <a:ext cx="449733" cy="408543"/>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180" name="Group 179"/>
            <p:cNvGrpSpPr/>
            <p:nvPr/>
          </p:nvGrpSpPr>
          <p:grpSpPr>
            <a:xfrm>
              <a:off x="8957884" y="4416786"/>
              <a:ext cx="736155" cy="824869"/>
              <a:chOff x="9035618" y="4434384"/>
              <a:chExt cx="736155" cy="824869"/>
            </a:xfrm>
          </p:grpSpPr>
          <p:sp>
            <p:nvSpPr>
              <p:cNvPr id="532" name="Rectangle 531"/>
              <p:cNvSpPr/>
              <p:nvPr/>
            </p:nvSpPr>
            <p:spPr bwMode="ltGray">
              <a:xfrm>
                <a:off x="9187896" y="4434384"/>
                <a:ext cx="189364" cy="693475"/>
              </a:xfrm>
              <a:prstGeom prst="rect">
                <a:avLst/>
              </a:prstGeom>
              <a:solidFill>
                <a:schemeClr val="accent1"/>
              </a:solidFill>
              <a:ln w="50800">
                <a:noFill/>
              </a:ln>
              <a:scene3d>
                <a:camera prst="perspectiveLeft" fov="3000000">
                  <a:rot lat="18780000" lon="2340000" rev="18780000"/>
                </a:camera>
                <a:lightRig rig="balanced" dir="t"/>
              </a:scene3d>
              <a:sp3d extrusionH="5715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52" name="TextBox 551"/>
              <p:cNvSpPr txBox="1"/>
              <p:nvPr/>
            </p:nvSpPr>
            <p:spPr>
              <a:xfrm>
                <a:off x="9035618" y="4613373"/>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Optical</a:t>
                </a:r>
              </a:p>
            </p:txBody>
          </p:sp>
          <p:sp>
            <p:nvSpPr>
              <p:cNvPr id="599" name="Freeform 5"/>
              <p:cNvSpPr>
                <a:spLocks noEditPoints="1"/>
              </p:cNvSpPr>
              <p:nvPr/>
            </p:nvSpPr>
            <p:spPr bwMode="auto">
              <a:xfrm>
                <a:off x="9152413" y="4893243"/>
                <a:ext cx="402912" cy="366010"/>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600" name="Group 599"/>
            <p:cNvGrpSpPr/>
            <p:nvPr/>
          </p:nvGrpSpPr>
          <p:grpSpPr>
            <a:xfrm>
              <a:off x="10105142" y="3588137"/>
              <a:ext cx="736155" cy="812917"/>
              <a:chOff x="9060803" y="4434384"/>
              <a:chExt cx="736155" cy="812917"/>
            </a:xfrm>
          </p:grpSpPr>
          <p:sp>
            <p:nvSpPr>
              <p:cNvPr id="601" name="Rectangle 600"/>
              <p:cNvSpPr/>
              <p:nvPr/>
            </p:nvSpPr>
            <p:spPr bwMode="ltGray">
              <a:xfrm>
                <a:off x="9187896" y="4434384"/>
                <a:ext cx="189364" cy="693475"/>
              </a:xfrm>
              <a:prstGeom prst="rect">
                <a:avLst/>
              </a:prstGeom>
              <a:solidFill>
                <a:schemeClr val="accent1"/>
              </a:solidFill>
              <a:ln w="50800">
                <a:noFill/>
              </a:ln>
              <a:scene3d>
                <a:camera prst="perspectiveLeft" fov="6000000">
                  <a:rot lat="18780000" lon="2400000" rev="18780000"/>
                </a:camera>
                <a:lightRig rig="balanced" dir="t"/>
              </a:scene3d>
              <a:sp3d extrusionH="5715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02" name="TextBox 601"/>
              <p:cNvSpPr txBox="1"/>
              <p:nvPr/>
            </p:nvSpPr>
            <p:spPr>
              <a:xfrm>
                <a:off x="9060803" y="4579239"/>
                <a:ext cx="736155" cy="284942"/>
              </a:xfrm>
              <a:prstGeom prst="rect">
                <a:avLst/>
              </a:prstGeom>
              <a:noFill/>
              <a:scene3d>
                <a:camera prst="isometricOffAxis1Top">
                  <a:rot lat="20160000" lon="19080000" rev="3900000"/>
                </a:camera>
                <a:lightRig rig="threePt" dir="t"/>
              </a:scene3d>
            </p:spPr>
            <p:txBody>
              <a:bodyPr wrap="square" lIns="0" tIns="0" rIns="0" bIns="0" rtlCol="0">
                <a:noAutofit/>
              </a:bodyPr>
              <a:lstStyle/>
              <a:p>
                <a:pPr>
                  <a:lnSpc>
                    <a:spcPct val="90000"/>
                  </a:lnSpc>
                </a:pPr>
                <a:r>
                  <a:rPr lang="en-US" sz="1100" b="1" dirty="0">
                    <a:solidFill>
                      <a:schemeClr val="bg1"/>
                    </a:solidFill>
                  </a:rPr>
                  <a:t>Neuro</a:t>
                </a:r>
              </a:p>
            </p:txBody>
          </p:sp>
          <p:sp>
            <p:nvSpPr>
              <p:cNvPr id="603" name="Freeform 5"/>
              <p:cNvSpPr>
                <a:spLocks noEditPoints="1"/>
              </p:cNvSpPr>
              <p:nvPr/>
            </p:nvSpPr>
            <p:spPr bwMode="auto">
              <a:xfrm>
                <a:off x="9158389" y="4881291"/>
                <a:ext cx="402912" cy="366010"/>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12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cxnSp>
          <p:nvCxnSpPr>
            <p:cNvPr id="184" name="Straight Arrow Connector 183"/>
            <p:cNvCxnSpPr/>
            <p:nvPr/>
          </p:nvCxnSpPr>
          <p:spPr>
            <a:xfrm flipV="1">
              <a:off x="11290937" y="3662882"/>
              <a:ext cx="575035" cy="105126"/>
            </a:xfrm>
            <a:prstGeom prst="straightConnector1">
              <a:avLst/>
            </a:prstGeom>
            <a:ln w="25400">
              <a:solidFill>
                <a:schemeClr val="bg1">
                  <a:lumMod val="7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07" name="Straight Arrow Connector 606"/>
            <p:cNvCxnSpPr/>
            <p:nvPr/>
          </p:nvCxnSpPr>
          <p:spPr>
            <a:xfrm>
              <a:off x="9582300" y="5745792"/>
              <a:ext cx="210599" cy="546891"/>
            </a:xfrm>
            <a:prstGeom prst="straightConnector1">
              <a:avLst/>
            </a:prstGeom>
            <a:ln w="25400">
              <a:solidFill>
                <a:schemeClr val="bg1">
                  <a:lumMod val="75000"/>
                </a:schemeClr>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608" name="Straight Arrow Connector 607"/>
            <p:cNvCxnSpPr/>
            <p:nvPr/>
          </p:nvCxnSpPr>
          <p:spPr>
            <a:xfrm flipH="1">
              <a:off x="5535864" y="4663858"/>
              <a:ext cx="749203" cy="195942"/>
            </a:xfrm>
            <a:prstGeom prst="straightConnector1">
              <a:avLst/>
            </a:prstGeom>
            <a:ln w="25400">
              <a:solidFill>
                <a:schemeClr val="bg1">
                  <a:lumMod val="75000"/>
                </a:schemeClr>
              </a:solidFill>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12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bwMode="ltGray">
          <a:xfrm>
            <a:off x="9056225" y="4041520"/>
            <a:ext cx="2286000" cy="1429555"/>
          </a:xfrm>
          <a:custGeom>
            <a:avLst/>
            <a:gdLst>
              <a:gd name="connsiteX0" fmla="*/ 0 w 2286000"/>
              <a:gd name="connsiteY0" fmla="*/ 1017431 h 1429555"/>
              <a:gd name="connsiteX1" fmla="*/ 1010991 w 2286000"/>
              <a:gd name="connsiteY1" fmla="*/ 0 h 1429555"/>
              <a:gd name="connsiteX2" fmla="*/ 2286000 w 2286000"/>
              <a:gd name="connsiteY2" fmla="*/ 379927 h 1429555"/>
              <a:gd name="connsiteX3" fmla="*/ 1320084 w 2286000"/>
              <a:gd name="connsiteY3" fmla="*/ 1429555 h 1429555"/>
              <a:gd name="connsiteX4" fmla="*/ 0 w 2286000"/>
              <a:gd name="connsiteY4" fmla="*/ 1017431 h 1429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429555">
                <a:moveTo>
                  <a:pt x="0" y="1017431"/>
                </a:moveTo>
                <a:lnTo>
                  <a:pt x="1010991" y="0"/>
                </a:lnTo>
                <a:lnTo>
                  <a:pt x="2286000" y="379927"/>
                </a:lnTo>
                <a:lnTo>
                  <a:pt x="1320084" y="1429555"/>
                </a:lnTo>
                <a:lnTo>
                  <a:pt x="0" y="1017431"/>
                </a:lnTo>
                <a:close/>
              </a:path>
            </a:pathLst>
          </a:custGeom>
          <a:noFill/>
          <a:ln w="1905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14" name="Group 313"/>
          <p:cNvGrpSpPr/>
          <p:nvPr/>
        </p:nvGrpSpPr>
        <p:grpSpPr>
          <a:xfrm>
            <a:off x="3461213" y="3358046"/>
            <a:ext cx="1839954" cy="1565819"/>
            <a:chOff x="7388103" y="3725255"/>
            <a:chExt cx="2072916" cy="1764072"/>
          </a:xfrm>
          <a:scene3d>
            <a:camera prst="perspectiveHeroicExtremeRightFacing" fov="1200000">
              <a:rot lat="18906000" lon="2112000" rev="18984000"/>
            </a:camera>
            <a:lightRig rig="balanced" dir="t"/>
          </a:scene3d>
        </p:grpSpPr>
        <p:sp>
          <p:nvSpPr>
            <p:cNvPr id="315" name="Rectangle 314"/>
            <p:cNvSpPr/>
            <p:nvPr/>
          </p:nvSpPr>
          <p:spPr bwMode="ltGray">
            <a:xfrm>
              <a:off x="7388103" y="3725255"/>
              <a:ext cx="2072916" cy="1764072"/>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16" name="Rectangle 315"/>
            <p:cNvSpPr/>
            <p:nvPr/>
          </p:nvSpPr>
          <p:spPr bwMode="ltGray">
            <a:xfrm>
              <a:off x="7619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17" name="Rectangle 316"/>
            <p:cNvSpPr/>
            <p:nvPr/>
          </p:nvSpPr>
          <p:spPr bwMode="ltGray">
            <a:xfrm>
              <a:off x="7924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18" name="Rectangle 317"/>
            <p:cNvSpPr/>
            <p:nvPr/>
          </p:nvSpPr>
          <p:spPr bwMode="ltGray">
            <a:xfrm>
              <a:off x="8229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19" name="Rectangle 318"/>
            <p:cNvSpPr/>
            <p:nvPr/>
          </p:nvSpPr>
          <p:spPr bwMode="ltGray">
            <a:xfrm>
              <a:off x="8534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0" name="Rectangle 319"/>
            <p:cNvSpPr/>
            <p:nvPr/>
          </p:nvSpPr>
          <p:spPr bwMode="ltGray">
            <a:xfrm>
              <a:off x="76197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1" name="Rectangle 320"/>
            <p:cNvSpPr/>
            <p:nvPr/>
          </p:nvSpPr>
          <p:spPr bwMode="ltGray">
            <a:xfrm>
              <a:off x="79245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2" name="Rectangle 321"/>
            <p:cNvSpPr/>
            <p:nvPr/>
          </p:nvSpPr>
          <p:spPr bwMode="ltGray">
            <a:xfrm>
              <a:off x="82293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3" name="Rectangle 322"/>
            <p:cNvSpPr/>
            <p:nvPr/>
          </p:nvSpPr>
          <p:spPr bwMode="ltGray">
            <a:xfrm>
              <a:off x="85341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4" name="Rectangle 323"/>
            <p:cNvSpPr/>
            <p:nvPr/>
          </p:nvSpPr>
          <p:spPr bwMode="ltGray">
            <a:xfrm>
              <a:off x="88392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5" name="Rectangle 324"/>
            <p:cNvSpPr/>
            <p:nvPr/>
          </p:nvSpPr>
          <p:spPr bwMode="ltGray">
            <a:xfrm>
              <a:off x="91440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6" name="Rectangle 325"/>
            <p:cNvSpPr/>
            <p:nvPr/>
          </p:nvSpPr>
          <p:spPr bwMode="ltGray">
            <a:xfrm>
              <a:off x="88392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27" name="Rectangle 326"/>
            <p:cNvSpPr/>
            <p:nvPr/>
          </p:nvSpPr>
          <p:spPr bwMode="ltGray">
            <a:xfrm>
              <a:off x="91440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351" name="Group 350"/>
          <p:cNvGrpSpPr/>
          <p:nvPr/>
        </p:nvGrpSpPr>
        <p:grpSpPr>
          <a:xfrm>
            <a:off x="3855297" y="3047111"/>
            <a:ext cx="378698" cy="666807"/>
            <a:chOff x="5028089" y="2365629"/>
            <a:chExt cx="378698" cy="666807"/>
          </a:xfrm>
        </p:grpSpPr>
        <p:sp>
          <p:nvSpPr>
            <p:cNvPr id="352" name="Rectangle 351"/>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635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53" name="Group 352"/>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354"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5"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6"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7"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8"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9"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360" name="Group 359"/>
          <p:cNvGrpSpPr/>
          <p:nvPr/>
        </p:nvGrpSpPr>
        <p:grpSpPr>
          <a:xfrm>
            <a:off x="4093632" y="2982674"/>
            <a:ext cx="378698" cy="666807"/>
            <a:chOff x="5028089" y="2365629"/>
            <a:chExt cx="378698" cy="666807"/>
          </a:xfrm>
        </p:grpSpPr>
        <p:sp>
          <p:nvSpPr>
            <p:cNvPr id="361" name="Rectangle 360"/>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635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62" name="Group 361"/>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363"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64"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65"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66"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67"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68"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7" name="Group 6"/>
          <p:cNvGrpSpPr/>
          <p:nvPr/>
        </p:nvGrpSpPr>
        <p:grpSpPr>
          <a:xfrm>
            <a:off x="4378509" y="2951590"/>
            <a:ext cx="369504" cy="763425"/>
            <a:chOff x="4374346" y="2130297"/>
            <a:chExt cx="369504" cy="763425"/>
          </a:xfrm>
        </p:grpSpPr>
        <p:sp>
          <p:nvSpPr>
            <p:cNvPr id="370" name="Rectangle 369"/>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378" name="Picture 3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379" name="Group 378"/>
          <p:cNvGrpSpPr/>
          <p:nvPr/>
        </p:nvGrpSpPr>
        <p:grpSpPr>
          <a:xfrm>
            <a:off x="4606406" y="3008830"/>
            <a:ext cx="369504" cy="763425"/>
            <a:chOff x="4374346" y="2130297"/>
            <a:chExt cx="369504" cy="763425"/>
          </a:xfrm>
        </p:grpSpPr>
        <p:sp>
          <p:nvSpPr>
            <p:cNvPr id="380" name="Rectangle 379"/>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381" name="Picture 3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382" name="Group 381"/>
          <p:cNvGrpSpPr/>
          <p:nvPr/>
        </p:nvGrpSpPr>
        <p:grpSpPr>
          <a:xfrm>
            <a:off x="4838564" y="3072518"/>
            <a:ext cx="369504" cy="763425"/>
            <a:chOff x="4374346" y="2130297"/>
            <a:chExt cx="369504" cy="763425"/>
          </a:xfrm>
        </p:grpSpPr>
        <p:sp>
          <p:nvSpPr>
            <p:cNvPr id="383" name="Rectangle 382"/>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384" name="Picture 3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385" name="Group 384"/>
          <p:cNvGrpSpPr/>
          <p:nvPr/>
        </p:nvGrpSpPr>
        <p:grpSpPr>
          <a:xfrm>
            <a:off x="5075956" y="2787442"/>
            <a:ext cx="369504" cy="763425"/>
            <a:chOff x="4374346" y="2130297"/>
            <a:chExt cx="369504" cy="763425"/>
          </a:xfrm>
        </p:grpSpPr>
        <p:sp>
          <p:nvSpPr>
            <p:cNvPr id="386" name="Rectangle 385"/>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387" name="Picture 3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sp>
        <p:nvSpPr>
          <p:cNvPr id="2" name="Title 1"/>
          <p:cNvSpPr>
            <a:spLocks noGrp="1"/>
          </p:cNvSpPr>
          <p:nvPr>
            <p:ph type="title"/>
          </p:nvPr>
        </p:nvSpPr>
        <p:spPr/>
        <p:txBody>
          <a:bodyPr/>
          <a:lstStyle/>
          <a:p>
            <a:r>
              <a:rPr lang="en-US" sz="2650" dirty="0"/>
              <a:t>Memory-Driven Computing is the future for every kind of computing</a:t>
            </a:r>
          </a:p>
        </p:txBody>
      </p:sp>
      <p:sp>
        <p:nvSpPr>
          <p:cNvPr id="4" name="Slide Number Placeholder 3"/>
          <p:cNvSpPr>
            <a:spLocks noGrp="1"/>
          </p:cNvSpPr>
          <p:nvPr>
            <p:ph type="sldNum" sz="quarter" idx="12"/>
          </p:nvPr>
        </p:nvSpPr>
        <p:spPr>
          <a:xfrm>
            <a:off x="11049000" y="7257267"/>
            <a:ext cx="533399" cy="232147"/>
          </a:xfrm>
        </p:spPr>
        <p:txBody>
          <a:bodyPr/>
          <a:lstStyle/>
          <a:p>
            <a:fld id="{B016F8AB-BCEA-4347-8BA6-BE776009BC89}" type="slidenum">
              <a:rPr lang="en-US" smtClean="0"/>
              <a:t>7</a:t>
            </a:fld>
            <a:endParaRPr lang="en-US" dirty="0"/>
          </a:p>
        </p:txBody>
      </p:sp>
      <p:sp>
        <p:nvSpPr>
          <p:cNvPr id="103" name="Rectangle 102">
            <a:extLst>
              <a:ext uri="{FF2B5EF4-FFF2-40B4-BE49-F238E27FC236}">
                <a16:creationId xmlns:a16="http://schemas.microsoft.com/office/drawing/2014/main" id="{3FBD2D2A-1455-42D8-834C-FAFDD74106FD}"/>
              </a:ext>
            </a:extLst>
          </p:cNvPr>
          <p:cNvSpPr/>
          <p:nvPr/>
        </p:nvSpPr>
        <p:spPr>
          <a:xfrm>
            <a:off x="789673" y="1803013"/>
            <a:ext cx="1900059" cy="338554"/>
          </a:xfrm>
          <a:prstGeom prst="rect">
            <a:avLst/>
          </a:prstGeom>
        </p:spPr>
        <p:txBody>
          <a:bodyPr wrap="square" lIns="0" tIns="45720" rIns="0" bIns="45720" anchor="b">
            <a:spAutoFit/>
          </a:bodyPr>
          <a:lstStyle/>
          <a:p>
            <a:pPr lvl="0" algn="ctr">
              <a:spcAft>
                <a:spcPts val="200"/>
              </a:spcAft>
              <a:defRPr/>
            </a:pPr>
            <a:r>
              <a:rPr lang="en-US" sz="1600" b="1" dirty="0">
                <a:latin typeface="+mj-lt"/>
              </a:rPr>
              <a:t>Edge device</a:t>
            </a:r>
          </a:p>
        </p:txBody>
      </p:sp>
      <p:sp>
        <p:nvSpPr>
          <p:cNvPr id="34" name="Rectangle 33">
            <a:extLst>
              <a:ext uri="{FF2B5EF4-FFF2-40B4-BE49-F238E27FC236}">
                <a16:creationId xmlns:a16="http://schemas.microsoft.com/office/drawing/2014/main" id="{3FBD2D2A-1455-42D8-834C-FAFDD74106FD}"/>
              </a:ext>
            </a:extLst>
          </p:cNvPr>
          <p:cNvSpPr/>
          <p:nvPr/>
        </p:nvSpPr>
        <p:spPr>
          <a:xfrm>
            <a:off x="3378039" y="1556792"/>
            <a:ext cx="1900059" cy="584775"/>
          </a:xfrm>
          <a:prstGeom prst="rect">
            <a:avLst/>
          </a:prstGeom>
        </p:spPr>
        <p:txBody>
          <a:bodyPr wrap="square" lIns="0" tIns="45720" rIns="0" bIns="45720" anchor="b">
            <a:spAutoFit/>
          </a:bodyPr>
          <a:lstStyle/>
          <a:p>
            <a:pPr lvl="0" algn="ctr">
              <a:spcAft>
                <a:spcPts val="200"/>
              </a:spcAft>
              <a:defRPr/>
            </a:pPr>
            <a:r>
              <a:rPr lang="en-US" sz="1600" b="1" dirty="0">
                <a:latin typeface="+mj-lt"/>
              </a:rPr>
              <a:t>Cloud infrastructure</a:t>
            </a:r>
          </a:p>
        </p:txBody>
      </p:sp>
      <p:sp>
        <p:nvSpPr>
          <p:cNvPr id="75" name="Rectangle 74">
            <a:extLst>
              <a:ext uri="{FF2B5EF4-FFF2-40B4-BE49-F238E27FC236}">
                <a16:creationId xmlns:a16="http://schemas.microsoft.com/office/drawing/2014/main" id="{3FBD2D2A-1455-42D8-834C-FAFDD74106FD}"/>
              </a:ext>
            </a:extLst>
          </p:cNvPr>
          <p:cNvSpPr/>
          <p:nvPr/>
        </p:nvSpPr>
        <p:spPr>
          <a:xfrm>
            <a:off x="6365321" y="1556792"/>
            <a:ext cx="1900059" cy="584775"/>
          </a:xfrm>
          <a:prstGeom prst="rect">
            <a:avLst/>
          </a:prstGeom>
        </p:spPr>
        <p:txBody>
          <a:bodyPr wrap="square" lIns="0" tIns="45720" rIns="0" bIns="45720" anchor="b">
            <a:spAutoFit/>
          </a:bodyPr>
          <a:lstStyle/>
          <a:p>
            <a:pPr lvl="0" algn="ctr">
              <a:spcAft>
                <a:spcPts val="200"/>
              </a:spcAft>
              <a:defRPr/>
            </a:pPr>
            <a:r>
              <a:rPr lang="en-US" sz="1600" b="1" dirty="0">
                <a:latin typeface="+mj-lt"/>
              </a:rPr>
              <a:t>Big memory</a:t>
            </a:r>
            <a:br>
              <a:rPr lang="en-US" sz="1600" b="1" dirty="0">
                <a:latin typeface="+mj-lt"/>
              </a:rPr>
            </a:br>
            <a:r>
              <a:rPr lang="en-US" sz="1600" b="1" dirty="0">
                <a:latin typeface="+mj-lt"/>
              </a:rPr>
              <a:t>machine</a:t>
            </a:r>
          </a:p>
        </p:txBody>
      </p:sp>
      <p:sp>
        <p:nvSpPr>
          <p:cNvPr id="77" name="Rectangle 76">
            <a:extLst>
              <a:ext uri="{FF2B5EF4-FFF2-40B4-BE49-F238E27FC236}">
                <a16:creationId xmlns:a16="http://schemas.microsoft.com/office/drawing/2014/main" id="{3FBD2D2A-1455-42D8-834C-FAFDD74106FD}"/>
              </a:ext>
            </a:extLst>
          </p:cNvPr>
          <p:cNvSpPr/>
          <p:nvPr/>
        </p:nvSpPr>
        <p:spPr>
          <a:xfrm>
            <a:off x="9250261" y="1556792"/>
            <a:ext cx="1900059" cy="584775"/>
          </a:xfrm>
          <a:prstGeom prst="rect">
            <a:avLst/>
          </a:prstGeom>
        </p:spPr>
        <p:txBody>
          <a:bodyPr wrap="square" lIns="0" tIns="45720" rIns="0" bIns="45720" anchor="b">
            <a:spAutoFit/>
          </a:bodyPr>
          <a:lstStyle/>
          <a:p>
            <a:pPr lvl="0" algn="ctr">
              <a:spcAft>
                <a:spcPts val="200"/>
              </a:spcAft>
              <a:defRPr/>
            </a:pPr>
            <a:r>
              <a:rPr lang="en-US" sz="1600" b="1" dirty="0">
                <a:latin typeface="+mj-lt"/>
              </a:rPr>
              <a:t>Exascale</a:t>
            </a:r>
            <a:br>
              <a:rPr lang="en-US" sz="1600" b="1" dirty="0">
                <a:latin typeface="+mj-lt"/>
              </a:rPr>
            </a:br>
            <a:r>
              <a:rPr lang="en-US" sz="1600" b="1" dirty="0">
                <a:latin typeface="+mj-lt"/>
              </a:rPr>
              <a:t>computer</a:t>
            </a:r>
          </a:p>
        </p:txBody>
      </p:sp>
      <p:grpSp>
        <p:nvGrpSpPr>
          <p:cNvPr id="119" name="Group 118"/>
          <p:cNvGrpSpPr/>
          <p:nvPr/>
        </p:nvGrpSpPr>
        <p:grpSpPr>
          <a:xfrm>
            <a:off x="999212" y="4035768"/>
            <a:ext cx="1627954" cy="1083925"/>
            <a:chOff x="7388103" y="4510545"/>
            <a:chExt cx="1470039" cy="978782"/>
          </a:xfrm>
          <a:scene3d>
            <a:camera prst="perspectiveHeroicExtremeRightFacing" fov="1200000">
              <a:rot lat="18906000" lon="2112000" rev="18984000"/>
            </a:camera>
            <a:lightRig rig="balanced" dir="t"/>
          </a:scene3d>
        </p:grpSpPr>
        <p:sp>
          <p:nvSpPr>
            <p:cNvPr id="120" name="Rectangle 119"/>
            <p:cNvSpPr/>
            <p:nvPr/>
          </p:nvSpPr>
          <p:spPr bwMode="ltGray">
            <a:xfrm>
              <a:off x="7388103" y="4510545"/>
              <a:ext cx="1470039" cy="978782"/>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3" name="Rectangle 222"/>
            <p:cNvSpPr/>
            <p:nvPr/>
          </p:nvSpPr>
          <p:spPr bwMode="ltGray">
            <a:xfrm>
              <a:off x="7619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4" name="Rectangle 223"/>
            <p:cNvSpPr/>
            <p:nvPr/>
          </p:nvSpPr>
          <p:spPr bwMode="ltGray">
            <a:xfrm>
              <a:off x="7924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5" name="Rectangle 224"/>
            <p:cNvSpPr/>
            <p:nvPr/>
          </p:nvSpPr>
          <p:spPr bwMode="ltGray">
            <a:xfrm>
              <a:off x="8229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226" name="Rectangle 225"/>
            <p:cNvSpPr/>
            <p:nvPr/>
          </p:nvSpPr>
          <p:spPr bwMode="ltGray">
            <a:xfrm>
              <a:off x="8534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sp>
        <p:nvSpPr>
          <p:cNvPr id="238" name="Rectangle 237"/>
          <p:cNvSpPr/>
          <p:nvPr/>
        </p:nvSpPr>
        <p:spPr bwMode="ltGray">
          <a:xfrm>
            <a:off x="1244727" y="3763348"/>
            <a:ext cx="189364" cy="693475"/>
          </a:xfrm>
          <a:prstGeom prst="rect">
            <a:avLst/>
          </a:prstGeom>
          <a:solidFill>
            <a:schemeClr val="accent1"/>
          </a:solidFill>
          <a:ln w="50800">
            <a:noFill/>
          </a:ln>
          <a:scene3d>
            <a:camera prst="perspectiveLeft" fov="3000000">
              <a:rot lat="18780000" lon="2340000" rev="18780000"/>
            </a:camera>
            <a:lightRig rig="balanced" dir="t"/>
          </a:scene3d>
          <a:sp3d extrusionH="381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25" name="Group 24"/>
          <p:cNvGrpSpPr/>
          <p:nvPr/>
        </p:nvGrpSpPr>
        <p:grpSpPr>
          <a:xfrm>
            <a:off x="1444832" y="3544493"/>
            <a:ext cx="581473" cy="796212"/>
            <a:chOff x="1444832" y="2718094"/>
            <a:chExt cx="581473" cy="796212"/>
          </a:xfrm>
        </p:grpSpPr>
        <p:sp>
          <p:nvSpPr>
            <p:cNvPr id="286" name="Rectangle 285"/>
            <p:cNvSpPr/>
            <p:nvPr/>
          </p:nvSpPr>
          <p:spPr bwMode="ltGray">
            <a:xfrm>
              <a:off x="1546919" y="2718094"/>
              <a:ext cx="189364" cy="693475"/>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762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288" name="Group 287"/>
            <p:cNvGrpSpPr>
              <a:grpSpLocks noChangeAspect="1"/>
            </p:cNvGrpSpPr>
            <p:nvPr/>
          </p:nvGrpSpPr>
          <p:grpSpPr>
            <a:xfrm>
              <a:off x="1444832" y="3256508"/>
              <a:ext cx="581473" cy="257798"/>
              <a:chOff x="2239865" y="1866900"/>
              <a:chExt cx="644525" cy="285751"/>
            </a:xfrm>
            <a:scene3d>
              <a:camera prst="perspectiveLeft" fov="4500000">
                <a:rot lat="19800000" lon="3600000" rev="120000"/>
              </a:camera>
              <a:lightRig rig="threePt" dir="t"/>
            </a:scene3d>
          </p:grpSpPr>
          <p:sp>
            <p:nvSpPr>
              <p:cNvPr id="289"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90"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91"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92"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93"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294"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 name="Group 4"/>
          <p:cNvGrpSpPr/>
          <p:nvPr/>
        </p:nvGrpSpPr>
        <p:grpSpPr>
          <a:xfrm>
            <a:off x="2103666" y="3720121"/>
            <a:ext cx="477470" cy="932210"/>
            <a:chOff x="-1086628" y="2935578"/>
            <a:chExt cx="477470" cy="932210"/>
          </a:xfrm>
        </p:grpSpPr>
        <p:sp>
          <p:nvSpPr>
            <p:cNvPr id="265" name="Rectangle 264"/>
            <p:cNvSpPr/>
            <p:nvPr/>
          </p:nvSpPr>
          <p:spPr bwMode="ltGray">
            <a:xfrm>
              <a:off x="-1039703" y="2935578"/>
              <a:ext cx="189364" cy="693475"/>
            </a:xfrm>
            <a:prstGeom prst="rect">
              <a:avLst/>
            </a:prstGeom>
            <a:solidFill>
              <a:schemeClr val="accent3"/>
            </a:solidFill>
            <a:ln w="50800">
              <a:noFill/>
            </a:ln>
            <a:scene3d>
              <a:camera prst="perspectiveLeft" fov="3000000">
                <a:rot lat="18780000" lon="2340000" rev="18780000"/>
              </a:camera>
              <a:lightRig rig="balanced" dir="t"/>
            </a:scene3d>
            <a:sp3d extrusionH="762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86628" y="3390318"/>
              <a:ext cx="477470" cy="477470"/>
            </a:xfrm>
            <a:prstGeom prst="rect">
              <a:avLst/>
            </a:prstGeom>
            <a:scene3d>
              <a:camera prst="perspectiveHeroicExtremeRightFacing" fov="3000000">
                <a:rot lat="19800000" lon="3600000" rev="120000"/>
              </a:camera>
              <a:lightRig rig="threePt" dir="t"/>
            </a:scene3d>
          </p:spPr>
        </p:pic>
      </p:grpSp>
      <p:grpSp>
        <p:nvGrpSpPr>
          <p:cNvPr id="11" name="Group 10"/>
          <p:cNvGrpSpPr/>
          <p:nvPr/>
        </p:nvGrpSpPr>
        <p:grpSpPr>
          <a:xfrm>
            <a:off x="3499404" y="3531766"/>
            <a:ext cx="341246" cy="668468"/>
            <a:chOff x="3416954" y="2705367"/>
            <a:chExt cx="341246" cy="668468"/>
          </a:xfrm>
        </p:grpSpPr>
        <p:sp>
          <p:nvSpPr>
            <p:cNvPr id="328" name="Rectangle 327"/>
            <p:cNvSpPr/>
            <p:nvPr/>
          </p:nvSpPr>
          <p:spPr bwMode="ltGray">
            <a:xfrm>
              <a:off x="3443792" y="2705367"/>
              <a:ext cx="152494" cy="558451"/>
            </a:xfrm>
            <a:prstGeom prst="rect">
              <a:avLst/>
            </a:prstGeom>
            <a:solidFill>
              <a:schemeClr val="accent1"/>
            </a:solidFill>
            <a:ln w="50800">
              <a:noFill/>
            </a:ln>
            <a:scene3d>
              <a:camera prst="perspectiveLeft" fov="3000000">
                <a:rot lat="18780000" lon="2340000" rev="18780000"/>
              </a:camera>
              <a:lightRig rig="balanced" dir="t"/>
            </a:scene3d>
            <a:sp3d extrusionH="381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1" name="Freeform 5"/>
            <p:cNvSpPr>
              <a:spLocks noEditPoints="1"/>
            </p:cNvSpPr>
            <p:nvPr/>
          </p:nvSpPr>
          <p:spPr bwMode="auto">
            <a:xfrm>
              <a:off x="3416954" y="3063843"/>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10" name="Group 9"/>
          <p:cNvGrpSpPr/>
          <p:nvPr/>
        </p:nvGrpSpPr>
        <p:grpSpPr>
          <a:xfrm>
            <a:off x="3738694" y="3553083"/>
            <a:ext cx="341246" cy="661074"/>
            <a:chOff x="3656244" y="2726684"/>
            <a:chExt cx="341246" cy="661074"/>
          </a:xfrm>
        </p:grpSpPr>
        <p:sp>
          <p:nvSpPr>
            <p:cNvPr id="330" name="Rectangle 329"/>
            <p:cNvSpPr/>
            <p:nvPr/>
          </p:nvSpPr>
          <p:spPr bwMode="ltGray">
            <a:xfrm>
              <a:off x="3684083" y="2726684"/>
              <a:ext cx="152494" cy="558451"/>
            </a:xfrm>
            <a:prstGeom prst="rect">
              <a:avLst/>
            </a:prstGeom>
            <a:solidFill>
              <a:schemeClr val="accent1"/>
            </a:solidFill>
            <a:ln w="50800">
              <a:noFill/>
            </a:ln>
            <a:scene3d>
              <a:camera prst="perspectiveLeft" fov="3000000">
                <a:rot lat="18780000" lon="2340000" rev="18780000"/>
              </a:camera>
              <a:lightRig rig="balanced" dir="t"/>
            </a:scene3d>
            <a:sp3d extrusionH="4445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0" name="Freeform 5"/>
            <p:cNvSpPr>
              <a:spLocks noEditPoints="1"/>
            </p:cNvSpPr>
            <p:nvPr/>
          </p:nvSpPr>
          <p:spPr bwMode="auto">
            <a:xfrm>
              <a:off x="3656244" y="3077766"/>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9" name="Group 8"/>
          <p:cNvGrpSpPr/>
          <p:nvPr/>
        </p:nvGrpSpPr>
        <p:grpSpPr>
          <a:xfrm>
            <a:off x="4003454" y="3586365"/>
            <a:ext cx="341246" cy="664219"/>
            <a:chOff x="3921004" y="2759966"/>
            <a:chExt cx="341246" cy="664219"/>
          </a:xfrm>
        </p:grpSpPr>
        <p:sp>
          <p:nvSpPr>
            <p:cNvPr id="331" name="Rectangle 330"/>
            <p:cNvSpPr/>
            <p:nvPr/>
          </p:nvSpPr>
          <p:spPr bwMode="ltGray">
            <a:xfrm>
              <a:off x="3934250" y="2759966"/>
              <a:ext cx="152494" cy="558451"/>
            </a:xfrm>
            <a:prstGeom prst="rect">
              <a:avLst/>
            </a:prstGeom>
            <a:solidFill>
              <a:schemeClr val="accent1"/>
            </a:solidFill>
            <a:ln w="50800">
              <a:noFill/>
            </a:ln>
            <a:scene3d>
              <a:camera prst="perspectiveLeft" fov="3000000">
                <a:rot lat="18780000" lon="2340000" rev="18780000"/>
              </a:camera>
              <a:lightRig rig="balanced" dir="t"/>
            </a:scene3d>
            <a:sp3d extrusionH="508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89" name="Freeform 5"/>
            <p:cNvSpPr>
              <a:spLocks noEditPoints="1"/>
            </p:cNvSpPr>
            <p:nvPr/>
          </p:nvSpPr>
          <p:spPr bwMode="auto">
            <a:xfrm>
              <a:off x="3921004" y="3114193"/>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8" name="Group 7"/>
          <p:cNvGrpSpPr/>
          <p:nvPr/>
        </p:nvGrpSpPr>
        <p:grpSpPr>
          <a:xfrm>
            <a:off x="4235664" y="3660739"/>
            <a:ext cx="341246" cy="687663"/>
            <a:chOff x="4153214" y="2839535"/>
            <a:chExt cx="341246" cy="687663"/>
          </a:xfrm>
        </p:grpSpPr>
        <p:sp>
          <p:nvSpPr>
            <p:cNvPr id="332" name="Rectangle 331"/>
            <p:cNvSpPr/>
            <p:nvPr/>
          </p:nvSpPr>
          <p:spPr bwMode="ltGray">
            <a:xfrm>
              <a:off x="4171715" y="2839535"/>
              <a:ext cx="152494" cy="558451"/>
            </a:xfrm>
            <a:prstGeom prst="rect">
              <a:avLst/>
            </a:prstGeom>
            <a:solidFill>
              <a:schemeClr val="accent1"/>
            </a:solidFill>
            <a:ln w="50800">
              <a:noFill/>
            </a:ln>
            <a:scene3d>
              <a:camera prst="perspectiveLeft" fov="3000000">
                <a:rot lat="18780000" lon="2340000" rev="18780000"/>
              </a:camera>
              <a:lightRig rig="balanced" dir="t"/>
            </a:scene3d>
            <a:sp3d extrusionH="508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88" name="Freeform 5"/>
            <p:cNvSpPr>
              <a:spLocks noEditPoints="1"/>
            </p:cNvSpPr>
            <p:nvPr/>
          </p:nvSpPr>
          <p:spPr bwMode="auto">
            <a:xfrm>
              <a:off x="4153214" y="3217206"/>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6" name="Group 5"/>
          <p:cNvGrpSpPr/>
          <p:nvPr/>
        </p:nvGrpSpPr>
        <p:grpSpPr>
          <a:xfrm>
            <a:off x="4452841" y="3631923"/>
            <a:ext cx="378698" cy="666807"/>
            <a:chOff x="5028089" y="2365629"/>
            <a:chExt cx="378698" cy="666807"/>
          </a:xfrm>
        </p:grpSpPr>
        <p:sp>
          <p:nvSpPr>
            <p:cNvPr id="334" name="Rectangle 333"/>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635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35" name="Group 334"/>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336"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37"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38"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39"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0"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1"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342" name="Group 341"/>
          <p:cNvGrpSpPr/>
          <p:nvPr/>
        </p:nvGrpSpPr>
        <p:grpSpPr>
          <a:xfrm>
            <a:off x="4691176" y="3698401"/>
            <a:ext cx="378698" cy="666807"/>
            <a:chOff x="5028089" y="2365629"/>
            <a:chExt cx="378698" cy="666807"/>
          </a:xfrm>
        </p:grpSpPr>
        <p:sp>
          <p:nvSpPr>
            <p:cNvPr id="343" name="Rectangle 342"/>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635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344" name="Group 343"/>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345"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6"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7"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8"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49"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350"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392" name="Group 391"/>
          <p:cNvGrpSpPr/>
          <p:nvPr/>
        </p:nvGrpSpPr>
        <p:grpSpPr>
          <a:xfrm>
            <a:off x="6416116" y="3270663"/>
            <a:ext cx="1749181" cy="2197645"/>
            <a:chOff x="7388103" y="2907342"/>
            <a:chExt cx="2072916" cy="2604380"/>
          </a:xfrm>
          <a:scene3d>
            <a:camera prst="perspectiveHeroicExtremeRightFacing" fov="1200000">
              <a:rot lat="18906000" lon="2112000" rev="18984000"/>
            </a:camera>
            <a:lightRig rig="balanced" dir="t"/>
          </a:scene3d>
        </p:grpSpPr>
        <p:sp>
          <p:nvSpPr>
            <p:cNvPr id="393" name="Rectangle 392"/>
            <p:cNvSpPr/>
            <p:nvPr/>
          </p:nvSpPr>
          <p:spPr bwMode="ltGray">
            <a:xfrm>
              <a:off x="7388103" y="2907342"/>
              <a:ext cx="2072916" cy="2604380"/>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4" name="Rectangle 393"/>
            <p:cNvSpPr/>
            <p:nvPr/>
          </p:nvSpPr>
          <p:spPr bwMode="ltGray">
            <a:xfrm>
              <a:off x="7619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5" name="Rectangle 394"/>
            <p:cNvSpPr/>
            <p:nvPr/>
          </p:nvSpPr>
          <p:spPr bwMode="ltGray">
            <a:xfrm>
              <a:off x="7924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6" name="Rectangle 395"/>
            <p:cNvSpPr/>
            <p:nvPr/>
          </p:nvSpPr>
          <p:spPr bwMode="ltGray">
            <a:xfrm>
              <a:off x="8229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7" name="Rectangle 396"/>
            <p:cNvSpPr/>
            <p:nvPr/>
          </p:nvSpPr>
          <p:spPr bwMode="ltGray">
            <a:xfrm>
              <a:off x="8534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8" name="Rectangle 397"/>
            <p:cNvSpPr/>
            <p:nvPr/>
          </p:nvSpPr>
          <p:spPr bwMode="ltGray">
            <a:xfrm>
              <a:off x="76197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399" name="Rectangle 398"/>
            <p:cNvSpPr/>
            <p:nvPr/>
          </p:nvSpPr>
          <p:spPr bwMode="ltGray">
            <a:xfrm>
              <a:off x="79245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0" name="Rectangle 399"/>
            <p:cNvSpPr/>
            <p:nvPr/>
          </p:nvSpPr>
          <p:spPr bwMode="ltGray">
            <a:xfrm>
              <a:off x="82293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1" name="Rectangle 400"/>
            <p:cNvSpPr/>
            <p:nvPr/>
          </p:nvSpPr>
          <p:spPr bwMode="ltGray">
            <a:xfrm>
              <a:off x="85341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2" name="Rectangle 401"/>
            <p:cNvSpPr/>
            <p:nvPr/>
          </p:nvSpPr>
          <p:spPr bwMode="ltGray">
            <a:xfrm>
              <a:off x="88392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3" name="Rectangle 402"/>
            <p:cNvSpPr/>
            <p:nvPr/>
          </p:nvSpPr>
          <p:spPr bwMode="ltGray">
            <a:xfrm>
              <a:off x="91440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4" name="Rectangle 403"/>
            <p:cNvSpPr/>
            <p:nvPr/>
          </p:nvSpPr>
          <p:spPr bwMode="ltGray">
            <a:xfrm>
              <a:off x="88392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5" name="Rectangle 404"/>
            <p:cNvSpPr/>
            <p:nvPr/>
          </p:nvSpPr>
          <p:spPr bwMode="ltGray">
            <a:xfrm>
              <a:off x="91440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6" name="Rectangle 405"/>
            <p:cNvSpPr/>
            <p:nvPr/>
          </p:nvSpPr>
          <p:spPr bwMode="ltGray">
            <a:xfrm>
              <a:off x="7619793" y="3112974"/>
              <a:ext cx="87293" cy="605714"/>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7" name="Rectangle 406"/>
            <p:cNvSpPr/>
            <p:nvPr/>
          </p:nvSpPr>
          <p:spPr bwMode="ltGray">
            <a:xfrm>
              <a:off x="79245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8" name="Rectangle 407"/>
            <p:cNvSpPr/>
            <p:nvPr/>
          </p:nvSpPr>
          <p:spPr bwMode="ltGray">
            <a:xfrm>
              <a:off x="82293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09" name="Rectangle 408"/>
            <p:cNvSpPr/>
            <p:nvPr/>
          </p:nvSpPr>
          <p:spPr bwMode="ltGray">
            <a:xfrm>
              <a:off x="85341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10" name="Rectangle 409"/>
            <p:cNvSpPr/>
            <p:nvPr/>
          </p:nvSpPr>
          <p:spPr bwMode="ltGray">
            <a:xfrm>
              <a:off x="8839286"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11" name="Rectangle 410"/>
            <p:cNvSpPr/>
            <p:nvPr/>
          </p:nvSpPr>
          <p:spPr bwMode="ltGray">
            <a:xfrm>
              <a:off x="9144086"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22" name="Group 21"/>
          <p:cNvGrpSpPr/>
          <p:nvPr/>
        </p:nvGrpSpPr>
        <p:grpSpPr>
          <a:xfrm>
            <a:off x="10001145" y="3841791"/>
            <a:ext cx="1101531" cy="574470"/>
            <a:chOff x="9673338" y="3015392"/>
            <a:chExt cx="1101531" cy="574470"/>
          </a:xfrm>
        </p:grpSpPr>
        <p:sp>
          <p:nvSpPr>
            <p:cNvPr id="675" name="Rectangle 674"/>
            <p:cNvSpPr/>
            <p:nvPr/>
          </p:nvSpPr>
          <p:spPr bwMode="ltGray">
            <a:xfrm flipH="1">
              <a:off x="9673338" y="3015392"/>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76" name="Rectangle 675"/>
            <p:cNvSpPr/>
            <p:nvPr/>
          </p:nvSpPr>
          <p:spPr bwMode="ltGray">
            <a:xfrm flipH="1">
              <a:off x="9793419" y="3050868"/>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77" name="Rectangle 676"/>
            <p:cNvSpPr/>
            <p:nvPr/>
          </p:nvSpPr>
          <p:spPr bwMode="ltGray">
            <a:xfrm flipH="1">
              <a:off x="9913067" y="308885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78" name="Rectangle 677"/>
            <p:cNvSpPr/>
            <p:nvPr/>
          </p:nvSpPr>
          <p:spPr bwMode="ltGray">
            <a:xfrm flipH="1">
              <a:off x="10033148" y="3124333"/>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79" name="Rectangle 678"/>
            <p:cNvSpPr/>
            <p:nvPr/>
          </p:nvSpPr>
          <p:spPr bwMode="ltGray">
            <a:xfrm flipH="1">
              <a:off x="10137576" y="315196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0" name="Rectangle 679"/>
            <p:cNvSpPr/>
            <p:nvPr/>
          </p:nvSpPr>
          <p:spPr bwMode="ltGray">
            <a:xfrm flipH="1">
              <a:off x="10242567" y="3184423"/>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1" name="Rectangle 680"/>
            <p:cNvSpPr/>
            <p:nvPr/>
          </p:nvSpPr>
          <p:spPr bwMode="ltGray">
            <a:xfrm flipH="1">
              <a:off x="10362215" y="3222412"/>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2" name="Rectangle 681"/>
            <p:cNvSpPr/>
            <p:nvPr/>
          </p:nvSpPr>
          <p:spPr bwMode="ltGray">
            <a:xfrm flipH="1">
              <a:off x="10482296" y="3257888"/>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3" name="Rectangle 682"/>
            <p:cNvSpPr/>
            <p:nvPr/>
          </p:nvSpPr>
          <p:spPr bwMode="ltGray">
            <a:xfrm flipH="1">
              <a:off x="10582295" y="3288908"/>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4" name="Rectangle 683"/>
            <p:cNvSpPr/>
            <p:nvPr/>
          </p:nvSpPr>
          <p:spPr bwMode="ltGray">
            <a:xfrm flipH="1">
              <a:off x="10702376" y="332438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5" name="Group 14"/>
          <p:cNvGrpSpPr/>
          <p:nvPr/>
        </p:nvGrpSpPr>
        <p:grpSpPr>
          <a:xfrm>
            <a:off x="9817311" y="4037098"/>
            <a:ext cx="1101531" cy="574470"/>
            <a:chOff x="9489504" y="3091614"/>
            <a:chExt cx="1101531" cy="574470"/>
          </a:xfrm>
        </p:grpSpPr>
        <p:sp>
          <p:nvSpPr>
            <p:cNvPr id="685" name="Rectangle 684"/>
            <p:cNvSpPr/>
            <p:nvPr/>
          </p:nvSpPr>
          <p:spPr bwMode="ltGray">
            <a:xfrm flipH="1">
              <a:off x="9489504" y="309161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6" name="Rectangle 685"/>
            <p:cNvSpPr/>
            <p:nvPr/>
          </p:nvSpPr>
          <p:spPr bwMode="ltGray">
            <a:xfrm flipH="1">
              <a:off x="9609585" y="312709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7" name="Rectangle 686"/>
            <p:cNvSpPr/>
            <p:nvPr/>
          </p:nvSpPr>
          <p:spPr bwMode="ltGray">
            <a:xfrm flipH="1">
              <a:off x="9729233" y="3165079"/>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8" name="Rectangle 687"/>
            <p:cNvSpPr/>
            <p:nvPr/>
          </p:nvSpPr>
          <p:spPr bwMode="ltGray">
            <a:xfrm flipH="1">
              <a:off x="9849314" y="320055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89" name="Rectangle 688"/>
            <p:cNvSpPr/>
            <p:nvPr/>
          </p:nvSpPr>
          <p:spPr bwMode="ltGray">
            <a:xfrm flipH="1">
              <a:off x="9953742" y="322818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0" name="Rectangle 689"/>
            <p:cNvSpPr/>
            <p:nvPr/>
          </p:nvSpPr>
          <p:spPr bwMode="ltGray">
            <a:xfrm flipH="1">
              <a:off x="10058733" y="326064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1" name="Rectangle 690"/>
            <p:cNvSpPr/>
            <p:nvPr/>
          </p:nvSpPr>
          <p:spPr bwMode="ltGray">
            <a:xfrm flipH="1">
              <a:off x="10178381" y="329863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2" name="Rectangle 691"/>
            <p:cNvSpPr/>
            <p:nvPr/>
          </p:nvSpPr>
          <p:spPr bwMode="ltGray">
            <a:xfrm flipH="1">
              <a:off x="10298462" y="333411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3" name="Rectangle 692"/>
            <p:cNvSpPr/>
            <p:nvPr/>
          </p:nvSpPr>
          <p:spPr bwMode="ltGray">
            <a:xfrm flipH="1">
              <a:off x="10398461" y="336513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4" name="Rectangle 693"/>
            <p:cNvSpPr/>
            <p:nvPr/>
          </p:nvSpPr>
          <p:spPr bwMode="ltGray">
            <a:xfrm flipH="1">
              <a:off x="10518542" y="340060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695" name="Group 694"/>
          <p:cNvGrpSpPr/>
          <p:nvPr/>
        </p:nvGrpSpPr>
        <p:grpSpPr>
          <a:xfrm>
            <a:off x="9642202" y="4230619"/>
            <a:ext cx="1101531" cy="574470"/>
            <a:chOff x="9489504" y="3091614"/>
            <a:chExt cx="1101531" cy="574470"/>
          </a:xfrm>
        </p:grpSpPr>
        <p:sp>
          <p:nvSpPr>
            <p:cNvPr id="696" name="Rectangle 695"/>
            <p:cNvSpPr/>
            <p:nvPr/>
          </p:nvSpPr>
          <p:spPr bwMode="ltGray">
            <a:xfrm flipH="1">
              <a:off x="9489504" y="309161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7" name="Rectangle 696"/>
            <p:cNvSpPr/>
            <p:nvPr/>
          </p:nvSpPr>
          <p:spPr bwMode="ltGray">
            <a:xfrm flipH="1">
              <a:off x="9609585" y="312709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8" name="Rectangle 697"/>
            <p:cNvSpPr/>
            <p:nvPr/>
          </p:nvSpPr>
          <p:spPr bwMode="ltGray">
            <a:xfrm flipH="1">
              <a:off x="9729233" y="3165079"/>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99" name="Rectangle 698"/>
            <p:cNvSpPr/>
            <p:nvPr/>
          </p:nvSpPr>
          <p:spPr bwMode="ltGray">
            <a:xfrm flipH="1">
              <a:off x="9849314" y="320055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0" name="Rectangle 699"/>
            <p:cNvSpPr/>
            <p:nvPr/>
          </p:nvSpPr>
          <p:spPr bwMode="ltGray">
            <a:xfrm flipH="1">
              <a:off x="9953742" y="322818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1" name="Rectangle 700"/>
            <p:cNvSpPr/>
            <p:nvPr/>
          </p:nvSpPr>
          <p:spPr bwMode="ltGray">
            <a:xfrm flipH="1">
              <a:off x="10058733" y="326064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2" name="Rectangle 701"/>
            <p:cNvSpPr/>
            <p:nvPr/>
          </p:nvSpPr>
          <p:spPr bwMode="ltGray">
            <a:xfrm flipH="1">
              <a:off x="10178381" y="329863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3" name="Rectangle 702"/>
            <p:cNvSpPr/>
            <p:nvPr/>
          </p:nvSpPr>
          <p:spPr bwMode="ltGray">
            <a:xfrm flipH="1">
              <a:off x="10298462" y="333411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4" name="Rectangle 703"/>
            <p:cNvSpPr/>
            <p:nvPr/>
          </p:nvSpPr>
          <p:spPr bwMode="ltGray">
            <a:xfrm flipH="1">
              <a:off x="10398461" y="336513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5" name="Rectangle 704"/>
            <p:cNvSpPr/>
            <p:nvPr/>
          </p:nvSpPr>
          <p:spPr bwMode="ltGray">
            <a:xfrm flipH="1">
              <a:off x="10518542" y="340060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06" name="Group 705"/>
          <p:cNvGrpSpPr/>
          <p:nvPr/>
        </p:nvGrpSpPr>
        <p:grpSpPr>
          <a:xfrm>
            <a:off x="9449628" y="4420565"/>
            <a:ext cx="1101531" cy="574470"/>
            <a:chOff x="9489504" y="3091614"/>
            <a:chExt cx="1101531" cy="574470"/>
          </a:xfrm>
        </p:grpSpPr>
        <p:sp>
          <p:nvSpPr>
            <p:cNvPr id="707" name="Rectangle 706"/>
            <p:cNvSpPr/>
            <p:nvPr/>
          </p:nvSpPr>
          <p:spPr bwMode="ltGray">
            <a:xfrm flipH="1">
              <a:off x="9489504" y="309161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8" name="Rectangle 707"/>
            <p:cNvSpPr/>
            <p:nvPr/>
          </p:nvSpPr>
          <p:spPr bwMode="ltGray">
            <a:xfrm flipH="1">
              <a:off x="9609585" y="312709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09" name="Rectangle 708"/>
            <p:cNvSpPr/>
            <p:nvPr/>
          </p:nvSpPr>
          <p:spPr bwMode="ltGray">
            <a:xfrm flipH="1">
              <a:off x="9729233" y="3165079"/>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0" name="Rectangle 709"/>
            <p:cNvSpPr/>
            <p:nvPr/>
          </p:nvSpPr>
          <p:spPr bwMode="ltGray">
            <a:xfrm flipH="1">
              <a:off x="9849314" y="320055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1" name="Rectangle 710"/>
            <p:cNvSpPr/>
            <p:nvPr/>
          </p:nvSpPr>
          <p:spPr bwMode="ltGray">
            <a:xfrm flipH="1">
              <a:off x="9953742" y="322818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2" name="Rectangle 711"/>
            <p:cNvSpPr/>
            <p:nvPr/>
          </p:nvSpPr>
          <p:spPr bwMode="ltGray">
            <a:xfrm flipH="1">
              <a:off x="10058733" y="326064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3" name="Rectangle 712"/>
            <p:cNvSpPr/>
            <p:nvPr/>
          </p:nvSpPr>
          <p:spPr bwMode="ltGray">
            <a:xfrm flipH="1">
              <a:off x="10178381" y="329863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4" name="Rectangle 713"/>
            <p:cNvSpPr/>
            <p:nvPr/>
          </p:nvSpPr>
          <p:spPr bwMode="ltGray">
            <a:xfrm flipH="1">
              <a:off x="10298462" y="333411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5" name="Rectangle 714"/>
            <p:cNvSpPr/>
            <p:nvPr/>
          </p:nvSpPr>
          <p:spPr bwMode="ltGray">
            <a:xfrm flipH="1">
              <a:off x="10398461" y="336513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6" name="Rectangle 715"/>
            <p:cNvSpPr/>
            <p:nvPr/>
          </p:nvSpPr>
          <p:spPr bwMode="ltGray">
            <a:xfrm flipH="1">
              <a:off x="10518542" y="340060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17" name="Group 716"/>
          <p:cNvGrpSpPr/>
          <p:nvPr/>
        </p:nvGrpSpPr>
        <p:grpSpPr>
          <a:xfrm>
            <a:off x="9268814" y="4611139"/>
            <a:ext cx="1101531" cy="574470"/>
            <a:chOff x="9489504" y="3091614"/>
            <a:chExt cx="1101531" cy="574470"/>
          </a:xfrm>
        </p:grpSpPr>
        <p:sp>
          <p:nvSpPr>
            <p:cNvPr id="718" name="Rectangle 717"/>
            <p:cNvSpPr/>
            <p:nvPr/>
          </p:nvSpPr>
          <p:spPr bwMode="ltGray">
            <a:xfrm flipH="1">
              <a:off x="9489504" y="309161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19" name="Rectangle 718"/>
            <p:cNvSpPr/>
            <p:nvPr/>
          </p:nvSpPr>
          <p:spPr bwMode="ltGray">
            <a:xfrm flipH="1">
              <a:off x="9609585" y="312709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0" name="Rectangle 719"/>
            <p:cNvSpPr/>
            <p:nvPr/>
          </p:nvSpPr>
          <p:spPr bwMode="ltGray">
            <a:xfrm flipH="1">
              <a:off x="9729233" y="3165079"/>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1" name="Rectangle 720"/>
            <p:cNvSpPr/>
            <p:nvPr/>
          </p:nvSpPr>
          <p:spPr bwMode="ltGray">
            <a:xfrm flipH="1">
              <a:off x="9849314" y="320055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2" name="Rectangle 721"/>
            <p:cNvSpPr/>
            <p:nvPr/>
          </p:nvSpPr>
          <p:spPr bwMode="ltGray">
            <a:xfrm flipH="1">
              <a:off x="9953742" y="322818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3" name="Rectangle 722"/>
            <p:cNvSpPr/>
            <p:nvPr/>
          </p:nvSpPr>
          <p:spPr bwMode="ltGray">
            <a:xfrm flipH="1">
              <a:off x="10058733" y="326064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4" name="Rectangle 723"/>
            <p:cNvSpPr/>
            <p:nvPr/>
          </p:nvSpPr>
          <p:spPr bwMode="ltGray">
            <a:xfrm flipH="1">
              <a:off x="10178381" y="3298634"/>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5" name="Rectangle 724"/>
            <p:cNvSpPr/>
            <p:nvPr/>
          </p:nvSpPr>
          <p:spPr bwMode="ltGray">
            <a:xfrm flipH="1">
              <a:off x="10298462" y="333411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6" name="Rectangle 725"/>
            <p:cNvSpPr/>
            <p:nvPr/>
          </p:nvSpPr>
          <p:spPr bwMode="ltGray">
            <a:xfrm flipH="1">
              <a:off x="10398461" y="336513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27" name="Rectangle 726"/>
            <p:cNvSpPr/>
            <p:nvPr/>
          </p:nvSpPr>
          <p:spPr bwMode="ltGray">
            <a:xfrm flipH="1">
              <a:off x="10518542" y="340060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8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28" name="Group 727"/>
          <p:cNvGrpSpPr/>
          <p:nvPr/>
        </p:nvGrpSpPr>
        <p:grpSpPr>
          <a:xfrm>
            <a:off x="9479099" y="3219920"/>
            <a:ext cx="1455789" cy="1990090"/>
            <a:chOff x="9024642" y="1649846"/>
            <a:chExt cx="2127188" cy="2907905"/>
          </a:xfrm>
          <a:scene3d>
            <a:camera prst="perspectiveHeroicExtremeRightFacing" fov="1200000">
              <a:rot lat="18906000" lon="2112000" rev="18984000"/>
            </a:camera>
            <a:lightRig rig="balanced" dir="t"/>
          </a:scene3d>
        </p:grpSpPr>
        <p:sp>
          <p:nvSpPr>
            <p:cNvPr id="729" name="Rectangle 728"/>
            <p:cNvSpPr/>
            <p:nvPr/>
          </p:nvSpPr>
          <p:spPr bwMode="ltGray">
            <a:xfrm>
              <a:off x="9024642" y="1649846"/>
              <a:ext cx="2127188" cy="2907905"/>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730" name="Group 729"/>
            <p:cNvGrpSpPr/>
            <p:nvPr/>
          </p:nvGrpSpPr>
          <p:grpSpPr>
            <a:xfrm>
              <a:off x="9199254" y="1830955"/>
              <a:ext cx="1777965" cy="2545687"/>
              <a:chOff x="9202122" y="1823334"/>
              <a:chExt cx="1777965" cy="2545687"/>
            </a:xfrm>
          </p:grpSpPr>
          <p:grpSp>
            <p:nvGrpSpPr>
              <p:cNvPr id="731" name="Group 730"/>
              <p:cNvGrpSpPr/>
              <p:nvPr/>
            </p:nvGrpSpPr>
            <p:grpSpPr>
              <a:xfrm>
                <a:off x="9202122" y="3444966"/>
                <a:ext cx="1777965" cy="383512"/>
                <a:chOff x="9202122" y="3324503"/>
                <a:chExt cx="2369548" cy="511118"/>
              </a:xfrm>
            </p:grpSpPr>
            <p:sp>
              <p:nvSpPr>
                <p:cNvPr id="776" name="Rectangle 775"/>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7" name="Rectangle 776"/>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8" name="Rectangle 777"/>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9" name="Rectangle 778"/>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0" name="Rectangle 779"/>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1" name="Rectangle 780"/>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2" name="Rectangle 781"/>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3" name="Rectangle 782"/>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4" name="Rectangle 783"/>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5" name="Rectangle 784"/>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32" name="Group 731"/>
              <p:cNvGrpSpPr/>
              <p:nvPr/>
            </p:nvGrpSpPr>
            <p:grpSpPr>
              <a:xfrm>
                <a:off x="9202122" y="2904422"/>
                <a:ext cx="1777965" cy="383512"/>
                <a:chOff x="9202122" y="3324503"/>
                <a:chExt cx="2369548" cy="511118"/>
              </a:xfrm>
            </p:grpSpPr>
            <p:sp>
              <p:nvSpPr>
                <p:cNvPr id="766" name="Rectangle 765"/>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7" name="Rectangle 766"/>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8" name="Rectangle 767"/>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9" name="Rectangle 768"/>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0" name="Rectangle 769"/>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1" name="Rectangle 770"/>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2" name="Rectangle 771"/>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3" name="Rectangle 772"/>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4" name="Rectangle 773"/>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75" name="Rectangle 774"/>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33" name="Group 732"/>
              <p:cNvGrpSpPr/>
              <p:nvPr/>
            </p:nvGrpSpPr>
            <p:grpSpPr>
              <a:xfrm>
                <a:off x="9202122" y="2363878"/>
                <a:ext cx="1777965" cy="383512"/>
                <a:chOff x="9202122" y="3324503"/>
                <a:chExt cx="2369548" cy="511118"/>
              </a:xfrm>
            </p:grpSpPr>
            <p:sp>
              <p:nvSpPr>
                <p:cNvPr id="756" name="Rectangle 755"/>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7" name="Rectangle 756"/>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8" name="Rectangle 757"/>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9" name="Rectangle 758"/>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0" name="Rectangle 759"/>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1" name="Rectangle 760"/>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2" name="Rectangle 761"/>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3" name="Rectangle 762"/>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4" name="Rectangle 763"/>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65" name="Rectangle 764"/>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34" name="Group 733"/>
              <p:cNvGrpSpPr/>
              <p:nvPr/>
            </p:nvGrpSpPr>
            <p:grpSpPr>
              <a:xfrm>
                <a:off x="9202122" y="1823334"/>
                <a:ext cx="1777965" cy="383512"/>
                <a:chOff x="9202122" y="3324503"/>
                <a:chExt cx="2369548" cy="511118"/>
              </a:xfrm>
            </p:grpSpPr>
            <p:sp>
              <p:nvSpPr>
                <p:cNvPr id="746" name="Rectangle 745"/>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7" name="Rectangle 746"/>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8" name="Rectangle 747"/>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9" name="Rectangle 748"/>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0" name="Rectangle 749"/>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1" name="Rectangle 750"/>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2" name="Rectangle 751"/>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3" name="Rectangle 752"/>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4" name="Rectangle 753"/>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55" name="Rectangle 754"/>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35" name="Group 734"/>
              <p:cNvGrpSpPr/>
              <p:nvPr/>
            </p:nvGrpSpPr>
            <p:grpSpPr>
              <a:xfrm>
                <a:off x="9202122" y="3985509"/>
                <a:ext cx="1777965" cy="383512"/>
                <a:chOff x="9202122" y="3324503"/>
                <a:chExt cx="2369548" cy="511118"/>
              </a:xfrm>
            </p:grpSpPr>
            <p:sp>
              <p:nvSpPr>
                <p:cNvPr id="736" name="Rectangle 735"/>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37" name="Rectangle 736"/>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38" name="Rectangle 737"/>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39" name="Rectangle 738"/>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0" name="Rectangle 739"/>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1" name="Rectangle 740"/>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2" name="Rectangle 741"/>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3" name="Rectangle 742"/>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4" name="Rectangle 743"/>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45" name="Rectangle 744"/>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grpSp>
      <p:grpSp>
        <p:nvGrpSpPr>
          <p:cNvPr id="21" name="Group 20"/>
          <p:cNvGrpSpPr/>
          <p:nvPr/>
        </p:nvGrpSpPr>
        <p:grpSpPr>
          <a:xfrm>
            <a:off x="10000531" y="3326636"/>
            <a:ext cx="1101531" cy="574470"/>
            <a:chOff x="9672724" y="2327428"/>
            <a:chExt cx="1101531" cy="574470"/>
          </a:xfrm>
        </p:grpSpPr>
        <p:sp>
          <p:nvSpPr>
            <p:cNvPr id="786" name="Rectangle 785"/>
            <p:cNvSpPr/>
            <p:nvPr/>
          </p:nvSpPr>
          <p:spPr bwMode="ltGray">
            <a:xfrm flipH="1">
              <a:off x="9672724" y="2327428"/>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7" name="Rectangle 786"/>
            <p:cNvSpPr/>
            <p:nvPr/>
          </p:nvSpPr>
          <p:spPr bwMode="ltGray">
            <a:xfrm flipH="1">
              <a:off x="9792805" y="236290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8" name="Rectangle 787"/>
            <p:cNvSpPr/>
            <p:nvPr/>
          </p:nvSpPr>
          <p:spPr bwMode="ltGray">
            <a:xfrm flipH="1">
              <a:off x="9912453" y="2400893"/>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89" name="Rectangle 788"/>
            <p:cNvSpPr/>
            <p:nvPr/>
          </p:nvSpPr>
          <p:spPr bwMode="ltGray">
            <a:xfrm flipH="1">
              <a:off x="10032534" y="2436369"/>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0" name="Rectangle 789"/>
            <p:cNvSpPr/>
            <p:nvPr/>
          </p:nvSpPr>
          <p:spPr bwMode="ltGray">
            <a:xfrm flipH="1">
              <a:off x="10136962" y="2464001"/>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1" name="Rectangle 790"/>
            <p:cNvSpPr/>
            <p:nvPr/>
          </p:nvSpPr>
          <p:spPr bwMode="ltGray">
            <a:xfrm flipH="1">
              <a:off x="10241953" y="2496459"/>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2" name="Rectangle 791"/>
            <p:cNvSpPr/>
            <p:nvPr/>
          </p:nvSpPr>
          <p:spPr bwMode="ltGray">
            <a:xfrm flipH="1">
              <a:off x="10361601" y="2534448"/>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3" name="Rectangle 792"/>
            <p:cNvSpPr/>
            <p:nvPr/>
          </p:nvSpPr>
          <p:spPr bwMode="ltGray">
            <a:xfrm flipH="1">
              <a:off x="10481682" y="256992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4" name="Rectangle 793"/>
            <p:cNvSpPr/>
            <p:nvPr/>
          </p:nvSpPr>
          <p:spPr bwMode="ltGray">
            <a:xfrm flipH="1">
              <a:off x="10581681" y="260094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5" name="Rectangle 794"/>
            <p:cNvSpPr/>
            <p:nvPr/>
          </p:nvSpPr>
          <p:spPr bwMode="ltGray">
            <a:xfrm flipH="1">
              <a:off x="10701762" y="2636420"/>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20" name="Group 19"/>
          <p:cNvGrpSpPr/>
          <p:nvPr/>
        </p:nvGrpSpPr>
        <p:grpSpPr>
          <a:xfrm>
            <a:off x="9821459" y="3521943"/>
            <a:ext cx="1101531" cy="574470"/>
            <a:chOff x="9488890" y="2522735"/>
            <a:chExt cx="1101531" cy="574470"/>
          </a:xfrm>
        </p:grpSpPr>
        <p:sp>
          <p:nvSpPr>
            <p:cNvPr id="797" name="Rectangle 796"/>
            <p:cNvSpPr/>
            <p:nvPr/>
          </p:nvSpPr>
          <p:spPr bwMode="ltGray">
            <a:xfrm flipH="1">
              <a:off x="9488890" y="252273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8" name="Rectangle 797"/>
            <p:cNvSpPr/>
            <p:nvPr/>
          </p:nvSpPr>
          <p:spPr bwMode="ltGray">
            <a:xfrm flipH="1">
              <a:off x="9608971" y="255821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99" name="Rectangle 798"/>
            <p:cNvSpPr/>
            <p:nvPr/>
          </p:nvSpPr>
          <p:spPr bwMode="ltGray">
            <a:xfrm flipH="1">
              <a:off x="9728619" y="2596200"/>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0" name="Rectangle 799"/>
            <p:cNvSpPr/>
            <p:nvPr/>
          </p:nvSpPr>
          <p:spPr bwMode="ltGray">
            <a:xfrm flipH="1">
              <a:off x="9848700" y="263167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1" name="Rectangle 800"/>
            <p:cNvSpPr/>
            <p:nvPr/>
          </p:nvSpPr>
          <p:spPr bwMode="ltGray">
            <a:xfrm flipH="1">
              <a:off x="9953128" y="265930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2" name="Rectangle 801"/>
            <p:cNvSpPr/>
            <p:nvPr/>
          </p:nvSpPr>
          <p:spPr bwMode="ltGray">
            <a:xfrm flipH="1">
              <a:off x="10058119" y="269176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3" name="Rectangle 802"/>
            <p:cNvSpPr/>
            <p:nvPr/>
          </p:nvSpPr>
          <p:spPr bwMode="ltGray">
            <a:xfrm flipH="1">
              <a:off x="10177767" y="272975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4" name="Rectangle 803"/>
            <p:cNvSpPr/>
            <p:nvPr/>
          </p:nvSpPr>
          <p:spPr bwMode="ltGray">
            <a:xfrm flipH="1">
              <a:off x="10297848" y="276523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5" name="Rectangle 804"/>
            <p:cNvSpPr/>
            <p:nvPr/>
          </p:nvSpPr>
          <p:spPr bwMode="ltGray">
            <a:xfrm flipH="1">
              <a:off x="10397847" y="279625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6" name="Rectangle 805"/>
            <p:cNvSpPr/>
            <p:nvPr/>
          </p:nvSpPr>
          <p:spPr bwMode="ltGray">
            <a:xfrm flipH="1">
              <a:off x="10517928" y="283172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9" name="Group 18"/>
          <p:cNvGrpSpPr/>
          <p:nvPr/>
        </p:nvGrpSpPr>
        <p:grpSpPr>
          <a:xfrm>
            <a:off x="9641588" y="3715464"/>
            <a:ext cx="1101531" cy="574470"/>
            <a:chOff x="9313781" y="2716256"/>
            <a:chExt cx="1101531" cy="574470"/>
          </a:xfrm>
        </p:grpSpPr>
        <p:sp>
          <p:nvSpPr>
            <p:cNvPr id="808" name="Rectangle 807"/>
            <p:cNvSpPr/>
            <p:nvPr/>
          </p:nvSpPr>
          <p:spPr bwMode="ltGray">
            <a:xfrm flipH="1">
              <a:off x="9313781" y="271625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09" name="Rectangle 808"/>
            <p:cNvSpPr/>
            <p:nvPr/>
          </p:nvSpPr>
          <p:spPr bwMode="ltGray">
            <a:xfrm flipH="1">
              <a:off x="9433862" y="275173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0" name="Rectangle 809"/>
            <p:cNvSpPr/>
            <p:nvPr/>
          </p:nvSpPr>
          <p:spPr bwMode="ltGray">
            <a:xfrm flipH="1">
              <a:off x="9553510" y="278972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1" name="Rectangle 810"/>
            <p:cNvSpPr/>
            <p:nvPr/>
          </p:nvSpPr>
          <p:spPr bwMode="ltGray">
            <a:xfrm flipH="1">
              <a:off x="9673591" y="282519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2" name="Rectangle 811"/>
            <p:cNvSpPr/>
            <p:nvPr/>
          </p:nvSpPr>
          <p:spPr bwMode="ltGray">
            <a:xfrm flipH="1">
              <a:off x="9778019" y="2852829"/>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3" name="Rectangle 812"/>
            <p:cNvSpPr/>
            <p:nvPr/>
          </p:nvSpPr>
          <p:spPr bwMode="ltGray">
            <a:xfrm flipH="1">
              <a:off x="9883010" y="288528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4" name="Rectangle 813"/>
            <p:cNvSpPr/>
            <p:nvPr/>
          </p:nvSpPr>
          <p:spPr bwMode="ltGray">
            <a:xfrm flipH="1">
              <a:off x="10002658" y="292327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5" name="Rectangle 814"/>
            <p:cNvSpPr/>
            <p:nvPr/>
          </p:nvSpPr>
          <p:spPr bwMode="ltGray">
            <a:xfrm flipH="1">
              <a:off x="10122739" y="295875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6" name="Rectangle 815"/>
            <p:cNvSpPr/>
            <p:nvPr/>
          </p:nvSpPr>
          <p:spPr bwMode="ltGray">
            <a:xfrm flipH="1">
              <a:off x="10222738" y="298977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17" name="Rectangle 816"/>
            <p:cNvSpPr/>
            <p:nvPr/>
          </p:nvSpPr>
          <p:spPr bwMode="ltGray">
            <a:xfrm flipH="1">
              <a:off x="10342819" y="302524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18" name="Group 17"/>
          <p:cNvGrpSpPr/>
          <p:nvPr/>
        </p:nvGrpSpPr>
        <p:grpSpPr>
          <a:xfrm>
            <a:off x="9449014" y="3905410"/>
            <a:ext cx="1101531" cy="574470"/>
            <a:chOff x="9121207" y="2906202"/>
            <a:chExt cx="1101531" cy="574470"/>
          </a:xfrm>
        </p:grpSpPr>
        <p:sp>
          <p:nvSpPr>
            <p:cNvPr id="819" name="Rectangle 818"/>
            <p:cNvSpPr/>
            <p:nvPr/>
          </p:nvSpPr>
          <p:spPr bwMode="ltGray">
            <a:xfrm flipH="1">
              <a:off x="9121207" y="290620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0" name="Rectangle 819"/>
            <p:cNvSpPr/>
            <p:nvPr/>
          </p:nvSpPr>
          <p:spPr bwMode="ltGray">
            <a:xfrm flipH="1">
              <a:off x="9241288" y="294167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1" name="Rectangle 820"/>
            <p:cNvSpPr/>
            <p:nvPr/>
          </p:nvSpPr>
          <p:spPr bwMode="ltGray">
            <a:xfrm flipH="1">
              <a:off x="9360936" y="297966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2" name="Rectangle 821"/>
            <p:cNvSpPr/>
            <p:nvPr/>
          </p:nvSpPr>
          <p:spPr bwMode="ltGray">
            <a:xfrm flipH="1">
              <a:off x="9481017" y="3015143"/>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3" name="Rectangle 822"/>
            <p:cNvSpPr/>
            <p:nvPr/>
          </p:nvSpPr>
          <p:spPr bwMode="ltGray">
            <a:xfrm flipH="1">
              <a:off x="9585445" y="304277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4" name="Rectangle 823"/>
            <p:cNvSpPr/>
            <p:nvPr/>
          </p:nvSpPr>
          <p:spPr bwMode="ltGray">
            <a:xfrm flipH="1">
              <a:off x="9690436" y="3075233"/>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5" name="Rectangle 824"/>
            <p:cNvSpPr/>
            <p:nvPr/>
          </p:nvSpPr>
          <p:spPr bwMode="ltGray">
            <a:xfrm flipH="1">
              <a:off x="9810084" y="311322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6" name="Rectangle 825"/>
            <p:cNvSpPr/>
            <p:nvPr/>
          </p:nvSpPr>
          <p:spPr bwMode="ltGray">
            <a:xfrm flipH="1">
              <a:off x="9930165" y="314869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7" name="Rectangle 826"/>
            <p:cNvSpPr/>
            <p:nvPr/>
          </p:nvSpPr>
          <p:spPr bwMode="ltGray">
            <a:xfrm flipH="1">
              <a:off x="10030164" y="317971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28" name="Rectangle 827"/>
            <p:cNvSpPr/>
            <p:nvPr/>
          </p:nvSpPr>
          <p:spPr bwMode="ltGray">
            <a:xfrm flipH="1">
              <a:off x="10150245" y="3215194"/>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29" name="Group 828"/>
          <p:cNvGrpSpPr/>
          <p:nvPr/>
        </p:nvGrpSpPr>
        <p:grpSpPr>
          <a:xfrm>
            <a:off x="9268200" y="4095984"/>
            <a:ext cx="1101531" cy="593520"/>
            <a:chOff x="9489504" y="3091614"/>
            <a:chExt cx="1101531" cy="593520"/>
          </a:xfrm>
          <a:solidFill>
            <a:schemeClr val="accent2"/>
          </a:solidFill>
        </p:grpSpPr>
        <p:sp>
          <p:nvSpPr>
            <p:cNvPr id="830" name="Rectangle 829"/>
            <p:cNvSpPr/>
            <p:nvPr/>
          </p:nvSpPr>
          <p:spPr bwMode="ltGray">
            <a:xfrm flipH="1">
              <a:off x="9489504" y="3091614"/>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1" name="Rectangle 830"/>
            <p:cNvSpPr/>
            <p:nvPr/>
          </p:nvSpPr>
          <p:spPr bwMode="ltGray">
            <a:xfrm flipH="1">
              <a:off x="9609585" y="312709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2" name="Rectangle 831"/>
            <p:cNvSpPr/>
            <p:nvPr/>
          </p:nvSpPr>
          <p:spPr bwMode="ltGray">
            <a:xfrm flipH="1">
              <a:off x="9729233" y="3165079"/>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3" name="Rectangle 832"/>
            <p:cNvSpPr/>
            <p:nvPr/>
          </p:nvSpPr>
          <p:spPr bwMode="ltGray">
            <a:xfrm flipH="1">
              <a:off x="9834566" y="3200555"/>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4" name="Rectangle 833"/>
            <p:cNvSpPr/>
            <p:nvPr/>
          </p:nvSpPr>
          <p:spPr bwMode="ltGray">
            <a:xfrm flipH="1">
              <a:off x="9953742" y="3235561"/>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5" name="Rectangle 834"/>
            <p:cNvSpPr/>
            <p:nvPr/>
          </p:nvSpPr>
          <p:spPr bwMode="ltGray">
            <a:xfrm flipH="1">
              <a:off x="10058733" y="3264455"/>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6" name="Rectangle 835"/>
            <p:cNvSpPr/>
            <p:nvPr/>
          </p:nvSpPr>
          <p:spPr bwMode="ltGray">
            <a:xfrm flipH="1">
              <a:off x="10178381" y="3306254"/>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7" name="Rectangle 836"/>
            <p:cNvSpPr/>
            <p:nvPr/>
          </p:nvSpPr>
          <p:spPr bwMode="ltGray">
            <a:xfrm flipH="1">
              <a:off x="10298462" y="334173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8" name="Rectangle 837"/>
            <p:cNvSpPr/>
            <p:nvPr/>
          </p:nvSpPr>
          <p:spPr bwMode="ltGray">
            <a:xfrm flipH="1">
              <a:off x="10402271" y="338037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39" name="Rectangle 838"/>
            <p:cNvSpPr/>
            <p:nvPr/>
          </p:nvSpPr>
          <p:spPr bwMode="ltGray">
            <a:xfrm flipH="1">
              <a:off x="10518542" y="3419656"/>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40" name="Group 839"/>
          <p:cNvGrpSpPr/>
          <p:nvPr/>
        </p:nvGrpSpPr>
        <p:grpSpPr>
          <a:xfrm>
            <a:off x="9479099" y="2628135"/>
            <a:ext cx="1455789" cy="1990090"/>
            <a:chOff x="9024642" y="1649846"/>
            <a:chExt cx="2127188" cy="2907905"/>
          </a:xfrm>
          <a:scene3d>
            <a:camera prst="perspectiveHeroicExtremeRightFacing" fov="1200000">
              <a:rot lat="18906000" lon="2112000" rev="18984000"/>
            </a:camera>
            <a:lightRig rig="balanced" dir="t"/>
          </a:scene3d>
        </p:grpSpPr>
        <p:sp>
          <p:nvSpPr>
            <p:cNvPr id="841" name="Rectangle 840"/>
            <p:cNvSpPr/>
            <p:nvPr/>
          </p:nvSpPr>
          <p:spPr bwMode="ltGray">
            <a:xfrm>
              <a:off x="9024642" y="1649846"/>
              <a:ext cx="2127188" cy="2907905"/>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842" name="Group 841"/>
            <p:cNvGrpSpPr/>
            <p:nvPr/>
          </p:nvGrpSpPr>
          <p:grpSpPr>
            <a:xfrm>
              <a:off x="9199254" y="1830955"/>
              <a:ext cx="1777965" cy="2545687"/>
              <a:chOff x="9202122" y="1823334"/>
              <a:chExt cx="1777965" cy="2545687"/>
            </a:xfrm>
          </p:grpSpPr>
          <p:grpSp>
            <p:nvGrpSpPr>
              <p:cNvPr id="843" name="Group 842"/>
              <p:cNvGrpSpPr/>
              <p:nvPr/>
            </p:nvGrpSpPr>
            <p:grpSpPr>
              <a:xfrm>
                <a:off x="9202122" y="3444966"/>
                <a:ext cx="1777965" cy="383512"/>
                <a:chOff x="9202122" y="3324503"/>
                <a:chExt cx="2369548" cy="511118"/>
              </a:xfrm>
            </p:grpSpPr>
            <p:sp>
              <p:nvSpPr>
                <p:cNvPr id="888" name="Rectangle 887"/>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9" name="Rectangle 888"/>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0" name="Rectangle 889"/>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1" name="Rectangle 890"/>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2" name="Rectangle 891"/>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3" name="Rectangle 892"/>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4" name="Rectangle 893"/>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5" name="Rectangle 894"/>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6" name="Rectangle 895"/>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97" name="Rectangle 896"/>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44" name="Group 843"/>
              <p:cNvGrpSpPr/>
              <p:nvPr/>
            </p:nvGrpSpPr>
            <p:grpSpPr>
              <a:xfrm>
                <a:off x="9202122" y="2904422"/>
                <a:ext cx="1777965" cy="383512"/>
                <a:chOff x="9202122" y="3324503"/>
                <a:chExt cx="2369548" cy="511118"/>
              </a:xfrm>
            </p:grpSpPr>
            <p:sp>
              <p:nvSpPr>
                <p:cNvPr id="878" name="Rectangle 877"/>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9" name="Rectangle 878"/>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0" name="Rectangle 879"/>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1" name="Rectangle 880"/>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2" name="Rectangle 881"/>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3" name="Rectangle 882"/>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4" name="Rectangle 883"/>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5" name="Rectangle 884"/>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6" name="Rectangle 885"/>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87" name="Rectangle 886"/>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45" name="Group 844"/>
              <p:cNvGrpSpPr/>
              <p:nvPr/>
            </p:nvGrpSpPr>
            <p:grpSpPr>
              <a:xfrm>
                <a:off x="9202122" y="2363878"/>
                <a:ext cx="1777965" cy="383512"/>
                <a:chOff x="9202122" y="3324503"/>
                <a:chExt cx="2369548" cy="511118"/>
              </a:xfrm>
            </p:grpSpPr>
            <p:sp>
              <p:nvSpPr>
                <p:cNvPr id="868" name="Rectangle 867"/>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9" name="Rectangle 868"/>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0" name="Rectangle 869"/>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1" name="Rectangle 870"/>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2" name="Rectangle 871"/>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3" name="Rectangle 872"/>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4" name="Rectangle 873"/>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5" name="Rectangle 874"/>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6" name="Rectangle 875"/>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77" name="Rectangle 876"/>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46" name="Group 845"/>
              <p:cNvGrpSpPr/>
              <p:nvPr/>
            </p:nvGrpSpPr>
            <p:grpSpPr>
              <a:xfrm>
                <a:off x="9202122" y="1823334"/>
                <a:ext cx="1777965" cy="383512"/>
                <a:chOff x="9202122" y="3324503"/>
                <a:chExt cx="2369548" cy="511118"/>
              </a:xfrm>
            </p:grpSpPr>
            <p:sp>
              <p:nvSpPr>
                <p:cNvPr id="858" name="Rectangle 857"/>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9" name="Rectangle 858"/>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0" name="Rectangle 859"/>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1" name="Rectangle 860"/>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2" name="Rectangle 861"/>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3" name="Rectangle 862"/>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4" name="Rectangle 863"/>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5" name="Rectangle 864"/>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6" name="Rectangle 865"/>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67" name="Rectangle 866"/>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847" name="Group 846"/>
              <p:cNvGrpSpPr/>
              <p:nvPr/>
            </p:nvGrpSpPr>
            <p:grpSpPr>
              <a:xfrm>
                <a:off x="9202122" y="3985509"/>
                <a:ext cx="1777965" cy="383512"/>
                <a:chOff x="9202122" y="3324503"/>
                <a:chExt cx="2369548" cy="511118"/>
              </a:xfrm>
            </p:grpSpPr>
            <p:sp>
              <p:nvSpPr>
                <p:cNvPr id="848" name="Rectangle 847"/>
                <p:cNvSpPr/>
                <p:nvPr/>
              </p:nvSpPr>
              <p:spPr bwMode="ltGray">
                <a:xfrm>
                  <a:off x="920212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49" name="Rectangle 848"/>
                <p:cNvSpPr/>
                <p:nvPr/>
              </p:nvSpPr>
              <p:spPr bwMode="ltGray">
                <a:xfrm>
                  <a:off x="945798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0" name="Rectangle 849"/>
                <p:cNvSpPr/>
                <p:nvPr/>
              </p:nvSpPr>
              <p:spPr bwMode="ltGray">
                <a:xfrm>
                  <a:off x="9713854"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1" name="Rectangle 850"/>
                <p:cNvSpPr/>
                <p:nvPr/>
              </p:nvSpPr>
              <p:spPr bwMode="ltGray">
                <a:xfrm>
                  <a:off x="996972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2" name="Rectangle 851"/>
                <p:cNvSpPr/>
                <p:nvPr/>
              </p:nvSpPr>
              <p:spPr bwMode="ltGray">
                <a:xfrm>
                  <a:off x="10225586"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3" name="Rectangle 852"/>
                <p:cNvSpPr/>
                <p:nvPr/>
              </p:nvSpPr>
              <p:spPr bwMode="ltGray">
                <a:xfrm>
                  <a:off x="10481452"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4" name="Rectangle 853"/>
                <p:cNvSpPr/>
                <p:nvPr/>
              </p:nvSpPr>
              <p:spPr bwMode="ltGray">
                <a:xfrm>
                  <a:off x="10737318"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5" name="Rectangle 854"/>
                <p:cNvSpPr/>
                <p:nvPr/>
              </p:nvSpPr>
              <p:spPr bwMode="ltGray">
                <a:xfrm>
                  <a:off x="10993185"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6" name="Rectangle 855"/>
                <p:cNvSpPr/>
                <p:nvPr/>
              </p:nvSpPr>
              <p:spPr bwMode="ltGray">
                <a:xfrm>
                  <a:off x="11242143"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857" name="Rectangle 856"/>
                <p:cNvSpPr/>
                <p:nvPr/>
              </p:nvSpPr>
              <p:spPr bwMode="ltGray">
                <a:xfrm>
                  <a:off x="11498010" y="3324503"/>
                  <a:ext cx="73660" cy="511118"/>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grpSp>
      <p:grpSp>
        <p:nvGrpSpPr>
          <p:cNvPr id="898" name="Group 897"/>
          <p:cNvGrpSpPr/>
          <p:nvPr/>
        </p:nvGrpSpPr>
        <p:grpSpPr>
          <a:xfrm>
            <a:off x="10000531" y="2734851"/>
            <a:ext cx="1101531" cy="574470"/>
            <a:chOff x="9672724" y="2327428"/>
            <a:chExt cx="1101531" cy="574470"/>
          </a:xfrm>
        </p:grpSpPr>
        <p:sp>
          <p:nvSpPr>
            <p:cNvPr id="899" name="Rectangle 898"/>
            <p:cNvSpPr/>
            <p:nvPr/>
          </p:nvSpPr>
          <p:spPr bwMode="ltGray">
            <a:xfrm flipH="1">
              <a:off x="9672724" y="2327428"/>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0" name="Rectangle 899"/>
            <p:cNvSpPr/>
            <p:nvPr/>
          </p:nvSpPr>
          <p:spPr bwMode="ltGray">
            <a:xfrm flipH="1">
              <a:off x="9792805" y="236290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1" name="Rectangle 900"/>
            <p:cNvSpPr/>
            <p:nvPr/>
          </p:nvSpPr>
          <p:spPr bwMode="ltGray">
            <a:xfrm flipH="1">
              <a:off x="9912453" y="2400893"/>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2" name="Rectangle 901"/>
            <p:cNvSpPr/>
            <p:nvPr/>
          </p:nvSpPr>
          <p:spPr bwMode="ltGray">
            <a:xfrm flipH="1">
              <a:off x="10032534" y="2436369"/>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3" name="Rectangle 902"/>
            <p:cNvSpPr/>
            <p:nvPr/>
          </p:nvSpPr>
          <p:spPr bwMode="ltGray">
            <a:xfrm flipH="1">
              <a:off x="10136962" y="2464001"/>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4" name="Rectangle 903"/>
            <p:cNvSpPr/>
            <p:nvPr/>
          </p:nvSpPr>
          <p:spPr bwMode="ltGray">
            <a:xfrm flipH="1">
              <a:off x="10241953" y="2496459"/>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5" name="Rectangle 904"/>
            <p:cNvSpPr/>
            <p:nvPr/>
          </p:nvSpPr>
          <p:spPr bwMode="ltGray">
            <a:xfrm flipH="1">
              <a:off x="10361601" y="2534448"/>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6" name="Rectangle 905"/>
            <p:cNvSpPr/>
            <p:nvPr/>
          </p:nvSpPr>
          <p:spPr bwMode="ltGray">
            <a:xfrm flipH="1">
              <a:off x="10481682" y="256992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7" name="Rectangle 906"/>
            <p:cNvSpPr/>
            <p:nvPr/>
          </p:nvSpPr>
          <p:spPr bwMode="ltGray">
            <a:xfrm flipH="1">
              <a:off x="10581681" y="2600944"/>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08" name="Rectangle 907"/>
            <p:cNvSpPr/>
            <p:nvPr/>
          </p:nvSpPr>
          <p:spPr bwMode="ltGray">
            <a:xfrm flipH="1">
              <a:off x="10701762" y="2636420"/>
              <a:ext cx="72493" cy="265478"/>
            </a:xfrm>
            <a:prstGeom prst="rect">
              <a:avLst/>
            </a:prstGeom>
            <a:solidFill>
              <a:schemeClr val="accent3"/>
            </a:solidFill>
            <a:ln w="50800">
              <a:noFill/>
            </a:ln>
            <a:scene3d>
              <a:camera prst="perspectiveLeft" fov="5400000">
                <a:rot lat="18900000" lon="2400000" rev="18840000"/>
              </a:camera>
              <a:lightRig rig="balanced" dir="t"/>
            </a:scene3d>
            <a:sp3d extrusionH="254000" contourW="12700">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909" name="Group 908"/>
          <p:cNvGrpSpPr/>
          <p:nvPr/>
        </p:nvGrpSpPr>
        <p:grpSpPr>
          <a:xfrm>
            <a:off x="9816697" y="2930158"/>
            <a:ext cx="1101531" cy="574470"/>
            <a:chOff x="9488890" y="2522735"/>
            <a:chExt cx="1101531" cy="574470"/>
          </a:xfrm>
        </p:grpSpPr>
        <p:sp>
          <p:nvSpPr>
            <p:cNvPr id="910" name="Rectangle 909"/>
            <p:cNvSpPr/>
            <p:nvPr/>
          </p:nvSpPr>
          <p:spPr bwMode="ltGray">
            <a:xfrm flipH="1">
              <a:off x="9488890" y="252273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1" name="Rectangle 910"/>
            <p:cNvSpPr/>
            <p:nvPr/>
          </p:nvSpPr>
          <p:spPr bwMode="ltGray">
            <a:xfrm flipH="1">
              <a:off x="9608971" y="255821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2" name="Rectangle 911"/>
            <p:cNvSpPr/>
            <p:nvPr/>
          </p:nvSpPr>
          <p:spPr bwMode="ltGray">
            <a:xfrm flipH="1">
              <a:off x="9728619" y="2596200"/>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3" name="Rectangle 912"/>
            <p:cNvSpPr/>
            <p:nvPr/>
          </p:nvSpPr>
          <p:spPr bwMode="ltGray">
            <a:xfrm flipH="1">
              <a:off x="9848700" y="263167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4" name="Rectangle 913"/>
            <p:cNvSpPr/>
            <p:nvPr/>
          </p:nvSpPr>
          <p:spPr bwMode="ltGray">
            <a:xfrm flipH="1">
              <a:off x="9953128" y="265930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5" name="Rectangle 914"/>
            <p:cNvSpPr/>
            <p:nvPr/>
          </p:nvSpPr>
          <p:spPr bwMode="ltGray">
            <a:xfrm flipH="1">
              <a:off x="10058119" y="269176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6" name="Rectangle 915"/>
            <p:cNvSpPr/>
            <p:nvPr/>
          </p:nvSpPr>
          <p:spPr bwMode="ltGray">
            <a:xfrm flipH="1">
              <a:off x="10177767" y="272975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7" name="Rectangle 916"/>
            <p:cNvSpPr/>
            <p:nvPr/>
          </p:nvSpPr>
          <p:spPr bwMode="ltGray">
            <a:xfrm flipH="1">
              <a:off x="10297848" y="276523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8" name="Rectangle 917"/>
            <p:cNvSpPr/>
            <p:nvPr/>
          </p:nvSpPr>
          <p:spPr bwMode="ltGray">
            <a:xfrm flipH="1">
              <a:off x="10397847" y="279625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19" name="Rectangle 918"/>
            <p:cNvSpPr/>
            <p:nvPr/>
          </p:nvSpPr>
          <p:spPr bwMode="ltGray">
            <a:xfrm flipH="1">
              <a:off x="10517928" y="283172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920" name="Group 919"/>
          <p:cNvGrpSpPr/>
          <p:nvPr/>
        </p:nvGrpSpPr>
        <p:grpSpPr>
          <a:xfrm>
            <a:off x="9641588" y="3123679"/>
            <a:ext cx="1101531" cy="574470"/>
            <a:chOff x="9313781" y="2716256"/>
            <a:chExt cx="1101531" cy="574470"/>
          </a:xfrm>
        </p:grpSpPr>
        <p:sp>
          <p:nvSpPr>
            <p:cNvPr id="921" name="Rectangle 920"/>
            <p:cNvSpPr/>
            <p:nvPr/>
          </p:nvSpPr>
          <p:spPr bwMode="ltGray">
            <a:xfrm flipH="1">
              <a:off x="9313781" y="271625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2" name="Rectangle 921"/>
            <p:cNvSpPr/>
            <p:nvPr/>
          </p:nvSpPr>
          <p:spPr bwMode="ltGray">
            <a:xfrm flipH="1">
              <a:off x="9433862" y="275173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3" name="Rectangle 922"/>
            <p:cNvSpPr/>
            <p:nvPr/>
          </p:nvSpPr>
          <p:spPr bwMode="ltGray">
            <a:xfrm flipH="1">
              <a:off x="9553510" y="2789721"/>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4" name="Rectangle 923"/>
            <p:cNvSpPr/>
            <p:nvPr/>
          </p:nvSpPr>
          <p:spPr bwMode="ltGray">
            <a:xfrm flipH="1">
              <a:off x="9673591" y="282519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5" name="Rectangle 924"/>
            <p:cNvSpPr/>
            <p:nvPr/>
          </p:nvSpPr>
          <p:spPr bwMode="ltGray">
            <a:xfrm flipH="1">
              <a:off x="9778019" y="2852829"/>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6" name="Rectangle 925"/>
            <p:cNvSpPr/>
            <p:nvPr/>
          </p:nvSpPr>
          <p:spPr bwMode="ltGray">
            <a:xfrm flipH="1">
              <a:off x="9883010" y="288528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7" name="Rectangle 926"/>
            <p:cNvSpPr/>
            <p:nvPr/>
          </p:nvSpPr>
          <p:spPr bwMode="ltGray">
            <a:xfrm flipH="1">
              <a:off x="10002658" y="2923276"/>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8" name="Rectangle 927"/>
            <p:cNvSpPr/>
            <p:nvPr/>
          </p:nvSpPr>
          <p:spPr bwMode="ltGray">
            <a:xfrm flipH="1">
              <a:off x="10122739" y="295875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29" name="Rectangle 928"/>
            <p:cNvSpPr/>
            <p:nvPr/>
          </p:nvSpPr>
          <p:spPr bwMode="ltGray">
            <a:xfrm flipH="1">
              <a:off x="10222738" y="298977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0" name="Rectangle 929"/>
            <p:cNvSpPr/>
            <p:nvPr/>
          </p:nvSpPr>
          <p:spPr bwMode="ltGray">
            <a:xfrm flipH="1">
              <a:off x="10342819" y="302524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931" name="Group 930"/>
          <p:cNvGrpSpPr/>
          <p:nvPr/>
        </p:nvGrpSpPr>
        <p:grpSpPr>
          <a:xfrm>
            <a:off x="9449014" y="3313625"/>
            <a:ext cx="1101531" cy="574470"/>
            <a:chOff x="9121207" y="2906202"/>
            <a:chExt cx="1101531" cy="574470"/>
          </a:xfrm>
        </p:grpSpPr>
        <p:sp>
          <p:nvSpPr>
            <p:cNvPr id="932" name="Rectangle 931"/>
            <p:cNvSpPr/>
            <p:nvPr/>
          </p:nvSpPr>
          <p:spPr bwMode="ltGray">
            <a:xfrm flipH="1">
              <a:off x="9121207" y="290620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3" name="Rectangle 932"/>
            <p:cNvSpPr/>
            <p:nvPr/>
          </p:nvSpPr>
          <p:spPr bwMode="ltGray">
            <a:xfrm flipH="1">
              <a:off x="9241288" y="294167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4" name="Rectangle 933"/>
            <p:cNvSpPr/>
            <p:nvPr/>
          </p:nvSpPr>
          <p:spPr bwMode="ltGray">
            <a:xfrm flipH="1">
              <a:off x="9360936" y="2979667"/>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5" name="Rectangle 934"/>
            <p:cNvSpPr/>
            <p:nvPr/>
          </p:nvSpPr>
          <p:spPr bwMode="ltGray">
            <a:xfrm flipH="1">
              <a:off x="9481017" y="3015143"/>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6" name="Rectangle 935"/>
            <p:cNvSpPr/>
            <p:nvPr/>
          </p:nvSpPr>
          <p:spPr bwMode="ltGray">
            <a:xfrm flipH="1">
              <a:off x="9585445" y="3042775"/>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7" name="Rectangle 936"/>
            <p:cNvSpPr/>
            <p:nvPr/>
          </p:nvSpPr>
          <p:spPr bwMode="ltGray">
            <a:xfrm flipH="1">
              <a:off x="9690436" y="3075233"/>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8" name="Rectangle 937"/>
            <p:cNvSpPr/>
            <p:nvPr/>
          </p:nvSpPr>
          <p:spPr bwMode="ltGray">
            <a:xfrm flipH="1">
              <a:off x="9810084" y="3113222"/>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39" name="Rectangle 938"/>
            <p:cNvSpPr/>
            <p:nvPr/>
          </p:nvSpPr>
          <p:spPr bwMode="ltGray">
            <a:xfrm flipH="1">
              <a:off x="9930165" y="314869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0" name="Rectangle 939"/>
            <p:cNvSpPr/>
            <p:nvPr/>
          </p:nvSpPr>
          <p:spPr bwMode="ltGray">
            <a:xfrm flipH="1">
              <a:off x="10030164" y="3179718"/>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1" name="Rectangle 940"/>
            <p:cNvSpPr/>
            <p:nvPr/>
          </p:nvSpPr>
          <p:spPr bwMode="ltGray">
            <a:xfrm flipH="1">
              <a:off x="10150245" y="3215194"/>
              <a:ext cx="72493" cy="265478"/>
            </a:xfrm>
            <a:prstGeom prst="rect">
              <a:avLst/>
            </a:prstGeom>
            <a:solidFill>
              <a:schemeClr val="accent1"/>
            </a:solidFill>
            <a:ln w="50800">
              <a:noFill/>
            </a:ln>
            <a:scene3d>
              <a:camera prst="perspectiveLeft" fov="5400000">
                <a:rot lat="18900000" lon="2400000" rev="18840000"/>
              </a:camera>
              <a:lightRig rig="balanced" dir="t"/>
            </a:scene3d>
            <a:sp3d extrusionH="254000" contourW="12700">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942" name="Group 941"/>
          <p:cNvGrpSpPr/>
          <p:nvPr/>
        </p:nvGrpSpPr>
        <p:grpSpPr>
          <a:xfrm>
            <a:off x="9268200" y="3504199"/>
            <a:ext cx="1101531" cy="593520"/>
            <a:chOff x="9489504" y="3091614"/>
            <a:chExt cx="1101531" cy="593520"/>
          </a:xfrm>
          <a:solidFill>
            <a:schemeClr val="accent2"/>
          </a:solidFill>
        </p:grpSpPr>
        <p:sp>
          <p:nvSpPr>
            <p:cNvPr id="943" name="Rectangle 942"/>
            <p:cNvSpPr/>
            <p:nvPr/>
          </p:nvSpPr>
          <p:spPr bwMode="ltGray">
            <a:xfrm flipH="1">
              <a:off x="9489504" y="3091614"/>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4" name="Rectangle 943"/>
            <p:cNvSpPr/>
            <p:nvPr/>
          </p:nvSpPr>
          <p:spPr bwMode="ltGray">
            <a:xfrm flipH="1">
              <a:off x="9609585" y="312709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5" name="Rectangle 944"/>
            <p:cNvSpPr/>
            <p:nvPr/>
          </p:nvSpPr>
          <p:spPr bwMode="ltGray">
            <a:xfrm flipH="1">
              <a:off x="9729233" y="3165079"/>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6" name="Rectangle 945"/>
            <p:cNvSpPr/>
            <p:nvPr/>
          </p:nvSpPr>
          <p:spPr bwMode="ltGray">
            <a:xfrm flipH="1">
              <a:off x="9834566" y="3200555"/>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7" name="Rectangle 946"/>
            <p:cNvSpPr/>
            <p:nvPr/>
          </p:nvSpPr>
          <p:spPr bwMode="ltGray">
            <a:xfrm flipH="1">
              <a:off x="9953742" y="3235561"/>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8" name="Rectangle 947"/>
            <p:cNvSpPr/>
            <p:nvPr/>
          </p:nvSpPr>
          <p:spPr bwMode="ltGray">
            <a:xfrm flipH="1">
              <a:off x="10058733" y="3264455"/>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49" name="Rectangle 948"/>
            <p:cNvSpPr/>
            <p:nvPr/>
          </p:nvSpPr>
          <p:spPr bwMode="ltGray">
            <a:xfrm flipH="1">
              <a:off x="10178381" y="3306254"/>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50" name="Rectangle 949"/>
            <p:cNvSpPr/>
            <p:nvPr/>
          </p:nvSpPr>
          <p:spPr bwMode="ltGray">
            <a:xfrm flipH="1">
              <a:off x="10298462" y="334173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51" name="Rectangle 950"/>
            <p:cNvSpPr/>
            <p:nvPr/>
          </p:nvSpPr>
          <p:spPr bwMode="ltGray">
            <a:xfrm flipH="1">
              <a:off x="10402271" y="3380370"/>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52" name="Rectangle 951"/>
            <p:cNvSpPr/>
            <p:nvPr/>
          </p:nvSpPr>
          <p:spPr bwMode="ltGray">
            <a:xfrm flipH="1">
              <a:off x="10518542" y="3419656"/>
              <a:ext cx="72493" cy="265478"/>
            </a:xfrm>
            <a:prstGeom prst="rect">
              <a:avLst/>
            </a:prstGeom>
            <a:solidFill>
              <a:schemeClr val="accent2">
                <a:lumMod val="60000"/>
                <a:lumOff val="40000"/>
              </a:schemeClr>
            </a:solidFill>
            <a:ln w="50800">
              <a:noFill/>
            </a:ln>
            <a:scene3d>
              <a:camera prst="perspectiveLeft" fov="5400000">
                <a:rot lat="18900000" lon="2400000" rev="18840000"/>
              </a:camera>
              <a:lightRig rig="balanced" dir="t"/>
            </a:scene3d>
            <a:sp3d extrusionH="254000" contourW="12700">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sp>
        <p:nvSpPr>
          <p:cNvPr id="958" name="Rectangle 957"/>
          <p:cNvSpPr/>
          <p:nvPr/>
        </p:nvSpPr>
        <p:spPr bwMode="ltGray">
          <a:xfrm flipH="1">
            <a:off x="10360955" y="206853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61" name="Rectangle 960"/>
          <p:cNvSpPr/>
          <p:nvPr/>
        </p:nvSpPr>
        <p:spPr bwMode="ltGray">
          <a:xfrm flipH="1">
            <a:off x="10690022" y="216661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9" name="Rectangle 998"/>
          <p:cNvSpPr/>
          <p:nvPr/>
        </p:nvSpPr>
        <p:spPr bwMode="ltGray">
          <a:xfrm flipH="1">
            <a:off x="9817311" y="2154902"/>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03" name="Rectangle 1002"/>
          <p:cNvSpPr/>
          <p:nvPr/>
        </p:nvSpPr>
        <p:spPr bwMode="ltGray">
          <a:xfrm flipH="1">
            <a:off x="10281549" y="257950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007" name="Rectangle 1006"/>
          <p:cNvSpPr/>
          <p:nvPr/>
        </p:nvSpPr>
        <p:spPr bwMode="ltGray">
          <a:xfrm flipH="1">
            <a:off x="10726268" y="2716450"/>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0" name="Rectangle 989"/>
          <p:cNvSpPr/>
          <p:nvPr/>
        </p:nvSpPr>
        <p:spPr bwMode="ltGray">
          <a:xfrm flipH="1">
            <a:off x="9762283" y="2671931"/>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2" name="Rectangle 991"/>
          <p:cNvSpPr/>
          <p:nvPr/>
        </p:nvSpPr>
        <p:spPr bwMode="ltGray">
          <a:xfrm flipH="1">
            <a:off x="10002012" y="274539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5" name="Rectangle 994"/>
          <p:cNvSpPr/>
          <p:nvPr/>
        </p:nvSpPr>
        <p:spPr bwMode="ltGray">
          <a:xfrm flipH="1">
            <a:off x="10331079" y="284347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7" name="Rectangle 996"/>
          <p:cNvSpPr/>
          <p:nvPr/>
        </p:nvSpPr>
        <p:spPr bwMode="ltGray">
          <a:xfrm flipH="1">
            <a:off x="10551159" y="2909971"/>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98" name="Rectangle 997"/>
          <p:cNvSpPr/>
          <p:nvPr/>
        </p:nvSpPr>
        <p:spPr bwMode="ltGray">
          <a:xfrm flipH="1">
            <a:off x="10671240" y="2945447"/>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79" name="Rectangle 978"/>
          <p:cNvSpPr/>
          <p:nvPr/>
        </p:nvSpPr>
        <p:spPr bwMode="ltGray">
          <a:xfrm flipH="1">
            <a:off x="9449628" y="2826401"/>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81" name="Rectangle 980"/>
          <p:cNvSpPr/>
          <p:nvPr/>
        </p:nvSpPr>
        <p:spPr bwMode="ltGray">
          <a:xfrm flipH="1">
            <a:off x="9689357" y="289986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84" name="Rectangle 983"/>
          <p:cNvSpPr/>
          <p:nvPr/>
        </p:nvSpPr>
        <p:spPr bwMode="ltGray">
          <a:xfrm flipH="1">
            <a:off x="10018857" y="2995432"/>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69" name="Rectangle 968"/>
          <p:cNvSpPr/>
          <p:nvPr/>
        </p:nvSpPr>
        <p:spPr bwMode="ltGray">
          <a:xfrm flipH="1">
            <a:off x="9268814" y="301697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70" name="Rectangle 969"/>
          <p:cNvSpPr/>
          <p:nvPr/>
        </p:nvSpPr>
        <p:spPr bwMode="ltGray">
          <a:xfrm flipH="1">
            <a:off x="9388895" y="3052451"/>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72" name="Rectangle 971"/>
          <p:cNvSpPr/>
          <p:nvPr/>
        </p:nvSpPr>
        <p:spPr bwMode="ltGray">
          <a:xfrm flipH="1">
            <a:off x="9628624" y="3125916"/>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75" name="Rectangle 974"/>
          <p:cNvSpPr/>
          <p:nvPr/>
        </p:nvSpPr>
        <p:spPr bwMode="ltGray">
          <a:xfrm flipH="1">
            <a:off x="9957691" y="3223995"/>
            <a:ext cx="72493" cy="265478"/>
          </a:xfrm>
          <a:prstGeom prst="rect">
            <a:avLst/>
          </a:prstGeom>
          <a:solidFill>
            <a:schemeClr val="bg1">
              <a:alpha val="10000"/>
            </a:schemeClr>
          </a:solidFill>
          <a:ln w="50800">
            <a:noFill/>
          </a:ln>
          <a:scene3d>
            <a:camera prst="perspectiveLeft" fov="5400000">
              <a:rot lat="18900000" lon="2400000" rev="18840000"/>
            </a:camera>
            <a:lightRig rig="flat" dir="t"/>
          </a:scene3d>
          <a:sp3d extrusionH="254000" contourW="12700" prstMaterial="clear">
            <a:extrusionClr>
              <a:schemeClr val="bg1"/>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1067" name="Picture 10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2672" y="3199470"/>
            <a:ext cx="198031" cy="198031"/>
          </a:xfrm>
          <a:prstGeom prst="rect">
            <a:avLst/>
          </a:prstGeom>
          <a:scene3d>
            <a:camera prst="perspectiveHeroicExtremeRightFacing" fov="3000000">
              <a:rot lat="19800000" lon="3600000" rev="120000"/>
            </a:camera>
            <a:lightRig rig="threePt" dir="t"/>
          </a:scene3d>
        </p:spPr>
      </p:pic>
      <p:pic>
        <p:nvPicPr>
          <p:cNvPr id="1068" name="Picture 106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02672" y="3786286"/>
            <a:ext cx="198031" cy="198031"/>
          </a:xfrm>
          <a:prstGeom prst="rect">
            <a:avLst/>
          </a:prstGeom>
          <a:scene3d>
            <a:camera prst="perspectiveHeroicExtremeRightFacing" fov="3000000">
              <a:rot lat="19800000" lon="3600000" rev="120000"/>
            </a:camera>
            <a:lightRig rig="threePt" dir="t"/>
          </a:scene3d>
        </p:spPr>
      </p:pic>
      <p:sp>
        <p:nvSpPr>
          <p:cNvPr id="1071" name="Freeform 5"/>
          <p:cNvSpPr>
            <a:spLocks noEditPoints="1"/>
          </p:cNvSpPr>
          <p:nvPr/>
        </p:nvSpPr>
        <p:spPr bwMode="auto">
          <a:xfrm>
            <a:off x="10834159" y="3410463"/>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1072" name="Freeform 5"/>
          <p:cNvSpPr>
            <a:spLocks noEditPoints="1"/>
          </p:cNvSpPr>
          <p:nvPr/>
        </p:nvSpPr>
        <p:spPr bwMode="auto">
          <a:xfrm>
            <a:off x="10649935" y="3603917"/>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1073" name="Freeform 5"/>
          <p:cNvSpPr>
            <a:spLocks noEditPoints="1"/>
          </p:cNvSpPr>
          <p:nvPr/>
        </p:nvSpPr>
        <p:spPr bwMode="auto">
          <a:xfrm>
            <a:off x="10457361" y="3795598"/>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nvGrpSpPr>
          <p:cNvPr id="1076" name="Group 1075"/>
          <p:cNvGrpSpPr>
            <a:grpSpLocks noChangeAspect="1"/>
          </p:cNvGrpSpPr>
          <p:nvPr/>
        </p:nvGrpSpPr>
        <p:grpSpPr>
          <a:xfrm>
            <a:off x="10251416" y="4032666"/>
            <a:ext cx="232114" cy="102908"/>
            <a:chOff x="2239865" y="1866900"/>
            <a:chExt cx="644525" cy="285751"/>
          </a:xfrm>
          <a:scene3d>
            <a:camera prst="perspectiveLeft" fov="4500000">
              <a:rot lat="19800000" lon="3600000" rev="180000"/>
            </a:camera>
            <a:lightRig rig="threePt" dir="t"/>
          </a:scene3d>
        </p:grpSpPr>
        <p:sp>
          <p:nvSpPr>
            <p:cNvPr id="1077"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78"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79"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80"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81"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82"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sp>
        <p:nvSpPr>
          <p:cNvPr id="1083" name="Freeform 5"/>
          <p:cNvSpPr>
            <a:spLocks noEditPoints="1"/>
          </p:cNvSpPr>
          <p:nvPr/>
        </p:nvSpPr>
        <p:spPr bwMode="auto">
          <a:xfrm>
            <a:off x="10834325" y="4003796"/>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1084" name="Freeform 5"/>
          <p:cNvSpPr>
            <a:spLocks noEditPoints="1"/>
          </p:cNvSpPr>
          <p:nvPr/>
        </p:nvSpPr>
        <p:spPr bwMode="auto">
          <a:xfrm>
            <a:off x="10650101" y="4197250"/>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sp>
        <p:nvSpPr>
          <p:cNvPr id="1085" name="Freeform 5"/>
          <p:cNvSpPr>
            <a:spLocks noEditPoints="1"/>
          </p:cNvSpPr>
          <p:nvPr/>
        </p:nvSpPr>
        <p:spPr bwMode="auto">
          <a:xfrm>
            <a:off x="10457527" y="4388931"/>
            <a:ext cx="177329" cy="161088"/>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18000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nvGrpSpPr>
          <p:cNvPr id="1086" name="Group 1085"/>
          <p:cNvGrpSpPr>
            <a:grpSpLocks noChangeAspect="1"/>
          </p:cNvGrpSpPr>
          <p:nvPr/>
        </p:nvGrpSpPr>
        <p:grpSpPr>
          <a:xfrm>
            <a:off x="10251582" y="4625999"/>
            <a:ext cx="232114" cy="102908"/>
            <a:chOff x="2239865" y="1866900"/>
            <a:chExt cx="644525" cy="285751"/>
          </a:xfrm>
          <a:scene3d>
            <a:camera prst="perspectiveLeft" fov="4500000">
              <a:rot lat="19800000" lon="3600000" rev="180000"/>
            </a:camera>
            <a:lightRig rig="threePt" dir="t"/>
          </a:scene3d>
        </p:grpSpPr>
        <p:sp>
          <p:nvSpPr>
            <p:cNvPr id="1087"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88"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89"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90"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91"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1092"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nvGrpSpPr>
          <p:cNvPr id="639" name="Group 638"/>
          <p:cNvGrpSpPr/>
          <p:nvPr/>
        </p:nvGrpSpPr>
        <p:grpSpPr>
          <a:xfrm>
            <a:off x="6299022" y="3252069"/>
            <a:ext cx="1961866" cy="1620048"/>
            <a:chOff x="6299022" y="2425670"/>
            <a:chExt cx="1961866" cy="1620048"/>
          </a:xfrm>
          <a:solidFill>
            <a:schemeClr val="accent2">
              <a:lumMod val="60000"/>
              <a:lumOff val="40000"/>
            </a:schemeClr>
          </a:solidFill>
        </p:grpSpPr>
        <p:sp>
          <p:nvSpPr>
            <p:cNvPr id="640" name="Rectangle 639"/>
            <p:cNvSpPr/>
            <p:nvPr/>
          </p:nvSpPr>
          <p:spPr bwMode="ltGray">
            <a:xfrm>
              <a:off x="6974670" y="2425670"/>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1" name="Rectangle 640"/>
            <p:cNvSpPr/>
            <p:nvPr/>
          </p:nvSpPr>
          <p:spPr bwMode="ltGray">
            <a:xfrm>
              <a:off x="7208013" y="2482099"/>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2" name="Rectangle 641"/>
            <p:cNvSpPr/>
            <p:nvPr/>
          </p:nvSpPr>
          <p:spPr bwMode="ltGray">
            <a:xfrm>
              <a:off x="7436462" y="2551292"/>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3" name="Rectangle 642"/>
            <p:cNvSpPr/>
            <p:nvPr/>
          </p:nvSpPr>
          <p:spPr bwMode="ltGray">
            <a:xfrm>
              <a:off x="7664409" y="2622098"/>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4" name="Rectangle 643"/>
            <p:cNvSpPr/>
            <p:nvPr/>
          </p:nvSpPr>
          <p:spPr bwMode="ltGray">
            <a:xfrm>
              <a:off x="7888913" y="2691377"/>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5" name="Rectangle 644"/>
            <p:cNvSpPr/>
            <p:nvPr/>
          </p:nvSpPr>
          <p:spPr bwMode="ltGray">
            <a:xfrm>
              <a:off x="8108394" y="2759203"/>
              <a:ext cx="152494" cy="558451"/>
            </a:xfrm>
            <a:prstGeom prst="rect">
              <a:avLst/>
            </a:prstGeom>
            <a:grpFill/>
            <a:ln w="50800">
              <a:noFill/>
            </a:ln>
            <a:scene3d>
              <a:camera prst="perspectiveLeft" fov="54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6" name="Rectangle 645"/>
            <p:cNvSpPr/>
            <p:nvPr/>
          </p:nvSpPr>
          <p:spPr bwMode="ltGray">
            <a:xfrm>
              <a:off x="6634233" y="2760030"/>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7" name="Rectangle 646"/>
            <p:cNvSpPr/>
            <p:nvPr/>
          </p:nvSpPr>
          <p:spPr bwMode="ltGray">
            <a:xfrm>
              <a:off x="6867576" y="2816459"/>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8" name="Rectangle 647"/>
            <p:cNvSpPr/>
            <p:nvPr/>
          </p:nvSpPr>
          <p:spPr bwMode="ltGray">
            <a:xfrm>
              <a:off x="7096025" y="2885652"/>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49" name="Rectangle 648"/>
            <p:cNvSpPr/>
            <p:nvPr/>
          </p:nvSpPr>
          <p:spPr bwMode="ltGray">
            <a:xfrm>
              <a:off x="7323972" y="2956458"/>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0" name="Rectangle 649"/>
            <p:cNvSpPr/>
            <p:nvPr/>
          </p:nvSpPr>
          <p:spPr bwMode="ltGray">
            <a:xfrm>
              <a:off x="7548476" y="3025737"/>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1" name="Rectangle 650"/>
            <p:cNvSpPr/>
            <p:nvPr/>
          </p:nvSpPr>
          <p:spPr bwMode="ltGray">
            <a:xfrm>
              <a:off x="7772821" y="3103291"/>
              <a:ext cx="152494" cy="558451"/>
            </a:xfrm>
            <a:prstGeom prst="rect">
              <a:avLst/>
            </a:prstGeom>
            <a:grpFill/>
            <a:ln w="50800">
              <a:noFill/>
            </a:ln>
            <a:scene3d>
              <a:camera prst="perspectiveLeft" fov="48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2" name="Rectangle 651"/>
            <p:cNvSpPr/>
            <p:nvPr/>
          </p:nvSpPr>
          <p:spPr bwMode="ltGray">
            <a:xfrm>
              <a:off x="6299022" y="3148870"/>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3" name="Rectangle 652"/>
            <p:cNvSpPr/>
            <p:nvPr/>
          </p:nvSpPr>
          <p:spPr bwMode="ltGray">
            <a:xfrm>
              <a:off x="6532365" y="3205299"/>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4" name="Rectangle 653"/>
            <p:cNvSpPr/>
            <p:nvPr/>
          </p:nvSpPr>
          <p:spPr bwMode="ltGray">
            <a:xfrm>
              <a:off x="6760814" y="3274492"/>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5" name="Rectangle 654"/>
            <p:cNvSpPr/>
            <p:nvPr/>
          </p:nvSpPr>
          <p:spPr bwMode="ltGray">
            <a:xfrm>
              <a:off x="6988761" y="3345298"/>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6" name="Rectangle 655"/>
            <p:cNvSpPr/>
            <p:nvPr/>
          </p:nvSpPr>
          <p:spPr bwMode="ltGray">
            <a:xfrm>
              <a:off x="7213265" y="3414577"/>
              <a:ext cx="152494" cy="558451"/>
            </a:xfrm>
            <a:prstGeom prst="rect">
              <a:avLst/>
            </a:prstGeom>
            <a:grpFill/>
            <a:ln w="50800">
              <a:noFill/>
            </a:ln>
            <a:scene3d>
              <a:camera prst="perspectiveLeft" fov="30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657" name="Rectangle 656"/>
            <p:cNvSpPr/>
            <p:nvPr/>
          </p:nvSpPr>
          <p:spPr bwMode="ltGray">
            <a:xfrm>
              <a:off x="7437610" y="3487267"/>
              <a:ext cx="152494" cy="558451"/>
            </a:xfrm>
            <a:prstGeom prst="rect">
              <a:avLst/>
            </a:prstGeom>
            <a:grpFill/>
            <a:ln w="50800">
              <a:noFill/>
            </a:ln>
            <a:scene3d>
              <a:camera prst="perspectiveLeft" fov="4800000">
                <a:rot lat="18780000" lon="2340000" rev="18780000"/>
              </a:camera>
              <a:lightRig rig="balanced" dir="t"/>
            </a:scene3d>
            <a:sp3d extrusionH="381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659" name="Group 658"/>
          <p:cNvGrpSpPr>
            <a:grpSpLocks noChangeAspect="1"/>
          </p:cNvGrpSpPr>
          <p:nvPr/>
        </p:nvGrpSpPr>
        <p:grpSpPr>
          <a:xfrm>
            <a:off x="8073252" y="4003796"/>
            <a:ext cx="378698" cy="167897"/>
            <a:chOff x="2239865" y="1866900"/>
            <a:chExt cx="644525" cy="285751"/>
          </a:xfrm>
          <a:scene3d>
            <a:camera prst="perspectiveLeft" fov="4500000">
              <a:rot lat="19800000" lon="3600000" rev="240000"/>
            </a:camera>
            <a:lightRig rig="threePt" dir="t"/>
          </a:scene3d>
        </p:grpSpPr>
        <p:sp>
          <p:nvSpPr>
            <p:cNvPr id="660"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1"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2"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3"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4"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5"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nvGrpSpPr>
          <p:cNvPr id="666" name="Group 665"/>
          <p:cNvGrpSpPr>
            <a:grpSpLocks noChangeAspect="1"/>
          </p:cNvGrpSpPr>
          <p:nvPr/>
        </p:nvGrpSpPr>
        <p:grpSpPr>
          <a:xfrm>
            <a:off x="7732033" y="4356793"/>
            <a:ext cx="378698" cy="167897"/>
            <a:chOff x="2239865" y="1866900"/>
            <a:chExt cx="644525" cy="285751"/>
          </a:xfrm>
          <a:scene3d>
            <a:camera prst="perspectiveLeft" fov="4500000">
              <a:rot lat="19800000" lon="3600000" rev="240000"/>
            </a:camera>
            <a:lightRig rig="threePt" dir="t"/>
          </a:scene3d>
        </p:grpSpPr>
        <p:sp>
          <p:nvSpPr>
            <p:cNvPr id="667"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8"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69"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70"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71"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72"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nvGrpSpPr>
          <p:cNvPr id="673" name="Group 672"/>
          <p:cNvGrpSpPr>
            <a:grpSpLocks noChangeAspect="1"/>
          </p:cNvGrpSpPr>
          <p:nvPr/>
        </p:nvGrpSpPr>
        <p:grpSpPr>
          <a:xfrm>
            <a:off x="7394123" y="4740094"/>
            <a:ext cx="378698" cy="167897"/>
            <a:chOff x="2239865" y="1866900"/>
            <a:chExt cx="644525" cy="285751"/>
          </a:xfrm>
          <a:scene3d>
            <a:camera prst="perspectiveLeft" fov="4500000">
              <a:rot lat="19800000" lon="3600000" rev="240000"/>
            </a:camera>
            <a:lightRig rig="threePt" dir="t"/>
          </a:scene3d>
        </p:grpSpPr>
        <p:sp>
          <p:nvSpPr>
            <p:cNvPr id="674"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796"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807"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818"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953"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954"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nvGrpSpPr>
          <p:cNvPr id="24" name="Group 23"/>
          <p:cNvGrpSpPr/>
          <p:nvPr/>
        </p:nvGrpSpPr>
        <p:grpSpPr>
          <a:xfrm>
            <a:off x="6272184" y="2388518"/>
            <a:ext cx="2174945" cy="2423953"/>
            <a:chOff x="6272184" y="101256"/>
            <a:chExt cx="2174945" cy="2423953"/>
          </a:xfrm>
        </p:grpSpPr>
        <p:grpSp>
          <p:nvGrpSpPr>
            <p:cNvPr id="468" name="Group 467"/>
            <p:cNvGrpSpPr/>
            <p:nvPr/>
          </p:nvGrpSpPr>
          <p:grpSpPr>
            <a:xfrm>
              <a:off x="6412108" y="327564"/>
              <a:ext cx="1749181" cy="2197645"/>
              <a:chOff x="7388103" y="2907342"/>
              <a:chExt cx="2072916" cy="2604380"/>
            </a:xfrm>
            <a:scene3d>
              <a:camera prst="perspectiveHeroicExtremeRightFacing" fov="1200000">
                <a:rot lat="18906000" lon="2112000" rev="18984000"/>
              </a:camera>
              <a:lightRig rig="balanced" dir="t"/>
            </a:scene3d>
          </p:grpSpPr>
          <p:sp>
            <p:nvSpPr>
              <p:cNvPr id="469" name="Rectangle 468"/>
              <p:cNvSpPr/>
              <p:nvPr/>
            </p:nvSpPr>
            <p:spPr bwMode="ltGray">
              <a:xfrm>
                <a:off x="7388103" y="2907342"/>
                <a:ext cx="2072916" cy="2604380"/>
              </a:xfrm>
              <a:prstGeom prst="rect">
                <a:avLst/>
              </a:prstGeom>
              <a:solidFill>
                <a:schemeClr val="bg1">
                  <a:lumMod val="95000"/>
                </a:schemeClr>
              </a:solidFill>
              <a:ln w="25400" cap="rnd">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0" name="Rectangle 469"/>
              <p:cNvSpPr/>
              <p:nvPr/>
            </p:nvSpPr>
            <p:spPr bwMode="ltGray">
              <a:xfrm>
                <a:off x="76197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1" name="Rectangle 470"/>
              <p:cNvSpPr/>
              <p:nvPr/>
            </p:nvSpPr>
            <p:spPr bwMode="ltGray">
              <a:xfrm>
                <a:off x="79245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2" name="Rectangle 471"/>
              <p:cNvSpPr/>
              <p:nvPr/>
            </p:nvSpPr>
            <p:spPr bwMode="ltGray">
              <a:xfrm>
                <a:off x="82293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3" name="Rectangle 472"/>
              <p:cNvSpPr/>
              <p:nvPr/>
            </p:nvSpPr>
            <p:spPr bwMode="ltGray">
              <a:xfrm>
                <a:off x="8534193"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4" name="Rectangle 473"/>
              <p:cNvSpPr/>
              <p:nvPr/>
            </p:nvSpPr>
            <p:spPr bwMode="ltGray">
              <a:xfrm>
                <a:off x="76197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5" name="Rectangle 474"/>
              <p:cNvSpPr/>
              <p:nvPr/>
            </p:nvSpPr>
            <p:spPr bwMode="ltGray">
              <a:xfrm>
                <a:off x="79245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6" name="Rectangle 475"/>
              <p:cNvSpPr/>
              <p:nvPr/>
            </p:nvSpPr>
            <p:spPr bwMode="ltGray">
              <a:xfrm>
                <a:off x="82293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7" name="Rectangle 476"/>
              <p:cNvSpPr/>
              <p:nvPr/>
            </p:nvSpPr>
            <p:spPr bwMode="ltGray">
              <a:xfrm>
                <a:off x="8534193"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8" name="Rectangle 477"/>
              <p:cNvSpPr/>
              <p:nvPr/>
            </p:nvSpPr>
            <p:spPr bwMode="ltGray">
              <a:xfrm>
                <a:off x="88392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79" name="Rectangle 478"/>
              <p:cNvSpPr/>
              <p:nvPr/>
            </p:nvSpPr>
            <p:spPr bwMode="ltGray">
              <a:xfrm>
                <a:off x="9144086" y="469617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0" name="Rectangle 479"/>
              <p:cNvSpPr/>
              <p:nvPr/>
            </p:nvSpPr>
            <p:spPr bwMode="ltGray">
              <a:xfrm>
                <a:off x="88392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1" name="Rectangle 480"/>
              <p:cNvSpPr/>
              <p:nvPr/>
            </p:nvSpPr>
            <p:spPr bwMode="ltGray">
              <a:xfrm>
                <a:off x="9144086" y="3908000"/>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2" name="Rectangle 481"/>
              <p:cNvSpPr/>
              <p:nvPr/>
            </p:nvSpPr>
            <p:spPr bwMode="ltGray">
              <a:xfrm>
                <a:off x="7619793" y="3112974"/>
                <a:ext cx="87293" cy="605714"/>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3" name="Rectangle 482"/>
              <p:cNvSpPr/>
              <p:nvPr/>
            </p:nvSpPr>
            <p:spPr bwMode="ltGray">
              <a:xfrm>
                <a:off x="79245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4" name="Rectangle 483"/>
              <p:cNvSpPr/>
              <p:nvPr/>
            </p:nvSpPr>
            <p:spPr bwMode="ltGray">
              <a:xfrm>
                <a:off x="82293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5" name="Rectangle 484"/>
              <p:cNvSpPr/>
              <p:nvPr/>
            </p:nvSpPr>
            <p:spPr bwMode="ltGray">
              <a:xfrm>
                <a:off x="8534193"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6" name="Rectangle 485"/>
              <p:cNvSpPr/>
              <p:nvPr/>
            </p:nvSpPr>
            <p:spPr bwMode="ltGray">
              <a:xfrm>
                <a:off x="8839286"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87" name="Rectangle 486"/>
              <p:cNvSpPr/>
              <p:nvPr/>
            </p:nvSpPr>
            <p:spPr bwMode="ltGray">
              <a:xfrm>
                <a:off x="9144086" y="3112974"/>
                <a:ext cx="87293" cy="605715"/>
              </a:xfrm>
              <a:prstGeom prst="rect">
                <a:avLst/>
              </a:prstGeom>
              <a:solidFill>
                <a:schemeClr val="bg1">
                  <a:lumMod val="65000"/>
                </a:schemeClr>
              </a:solidFill>
              <a:ln w="508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495" name="Group 494"/>
            <p:cNvGrpSpPr/>
            <p:nvPr/>
          </p:nvGrpSpPr>
          <p:grpSpPr>
            <a:xfrm>
              <a:off x="6936300" y="101256"/>
              <a:ext cx="369504" cy="763425"/>
              <a:chOff x="4374346" y="2130297"/>
              <a:chExt cx="369504" cy="763425"/>
            </a:xfrm>
          </p:grpSpPr>
          <p:sp>
            <p:nvSpPr>
              <p:cNvPr id="496" name="Rectangle 495"/>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497" name="Picture 49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498" name="Group 497"/>
            <p:cNvGrpSpPr/>
            <p:nvPr/>
          </p:nvGrpSpPr>
          <p:grpSpPr>
            <a:xfrm>
              <a:off x="7157634" y="161345"/>
              <a:ext cx="369504" cy="763425"/>
              <a:chOff x="4374346" y="2130297"/>
              <a:chExt cx="369504" cy="763425"/>
            </a:xfrm>
          </p:grpSpPr>
          <p:sp>
            <p:nvSpPr>
              <p:cNvPr id="499" name="Rectangle 498"/>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00" name="Picture 49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501" name="Group 500"/>
            <p:cNvGrpSpPr/>
            <p:nvPr/>
          </p:nvGrpSpPr>
          <p:grpSpPr>
            <a:xfrm>
              <a:off x="7394303" y="230329"/>
              <a:ext cx="369504" cy="763425"/>
              <a:chOff x="4374346" y="2130297"/>
              <a:chExt cx="369504" cy="763425"/>
            </a:xfrm>
          </p:grpSpPr>
          <p:sp>
            <p:nvSpPr>
              <p:cNvPr id="502" name="Rectangle 501"/>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03" name="Picture 50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504" name="Group 503"/>
            <p:cNvGrpSpPr/>
            <p:nvPr/>
          </p:nvGrpSpPr>
          <p:grpSpPr>
            <a:xfrm>
              <a:off x="7625107" y="301425"/>
              <a:ext cx="369504" cy="763425"/>
              <a:chOff x="4374346" y="2130297"/>
              <a:chExt cx="369504" cy="763425"/>
            </a:xfrm>
          </p:grpSpPr>
          <p:sp>
            <p:nvSpPr>
              <p:cNvPr id="505" name="Rectangle 504"/>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06" name="Picture 50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507" name="Group 506"/>
            <p:cNvGrpSpPr/>
            <p:nvPr/>
          </p:nvGrpSpPr>
          <p:grpSpPr>
            <a:xfrm>
              <a:off x="7851075" y="365800"/>
              <a:ext cx="369504" cy="763425"/>
              <a:chOff x="4374346" y="2130297"/>
              <a:chExt cx="369504" cy="763425"/>
            </a:xfrm>
          </p:grpSpPr>
          <p:sp>
            <p:nvSpPr>
              <p:cNvPr id="508" name="Rectangle 507"/>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09" name="Picture 50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510" name="Group 509"/>
            <p:cNvGrpSpPr/>
            <p:nvPr/>
          </p:nvGrpSpPr>
          <p:grpSpPr>
            <a:xfrm>
              <a:off x="8077625" y="435777"/>
              <a:ext cx="369504" cy="763425"/>
              <a:chOff x="4374346" y="2130297"/>
              <a:chExt cx="369504" cy="763425"/>
            </a:xfrm>
          </p:grpSpPr>
          <p:sp>
            <p:nvSpPr>
              <p:cNvPr id="511" name="Rectangle 510"/>
              <p:cNvSpPr/>
              <p:nvPr/>
            </p:nvSpPr>
            <p:spPr bwMode="ltGray">
              <a:xfrm>
                <a:off x="4405712" y="2130297"/>
                <a:ext cx="155448" cy="557784"/>
              </a:xfrm>
              <a:prstGeom prst="rect">
                <a:avLst/>
              </a:prstGeom>
              <a:solidFill>
                <a:schemeClr val="accent3"/>
              </a:solidFill>
              <a:ln w="50800">
                <a:noFill/>
              </a:ln>
              <a:scene3d>
                <a:camera prst="perspectiveLeft" fov="3000000">
                  <a:rot lat="18780000" lon="2340000" rev="18780000"/>
                </a:camera>
                <a:lightRig rig="balanced" dir="t"/>
              </a:scene3d>
              <a:sp3d extrusionH="635000" contourW="38100" prstMaterial="plastic">
                <a:extrusionClr>
                  <a:schemeClr val="accent3"/>
                </a:extrusionClr>
                <a:contourClr>
                  <a:schemeClr val="accent3"/>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512" name="Picture 5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74346" y="2524218"/>
                <a:ext cx="369504" cy="369504"/>
              </a:xfrm>
              <a:prstGeom prst="rect">
                <a:avLst/>
              </a:prstGeom>
              <a:scene3d>
                <a:camera prst="perspectiveHeroicExtremeRightFacing" fov="3000000">
                  <a:rot lat="19800000" lon="3600000" rev="120000"/>
                </a:camera>
                <a:lightRig rig="threePt" dir="t"/>
              </a:scene3d>
            </p:spPr>
          </p:pic>
        </p:grpSp>
        <p:grpSp>
          <p:nvGrpSpPr>
            <p:cNvPr id="513" name="Group 512"/>
            <p:cNvGrpSpPr/>
            <p:nvPr/>
          </p:nvGrpSpPr>
          <p:grpSpPr>
            <a:xfrm>
              <a:off x="6582976" y="526706"/>
              <a:ext cx="378698" cy="666807"/>
              <a:chOff x="5028089" y="2365629"/>
              <a:chExt cx="378698" cy="666807"/>
            </a:xfrm>
          </p:grpSpPr>
          <p:sp>
            <p:nvSpPr>
              <p:cNvPr id="514" name="Rectangle 513"/>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15" name="Group 514"/>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16"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17"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18"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19"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0"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1"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22" name="Group 521"/>
            <p:cNvGrpSpPr/>
            <p:nvPr/>
          </p:nvGrpSpPr>
          <p:grpSpPr>
            <a:xfrm>
              <a:off x="6803052" y="590330"/>
              <a:ext cx="378698" cy="666807"/>
              <a:chOff x="5028089" y="2365629"/>
              <a:chExt cx="378698" cy="666807"/>
            </a:xfrm>
          </p:grpSpPr>
          <p:sp>
            <p:nvSpPr>
              <p:cNvPr id="523" name="Rectangle 522"/>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24" name="Group 523"/>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25"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6"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7"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8"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29"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0"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31" name="Group 530"/>
            <p:cNvGrpSpPr/>
            <p:nvPr/>
          </p:nvGrpSpPr>
          <p:grpSpPr>
            <a:xfrm>
              <a:off x="7040192" y="663433"/>
              <a:ext cx="378698" cy="666807"/>
              <a:chOff x="5028089" y="2365629"/>
              <a:chExt cx="378698" cy="666807"/>
            </a:xfrm>
          </p:grpSpPr>
          <p:sp>
            <p:nvSpPr>
              <p:cNvPr id="532" name="Rectangle 531"/>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33" name="Group 532"/>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34"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5"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6"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7"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8"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39"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40" name="Group 539"/>
            <p:cNvGrpSpPr/>
            <p:nvPr/>
          </p:nvGrpSpPr>
          <p:grpSpPr>
            <a:xfrm>
              <a:off x="7282540" y="744329"/>
              <a:ext cx="378698" cy="666807"/>
              <a:chOff x="5028089" y="2365629"/>
              <a:chExt cx="378698" cy="666807"/>
            </a:xfrm>
          </p:grpSpPr>
          <p:sp>
            <p:nvSpPr>
              <p:cNvPr id="541" name="Rectangle 540"/>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42" name="Group 541"/>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43"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44"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45"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46"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47"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48"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49" name="Group 548"/>
            <p:cNvGrpSpPr/>
            <p:nvPr/>
          </p:nvGrpSpPr>
          <p:grpSpPr>
            <a:xfrm>
              <a:off x="7515802" y="820424"/>
              <a:ext cx="378698" cy="666807"/>
              <a:chOff x="5028089" y="2365629"/>
              <a:chExt cx="378698" cy="666807"/>
            </a:xfrm>
          </p:grpSpPr>
          <p:sp>
            <p:nvSpPr>
              <p:cNvPr id="550" name="Rectangle 549"/>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51" name="Group 550"/>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52"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53"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54"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55"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56"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57"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17" name="Group 16"/>
            <p:cNvGrpSpPr/>
            <p:nvPr/>
          </p:nvGrpSpPr>
          <p:grpSpPr>
            <a:xfrm>
              <a:off x="7750910" y="895546"/>
              <a:ext cx="378698" cy="666807"/>
              <a:chOff x="7750910" y="895546"/>
              <a:chExt cx="378698" cy="666807"/>
            </a:xfrm>
          </p:grpSpPr>
          <p:sp>
            <p:nvSpPr>
              <p:cNvPr id="559" name="Rectangle 558"/>
              <p:cNvSpPr/>
              <p:nvPr/>
            </p:nvSpPr>
            <p:spPr bwMode="ltGray">
              <a:xfrm>
                <a:off x="7777477" y="895546"/>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5080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60" name="Group 559"/>
              <p:cNvGrpSpPr>
                <a:grpSpLocks noChangeAspect="1"/>
              </p:cNvGrpSpPr>
              <p:nvPr/>
            </p:nvGrpSpPr>
            <p:grpSpPr>
              <a:xfrm>
                <a:off x="7750910" y="1394456"/>
                <a:ext cx="378698" cy="167897"/>
                <a:chOff x="2239865" y="1866900"/>
                <a:chExt cx="644525" cy="285751"/>
              </a:xfrm>
              <a:scene3d>
                <a:camera prst="perspectiveLeft" fov="4500000">
                  <a:rot lat="19800000" lon="3600000" rev="180000"/>
                </a:camera>
                <a:lightRig rig="threePt" dir="t"/>
              </a:scene3d>
            </p:grpSpPr>
            <p:sp>
              <p:nvSpPr>
                <p:cNvPr id="561"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2"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3"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4"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5"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66"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488" name="Group 487"/>
            <p:cNvGrpSpPr/>
            <p:nvPr/>
          </p:nvGrpSpPr>
          <p:grpSpPr>
            <a:xfrm>
              <a:off x="6272184" y="985966"/>
              <a:ext cx="341246" cy="668468"/>
              <a:chOff x="3416954" y="2705367"/>
              <a:chExt cx="341246" cy="668468"/>
            </a:xfrm>
          </p:grpSpPr>
          <p:sp>
            <p:nvSpPr>
              <p:cNvPr id="489" name="Rectangle 488"/>
              <p:cNvSpPr/>
              <p:nvPr/>
            </p:nvSpPr>
            <p:spPr bwMode="ltGray">
              <a:xfrm>
                <a:off x="3443792" y="2705367"/>
                <a:ext cx="152494" cy="558451"/>
              </a:xfrm>
              <a:prstGeom prst="rect">
                <a:avLst/>
              </a:prstGeom>
              <a:solidFill>
                <a:schemeClr val="accent1"/>
              </a:solidFill>
              <a:ln w="50800">
                <a:noFill/>
              </a:ln>
              <a:scene3d>
                <a:camera prst="perspectiveLeft" fov="3000000">
                  <a:rot lat="18780000" lon="2340000" rev="18780000"/>
                </a:camera>
                <a:lightRig rig="balanced" dir="t"/>
              </a:scene3d>
              <a:sp3d extrusionH="381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0" name="Freeform 5"/>
              <p:cNvSpPr>
                <a:spLocks noEditPoints="1"/>
              </p:cNvSpPr>
              <p:nvPr/>
            </p:nvSpPr>
            <p:spPr bwMode="auto">
              <a:xfrm>
                <a:off x="3416954" y="3063843"/>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3000000">
                  <a:rot lat="1920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nvGrpSpPr>
            <p:cNvPr id="567" name="Group 566"/>
            <p:cNvGrpSpPr/>
            <p:nvPr/>
          </p:nvGrpSpPr>
          <p:grpSpPr>
            <a:xfrm>
              <a:off x="6505690" y="993561"/>
              <a:ext cx="378698" cy="666807"/>
              <a:chOff x="5028089" y="2365629"/>
              <a:chExt cx="378698" cy="666807"/>
            </a:xfrm>
          </p:grpSpPr>
          <p:sp>
            <p:nvSpPr>
              <p:cNvPr id="568" name="Rectangle 567"/>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4445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69" name="Group 568"/>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70"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1"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2"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3"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4"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75"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76" name="Group 575"/>
            <p:cNvGrpSpPr/>
            <p:nvPr/>
          </p:nvGrpSpPr>
          <p:grpSpPr>
            <a:xfrm>
              <a:off x="6704707" y="1063486"/>
              <a:ext cx="378698" cy="666807"/>
              <a:chOff x="5028089" y="2365629"/>
              <a:chExt cx="378698" cy="666807"/>
            </a:xfrm>
          </p:grpSpPr>
          <p:sp>
            <p:nvSpPr>
              <p:cNvPr id="577" name="Rectangle 576"/>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4445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78" name="Group 577"/>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79"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0"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1"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2"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3"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4"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85" name="Group 584"/>
            <p:cNvGrpSpPr/>
            <p:nvPr/>
          </p:nvGrpSpPr>
          <p:grpSpPr>
            <a:xfrm>
              <a:off x="6924755" y="1133715"/>
              <a:ext cx="378698" cy="666807"/>
              <a:chOff x="5028089" y="2365629"/>
              <a:chExt cx="378698" cy="666807"/>
            </a:xfrm>
          </p:grpSpPr>
          <p:sp>
            <p:nvSpPr>
              <p:cNvPr id="586" name="Rectangle 585"/>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4445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87" name="Group 586"/>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88"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89"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0"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1"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2"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3"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594" name="Group 593"/>
            <p:cNvGrpSpPr/>
            <p:nvPr/>
          </p:nvGrpSpPr>
          <p:grpSpPr>
            <a:xfrm>
              <a:off x="7150521" y="1209575"/>
              <a:ext cx="378698" cy="666807"/>
              <a:chOff x="5028089" y="2365629"/>
              <a:chExt cx="378698" cy="666807"/>
            </a:xfrm>
          </p:grpSpPr>
          <p:sp>
            <p:nvSpPr>
              <p:cNvPr id="595" name="Rectangle 594"/>
              <p:cNvSpPr/>
              <p:nvPr/>
            </p:nvSpPr>
            <p:spPr bwMode="ltGray">
              <a:xfrm>
                <a:off x="5064132" y="2365629"/>
                <a:ext cx="155448" cy="557784"/>
              </a:xfrm>
              <a:prstGeom prst="rect">
                <a:avLst/>
              </a:prstGeom>
              <a:solidFill>
                <a:schemeClr val="accent2">
                  <a:lumMod val="60000"/>
                  <a:lumOff val="40000"/>
                </a:schemeClr>
              </a:solidFill>
              <a:ln w="50800">
                <a:noFill/>
              </a:ln>
              <a:scene3d>
                <a:camera prst="perspectiveLeft" fov="3000000">
                  <a:rot lat="18780000" lon="2340000" rev="18780000"/>
                </a:camera>
                <a:lightRig rig="balanced" dir="t"/>
              </a:scene3d>
              <a:sp3d extrusionH="444500" contourW="38100" prstMaterial="plastic">
                <a:extrusionClr>
                  <a:schemeClr val="accent2"/>
                </a:extrusionClr>
                <a:contourClr>
                  <a:schemeClr val="accent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nvGrpSpPr>
              <p:cNvPr id="596" name="Group 595"/>
              <p:cNvGrpSpPr>
                <a:grpSpLocks noChangeAspect="1"/>
              </p:cNvGrpSpPr>
              <p:nvPr/>
            </p:nvGrpSpPr>
            <p:grpSpPr>
              <a:xfrm rot="21151256">
                <a:off x="5028089" y="2864539"/>
                <a:ext cx="378698" cy="167897"/>
                <a:chOff x="2239865" y="1866900"/>
                <a:chExt cx="644525" cy="285751"/>
              </a:xfrm>
              <a:scene3d>
                <a:camera prst="perspectiveLeft" fov="3900000">
                  <a:rot lat="19800000" lon="3600000" rev="21300000"/>
                </a:camera>
                <a:lightRig rig="threePt" dir="t"/>
              </a:scene3d>
            </p:grpSpPr>
            <p:sp>
              <p:nvSpPr>
                <p:cNvPr id="597" name="AutoShape 3"/>
                <p:cNvSpPr>
                  <a:spLocks noChangeAspect="1" noChangeArrowheads="1" noTextEdit="1"/>
                </p:cNvSpPr>
                <p:nvPr/>
              </p:nvSpPr>
              <p:spPr bwMode="auto">
                <a:xfrm>
                  <a:off x="2243040" y="1871663"/>
                  <a:ext cx="641350" cy="28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8" name="Freeform 5"/>
                <p:cNvSpPr>
                  <a:spLocks noEditPoints="1"/>
                </p:cNvSpPr>
                <p:nvPr/>
              </p:nvSpPr>
              <p:spPr bwMode="auto">
                <a:xfrm>
                  <a:off x="2239865" y="1866900"/>
                  <a:ext cx="641350" cy="280988"/>
                </a:xfrm>
                <a:custGeom>
                  <a:avLst/>
                  <a:gdLst>
                    <a:gd name="T0" fmla="*/ 164 w 168"/>
                    <a:gd name="T1" fmla="*/ 32 h 72"/>
                    <a:gd name="T2" fmla="*/ 168 w 168"/>
                    <a:gd name="T3" fmla="*/ 32 h 72"/>
                    <a:gd name="T4" fmla="*/ 168 w 168"/>
                    <a:gd name="T5" fmla="*/ 0 h 72"/>
                    <a:gd name="T6" fmla="*/ 0 w 168"/>
                    <a:gd name="T7" fmla="*/ 0 h 72"/>
                    <a:gd name="T8" fmla="*/ 0 w 168"/>
                    <a:gd name="T9" fmla="*/ 32 h 72"/>
                    <a:gd name="T10" fmla="*/ 4 w 168"/>
                    <a:gd name="T11" fmla="*/ 32 h 72"/>
                    <a:gd name="T12" fmla="*/ 8 w 168"/>
                    <a:gd name="T13" fmla="*/ 36 h 72"/>
                    <a:gd name="T14" fmla="*/ 4 w 168"/>
                    <a:gd name="T15" fmla="*/ 40 h 72"/>
                    <a:gd name="T16" fmla="*/ 0 w 168"/>
                    <a:gd name="T17" fmla="*/ 40 h 72"/>
                    <a:gd name="T18" fmla="*/ 0 w 168"/>
                    <a:gd name="T19" fmla="*/ 72 h 72"/>
                    <a:gd name="T20" fmla="*/ 168 w 168"/>
                    <a:gd name="T21" fmla="*/ 72 h 72"/>
                    <a:gd name="T22" fmla="*/ 168 w 168"/>
                    <a:gd name="T23" fmla="*/ 44 h 72"/>
                    <a:gd name="T24" fmla="*/ 164 w 168"/>
                    <a:gd name="T25" fmla="*/ 44 h 72"/>
                    <a:gd name="T26" fmla="*/ 164 w 168"/>
                    <a:gd name="T27" fmla="*/ 40 h 72"/>
                    <a:gd name="T28" fmla="*/ 160 w 168"/>
                    <a:gd name="T29" fmla="*/ 36 h 72"/>
                    <a:gd name="T30" fmla="*/ 164 w 168"/>
                    <a:gd name="T31" fmla="*/ 32 h 72"/>
                    <a:gd name="T32" fmla="*/ 160 w 168"/>
                    <a:gd name="T33" fmla="*/ 25 h 72"/>
                    <a:gd name="T34" fmla="*/ 152 w 168"/>
                    <a:gd name="T35" fmla="*/ 36 h 72"/>
                    <a:gd name="T36" fmla="*/ 160 w 168"/>
                    <a:gd name="T37" fmla="*/ 47 h 72"/>
                    <a:gd name="T38" fmla="*/ 160 w 168"/>
                    <a:gd name="T39" fmla="*/ 64 h 72"/>
                    <a:gd name="T40" fmla="*/ 152 w 168"/>
                    <a:gd name="T41" fmla="*/ 64 h 72"/>
                    <a:gd name="T42" fmla="*/ 152 w 168"/>
                    <a:gd name="T43" fmla="*/ 56 h 72"/>
                    <a:gd name="T44" fmla="*/ 144 w 168"/>
                    <a:gd name="T45" fmla="*/ 56 h 72"/>
                    <a:gd name="T46" fmla="*/ 144 w 168"/>
                    <a:gd name="T47" fmla="*/ 64 h 72"/>
                    <a:gd name="T48" fmla="*/ 136 w 168"/>
                    <a:gd name="T49" fmla="*/ 64 h 72"/>
                    <a:gd name="T50" fmla="*/ 136 w 168"/>
                    <a:gd name="T51" fmla="*/ 56 h 72"/>
                    <a:gd name="T52" fmla="*/ 128 w 168"/>
                    <a:gd name="T53" fmla="*/ 56 h 72"/>
                    <a:gd name="T54" fmla="*/ 128 w 168"/>
                    <a:gd name="T55" fmla="*/ 64 h 72"/>
                    <a:gd name="T56" fmla="*/ 120 w 168"/>
                    <a:gd name="T57" fmla="*/ 64 h 72"/>
                    <a:gd name="T58" fmla="*/ 120 w 168"/>
                    <a:gd name="T59" fmla="*/ 56 h 72"/>
                    <a:gd name="T60" fmla="*/ 112 w 168"/>
                    <a:gd name="T61" fmla="*/ 56 h 72"/>
                    <a:gd name="T62" fmla="*/ 112 w 168"/>
                    <a:gd name="T63" fmla="*/ 64 h 72"/>
                    <a:gd name="T64" fmla="*/ 104 w 168"/>
                    <a:gd name="T65" fmla="*/ 64 h 72"/>
                    <a:gd name="T66" fmla="*/ 104 w 168"/>
                    <a:gd name="T67" fmla="*/ 56 h 72"/>
                    <a:gd name="T68" fmla="*/ 96 w 168"/>
                    <a:gd name="T69" fmla="*/ 56 h 72"/>
                    <a:gd name="T70" fmla="*/ 96 w 168"/>
                    <a:gd name="T71" fmla="*/ 64 h 72"/>
                    <a:gd name="T72" fmla="*/ 88 w 168"/>
                    <a:gd name="T73" fmla="*/ 64 h 72"/>
                    <a:gd name="T74" fmla="*/ 88 w 168"/>
                    <a:gd name="T75" fmla="*/ 56 h 72"/>
                    <a:gd name="T76" fmla="*/ 80 w 168"/>
                    <a:gd name="T77" fmla="*/ 56 h 72"/>
                    <a:gd name="T78" fmla="*/ 80 w 168"/>
                    <a:gd name="T79" fmla="*/ 64 h 72"/>
                    <a:gd name="T80" fmla="*/ 72 w 168"/>
                    <a:gd name="T81" fmla="*/ 64 h 72"/>
                    <a:gd name="T82" fmla="*/ 72 w 168"/>
                    <a:gd name="T83" fmla="*/ 56 h 72"/>
                    <a:gd name="T84" fmla="*/ 64 w 168"/>
                    <a:gd name="T85" fmla="*/ 56 h 72"/>
                    <a:gd name="T86" fmla="*/ 64 w 168"/>
                    <a:gd name="T87" fmla="*/ 64 h 72"/>
                    <a:gd name="T88" fmla="*/ 56 w 168"/>
                    <a:gd name="T89" fmla="*/ 64 h 72"/>
                    <a:gd name="T90" fmla="*/ 56 w 168"/>
                    <a:gd name="T91" fmla="*/ 56 h 72"/>
                    <a:gd name="T92" fmla="*/ 48 w 168"/>
                    <a:gd name="T93" fmla="*/ 56 h 72"/>
                    <a:gd name="T94" fmla="*/ 48 w 168"/>
                    <a:gd name="T95" fmla="*/ 64 h 72"/>
                    <a:gd name="T96" fmla="*/ 40 w 168"/>
                    <a:gd name="T97" fmla="*/ 64 h 72"/>
                    <a:gd name="T98" fmla="*/ 40 w 168"/>
                    <a:gd name="T99" fmla="*/ 56 h 72"/>
                    <a:gd name="T100" fmla="*/ 32 w 168"/>
                    <a:gd name="T101" fmla="*/ 56 h 72"/>
                    <a:gd name="T102" fmla="*/ 32 w 168"/>
                    <a:gd name="T103" fmla="*/ 64 h 72"/>
                    <a:gd name="T104" fmla="*/ 24 w 168"/>
                    <a:gd name="T105" fmla="*/ 64 h 72"/>
                    <a:gd name="T106" fmla="*/ 24 w 168"/>
                    <a:gd name="T107" fmla="*/ 56 h 72"/>
                    <a:gd name="T108" fmla="*/ 16 w 168"/>
                    <a:gd name="T109" fmla="*/ 56 h 72"/>
                    <a:gd name="T110" fmla="*/ 16 w 168"/>
                    <a:gd name="T111" fmla="*/ 64 h 72"/>
                    <a:gd name="T112" fmla="*/ 8 w 168"/>
                    <a:gd name="T113" fmla="*/ 64 h 72"/>
                    <a:gd name="T114" fmla="*/ 8 w 168"/>
                    <a:gd name="T115" fmla="*/ 47 h 72"/>
                    <a:gd name="T116" fmla="*/ 16 w 168"/>
                    <a:gd name="T117" fmla="*/ 36 h 72"/>
                    <a:gd name="T118" fmla="*/ 8 w 168"/>
                    <a:gd name="T119" fmla="*/ 25 h 72"/>
                    <a:gd name="T120" fmla="*/ 8 w 168"/>
                    <a:gd name="T121" fmla="*/ 8 h 72"/>
                    <a:gd name="T122" fmla="*/ 160 w 168"/>
                    <a:gd name="T123" fmla="*/ 8 h 72"/>
                    <a:gd name="T124" fmla="*/ 160 w 168"/>
                    <a:gd name="T125"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72">
                      <a:moveTo>
                        <a:pt x="164" y="32"/>
                      </a:moveTo>
                      <a:cubicBezTo>
                        <a:pt x="168" y="32"/>
                        <a:pt x="168" y="32"/>
                        <a:pt x="168" y="32"/>
                      </a:cubicBezTo>
                      <a:cubicBezTo>
                        <a:pt x="168" y="0"/>
                        <a:pt x="168" y="0"/>
                        <a:pt x="168" y="0"/>
                      </a:cubicBezTo>
                      <a:cubicBezTo>
                        <a:pt x="0" y="0"/>
                        <a:pt x="0" y="0"/>
                        <a:pt x="0" y="0"/>
                      </a:cubicBezTo>
                      <a:cubicBezTo>
                        <a:pt x="0" y="32"/>
                        <a:pt x="0" y="32"/>
                        <a:pt x="0" y="32"/>
                      </a:cubicBezTo>
                      <a:cubicBezTo>
                        <a:pt x="4" y="32"/>
                        <a:pt x="4" y="32"/>
                        <a:pt x="4" y="32"/>
                      </a:cubicBezTo>
                      <a:cubicBezTo>
                        <a:pt x="6" y="32"/>
                        <a:pt x="8" y="34"/>
                        <a:pt x="8" y="36"/>
                      </a:cubicBezTo>
                      <a:cubicBezTo>
                        <a:pt x="8" y="38"/>
                        <a:pt x="6" y="40"/>
                        <a:pt x="4" y="40"/>
                      </a:cubicBezTo>
                      <a:cubicBezTo>
                        <a:pt x="0" y="40"/>
                        <a:pt x="0" y="40"/>
                        <a:pt x="0" y="40"/>
                      </a:cubicBezTo>
                      <a:cubicBezTo>
                        <a:pt x="0" y="72"/>
                        <a:pt x="0" y="72"/>
                        <a:pt x="0" y="72"/>
                      </a:cubicBezTo>
                      <a:cubicBezTo>
                        <a:pt x="168" y="72"/>
                        <a:pt x="168" y="72"/>
                        <a:pt x="168" y="72"/>
                      </a:cubicBezTo>
                      <a:cubicBezTo>
                        <a:pt x="168" y="44"/>
                        <a:pt x="168" y="44"/>
                        <a:pt x="168" y="44"/>
                      </a:cubicBezTo>
                      <a:cubicBezTo>
                        <a:pt x="164" y="44"/>
                        <a:pt x="164" y="44"/>
                        <a:pt x="164" y="44"/>
                      </a:cubicBezTo>
                      <a:cubicBezTo>
                        <a:pt x="164" y="40"/>
                        <a:pt x="164" y="40"/>
                        <a:pt x="164" y="40"/>
                      </a:cubicBezTo>
                      <a:cubicBezTo>
                        <a:pt x="162" y="40"/>
                        <a:pt x="160" y="38"/>
                        <a:pt x="160" y="36"/>
                      </a:cubicBezTo>
                      <a:cubicBezTo>
                        <a:pt x="160" y="34"/>
                        <a:pt x="162" y="32"/>
                        <a:pt x="164" y="32"/>
                      </a:cubicBezTo>
                      <a:close/>
                      <a:moveTo>
                        <a:pt x="160" y="25"/>
                      </a:moveTo>
                      <a:cubicBezTo>
                        <a:pt x="155" y="26"/>
                        <a:pt x="152" y="31"/>
                        <a:pt x="152" y="36"/>
                      </a:cubicBezTo>
                      <a:cubicBezTo>
                        <a:pt x="152" y="41"/>
                        <a:pt x="155" y="46"/>
                        <a:pt x="160" y="47"/>
                      </a:cubicBezTo>
                      <a:cubicBezTo>
                        <a:pt x="160" y="64"/>
                        <a:pt x="160" y="64"/>
                        <a:pt x="160" y="64"/>
                      </a:cubicBezTo>
                      <a:cubicBezTo>
                        <a:pt x="152" y="64"/>
                        <a:pt x="152" y="64"/>
                        <a:pt x="152" y="64"/>
                      </a:cubicBezTo>
                      <a:cubicBezTo>
                        <a:pt x="152" y="56"/>
                        <a:pt x="152" y="56"/>
                        <a:pt x="152" y="56"/>
                      </a:cubicBezTo>
                      <a:cubicBezTo>
                        <a:pt x="144" y="56"/>
                        <a:pt x="144" y="56"/>
                        <a:pt x="144" y="56"/>
                      </a:cubicBezTo>
                      <a:cubicBezTo>
                        <a:pt x="144" y="64"/>
                        <a:pt x="144" y="64"/>
                        <a:pt x="144" y="64"/>
                      </a:cubicBezTo>
                      <a:cubicBezTo>
                        <a:pt x="136" y="64"/>
                        <a:pt x="136" y="64"/>
                        <a:pt x="136" y="64"/>
                      </a:cubicBezTo>
                      <a:cubicBezTo>
                        <a:pt x="136" y="56"/>
                        <a:pt x="136" y="56"/>
                        <a:pt x="136" y="56"/>
                      </a:cubicBezTo>
                      <a:cubicBezTo>
                        <a:pt x="128" y="56"/>
                        <a:pt x="128" y="56"/>
                        <a:pt x="128" y="56"/>
                      </a:cubicBezTo>
                      <a:cubicBezTo>
                        <a:pt x="128" y="64"/>
                        <a:pt x="128" y="64"/>
                        <a:pt x="128" y="64"/>
                      </a:cubicBezTo>
                      <a:cubicBezTo>
                        <a:pt x="120" y="64"/>
                        <a:pt x="120" y="64"/>
                        <a:pt x="120" y="64"/>
                      </a:cubicBezTo>
                      <a:cubicBezTo>
                        <a:pt x="120" y="56"/>
                        <a:pt x="120" y="56"/>
                        <a:pt x="120" y="56"/>
                      </a:cubicBezTo>
                      <a:cubicBezTo>
                        <a:pt x="112" y="56"/>
                        <a:pt x="112" y="56"/>
                        <a:pt x="112" y="56"/>
                      </a:cubicBezTo>
                      <a:cubicBezTo>
                        <a:pt x="112" y="64"/>
                        <a:pt x="112" y="64"/>
                        <a:pt x="112" y="64"/>
                      </a:cubicBezTo>
                      <a:cubicBezTo>
                        <a:pt x="104" y="64"/>
                        <a:pt x="104" y="64"/>
                        <a:pt x="104" y="64"/>
                      </a:cubicBezTo>
                      <a:cubicBezTo>
                        <a:pt x="104" y="56"/>
                        <a:pt x="104" y="56"/>
                        <a:pt x="104" y="56"/>
                      </a:cubicBezTo>
                      <a:cubicBezTo>
                        <a:pt x="96" y="56"/>
                        <a:pt x="96" y="56"/>
                        <a:pt x="96" y="56"/>
                      </a:cubicBezTo>
                      <a:cubicBezTo>
                        <a:pt x="96" y="64"/>
                        <a:pt x="96" y="64"/>
                        <a:pt x="96" y="64"/>
                      </a:cubicBezTo>
                      <a:cubicBezTo>
                        <a:pt x="88" y="64"/>
                        <a:pt x="88" y="64"/>
                        <a:pt x="88" y="64"/>
                      </a:cubicBezTo>
                      <a:cubicBezTo>
                        <a:pt x="88" y="56"/>
                        <a:pt x="88" y="56"/>
                        <a:pt x="88" y="56"/>
                      </a:cubicBezTo>
                      <a:cubicBezTo>
                        <a:pt x="80" y="56"/>
                        <a:pt x="80" y="56"/>
                        <a:pt x="80" y="56"/>
                      </a:cubicBezTo>
                      <a:cubicBezTo>
                        <a:pt x="80" y="64"/>
                        <a:pt x="80" y="64"/>
                        <a:pt x="80" y="64"/>
                      </a:cubicBezTo>
                      <a:cubicBezTo>
                        <a:pt x="72" y="64"/>
                        <a:pt x="72" y="64"/>
                        <a:pt x="72" y="64"/>
                      </a:cubicBezTo>
                      <a:cubicBezTo>
                        <a:pt x="72" y="56"/>
                        <a:pt x="72" y="56"/>
                        <a:pt x="72" y="56"/>
                      </a:cubicBezTo>
                      <a:cubicBezTo>
                        <a:pt x="64" y="56"/>
                        <a:pt x="64" y="56"/>
                        <a:pt x="64" y="56"/>
                      </a:cubicBezTo>
                      <a:cubicBezTo>
                        <a:pt x="64" y="64"/>
                        <a:pt x="64" y="64"/>
                        <a:pt x="64" y="64"/>
                      </a:cubicBezTo>
                      <a:cubicBezTo>
                        <a:pt x="56" y="64"/>
                        <a:pt x="56" y="64"/>
                        <a:pt x="56" y="64"/>
                      </a:cubicBezTo>
                      <a:cubicBezTo>
                        <a:pt x="56" y="56"/>
                        <a:pt x="56" y="56"/>
                        <a:pt x="56" y="56"/>
                      </a:cubicBezTo>
                      <a:cubicBezTo>
                        <a:pt x="48" y="56"/>
                        <a:pt x="48" y="56"/>
                        <a:pt x="48" y="56"/>
                      </a:cubicBezTo>
                      <a:cubicBezTo>
                        <a:pt x="48" y="64"/>
                        <a:pt x="48" y="64"/>
                        <a:pt x="48" y="64"/>
                      </a:cubicBezTo>
                      <a:cubicBezTo>
                        <a:pt x="40" y="64"/>
                        <a:pt x="40" y="64"/>
                        <a:pt x="40" y="64"/>
                      </a:cubicBezTo>
                      <a:cubicBezTo>
                        <a:pt x="40" y="56"/>
                        <a:pt x="40" y="56"/>
                        <a:pt x="40" y="56"/>
                      </a:cubicBezTo>
                      <a:cubicBezTo>
                        <a:pt x="32" y="56"/>
                        <a:pt x="32" y="56"/>
                        <a:pt x="32" y="56"/>
                      </a:cubicBezTo>
                      <a:cubicBezTo>
                        <a:pt x="32" y="64"/>
                        <a:pt x="32" y="64"/>
                        <a:pt x="32" y="64"/>
                      </a:cubicBezTo>
                      <a:cubicBezTo>
                        <a:pt x="24" y="64"/>
                        <a:pt x="24" y="64"/>
                        <a:pt x="24" y="64"/>
                      </a:cubicBezTo>
                      <a:cubicBezTo>
                        <a:pt x="24" y="56"/>
                        <a:pt x="24" y="56"/>
                        <a:pt x="24" y="56"/>
                      </a:cubicBezTo>
                      <a:cubicBezTo>
                        <a:pt x="16" y="56"/>
                        <a:pt x="16" y="56"/>
                        <a:pt x="16" y="56"/>
                      </a:cubicBezTo>
                      <a:cubicBezTo>
                        <a:pt x="16" y="64"/>
                        <a:pt x="16" y="64"/>
                        <a:pt x="16" y="64"/>
                      </a:cubicBezTo>
                      <a:cubicBezTo>
                        <a:pt x="8" y="64"/>
                        <a:pt x="8" y="64"/>
                        <a:pt x="8" y="64"/>
                      </a:cubicBezTo>
                      <a:cubicBezTo>
                        <a:pt x="8" y="47"/>
                        <a:pt x="8" y="47"/>
                        <a:pt x="8" y="47"/>
                      </a:cubicBezTo>
                      <a:cubicBezTo>
                        <a:pt x="13" y="46"/>
                        <a:pt x="16" y="41"/>
                        <a:pt x="16" y="36"/>
                      </a:cubicBezTo>
                      <a:cubicBezTo>
                        <a:pt x="16" y="31"/>
                        <a:pt x="13" y="26"/>
                        <a:pt x="8" y="25"/>
                      </a:cubicBezTo>
                      <a:cubicBezTo>
                        <a:pt x="8" y="8"/>
                        <a:pt x="8" y="8"/>
                        <a:pt x="8" y="8"/>
                      </a:cubicBezTo>
                      <a:cubicBezTo>
                        <a:pt x="160" y="8"/>
                        <a:pt x="160" y="8"/>
                        <a:pt x="160" y="8"/>
                      </a:cubicBezTo>
                      <a:lnTo>
                        <a:pt x="160" y="25"/>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599" name="Freeform 6"/>
                <p:cNvSpPr>
                  <a:spLocks noEditPoints="1"/>
                </p:cNvSpPr>
                <p:nvPr/>
              </p:nvSpPr>
              <p:spPr bwMode="auto">
                <a:xfrm>
                  <a:off x="2330353"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00" name="Freeform 7"/>
                <p:cNvSpPr>
                  <a:spLocks noEditPoints="1"/>
                </p:cNvSpPr>
                <p:nvPr/>
              </p:nvSpPr>
              <p:spPr bwMode="auto">
                <a:xfrm>
                  <a:off x="2452590"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01" name="Freeform 8"/>
                <p:cNvSpPr>
                  <a:spLocks noEditPoints="1"/>
                </p:cNvSpPr>
                <p:nvPr/>
              </p:nvSpPr>
              <p:spPr bwMode="auto">
                <a:xfrm>
                  <a:off x="2574828"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sp>
              <p:nvSpPr>
                <p:cNvPr id="602" name="Freeform 9"/>
                <p:cNvSpPr>
                  <a:spLocks noEditPoints="1"/>
                </p:cNvSpPr>
                <p:nvPr/>
              </p:nvSpPr>
              <p:spPr bwMode="auto">
                <a:xfrm>
                  <a:off x="2697065" y="1930401"/>
                  <a:ext cx="92075" cy="123825"/>
                </a:xfrm>
                <a:custGeom>
                  <a:avLst/>
                  <a:gdLst>
                    <a:gd name="T0" fmla="*/ 58 w 58"/>
                    <a:gd name="T1" fmla="*/ 0 h 78"/>
                    <a:gd name="T2" fmla="*/ 0 w 58"/>
                    <a:gd name="T3" fmla="*/ 0 h 78"/>
                    <a:gd name="T4" fmla="*/ 0 w 58"/>
                    <a:gd name="T5" fmla="*/ 78 h 78"/>
                    <a:gd name="T6" fmla="*/ 58 w 58"/>
                    <a:gd name="T7" fmla="*/ 78 h 78"/>
                    <a:gd name="T8" fmla="*/ 58 w 58"/>
                    <a:gd name="T9" fmla="*/ 0 h 78"/>
                    <a:gd name="T10" fmla="*/ 39 w 58"/>
                    <a:gd name="T11" fmla="*/ 59 h 78"/>
                    <a:gd name="T12" fmla="*/ 19 w 58"/>
                    <a:gd name="T13" fmla="*/ 59 h 78"/>
                    <a:gd name="T14" fmla="*/ 19 w 58"/>
                    <a:gd name="T15" fmla="*/ 19 h 78"/>
                    <a:gd name="T16" fmla="*/ 39 w 58"/>
                    <a:gd name="T17" fmla="*/ 19 h 78"/>
                    <a:gd name="T18" fmla="*/ 39 w 58"/>
                    <a:gd name="T19"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78">
                      <a:moveTo>
                        <a:pt x="58" y="0"/>
                      </a:moveTo>
                      <a:lnTo>
                        <a:pt x="0" y="0"/>
                      </a:lnTo>
                      <a:lnTo>
                        <a:pt x="0" y="78"/>
                      </a:lnTo>
                      <a:lnTo>
                        <a:pt x="58" y="78"/>
                      </a:lnTo>
                      <a:lnTo>
                        <a:pt x="58" y="0"/>
                      </a:lnTo>
                      <a:close/>
                      <a:moveTo>
                        <a:pt x="39" y="59"/>
                      </a:moveTo>
                      <a:lnTo>
                        <a:pt x="19" y="59"/>
                      </a:lnTo>
                      <a:lnTo>
                        <a:pt x="19" y="19"/>
                      </a:lnTo>
                      <a:lnTo>
                        <a:pt x="39" y="19"/>
                      </a:lnTo>
                      <a:lnTo>
                        <a:pt x="39" y="5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kern="0" dirty="0">
                    <a:solidFill>
                      <a:sysClr val="windowText" lastClr="000000"/>
                    </a:solidFill>
                    <a:latin typeface="Avenir Roman"/>
                    <a:sym typeface="Avenir Roman"/>
                  </a:endParaRPr>
                </a:p>
              </p:txBody>
            </p:sp>
          </p:grpSp>
        </p:grpSp>
        <p:grpSp>
          <p:nvGrpSpPr>
            <p:cNvPr id="492" name="Group 491"/>
            <p:cNvGrpSpPr/>
            <p:nvPr/>
          </p:nvGrpSpPr>
          <p:grpSpPr>
            <a:xfrm>
              <a:off x="7432658" y="974535"/>
              <a:ext cx="341246" cy="736988"/>
              <a:chOff x="3411567" y="2705367"/>
              <a:chExt cx="341246" cy="736988"/>
            </a:xfrm>
          </p:grpSpPr>
          <p:sp>
            <p:nvSpPr>
              <p:cNvPr id="493" name="Rectangle 492"/>
              <p:cNvSpPr/>
              <p:nvPr/>
            </p:nvSpPr>
            <p:spPr bwMode="ltGray">
              <a:xfrm>
                <a:off x="3443792" y="2705367"/>
                <a:ext cx="152494" cy="558451"/>
              </a:xfrm>
              <a:prstGeom prst="rect">
                <a:avLst/>
              </a:prstGeom>
              <a:solidFill>
                <a:schemeClr val="accent1"/>
              </a:solidFill>
              <a:ln w="50800">
                <a:noFill/>
              </a:ln>
              <a:scene3d>
                <a:camera prst="perspectiveLeft" fov="4800000">
                  <a:rot lat="18780000" lon="2340000" rev="18780000"/>
                </a:camera>
                <a:lightRig rig="balanced" dir="t"/>
              </a:scene3d>
              <a:sp3d extrusionH="635000" contourW="38100" prstMaterial="plastic">
                <a:extrusionClr>
                  <a:schemeClr val="accent1"/>
                </a:extrusionClr>
                <a:contourClr>
                  <a:schemeClr val="accent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494" name="Freeform 5"/>
              <p:cNvSpPr>
                <a:spLocks noEditPoints="1"/>
              </p:cNvSpPr>
              <p:nvPr/>
            </p:nvSpPr>
            <p:spPr bwMode="auto">
              <a:xfrm>
                <a:off x="3411567" y="3132363"/>
                <a:ext cx="341246" cy="309992"/>
              </a:xfrm>
              <a:custGeom>
                <a:avLst/>
                <a:gdLst>
                  <a:gd name="T0" fmla="*/ 164 w 168"/>
                  <a:gd name="T1" fmla="*/ 32 h 152"/>
                  <a:gd name="T2" fmla="*/ 32 w 168"/>
                  <a:gd name="T3" fmla="*/ 32 h 152"/>
                  <a:gd name="T4" fmla="*/ 32 w 168"/>
                  <a:gd name="T5" fmla="*/ 16 h 152"/>
                  <a:gd name="T6" fmla="*/ 16 w 168"/>
                  <a:gd name="T7" fmla="*/ 0 h 152"/>
                  <a:gd name="T8" fmla="*/ 0 w 168"/>
                  <a:gd name="T9" fmla="*/ 0 h 152"/>
                  <a:gd name="T10" fmla="*/ 0 w 168"/>
                  <a:gd name="T11" fmla="*/ 8 h 152"/>
                  <a:gd name="T12" fmla="*/ 16 w 168"/>
                  <a:gd name="T13" fmla="*/ 8 h 152"/>
                  <a:gd name="T14" fmla="*/ 24 w 168"/>
                  <a:gd name="T15" fmla="*/ 16 h 152"/>
                  <a:gd name="T16" fmla="*/ 24 w 168"/>
                  <a:gd name="T17" fmla="*/ 36 h 152"/>
                  <a:gd name="T18" fmla="*/ 24 w 168"/>
                  <a:gd name="T19" fmla="*/ 108 h 152"/>
                  <a:gd name="T20" fmla="*/ 24 w 168"/>
                  <a:gd name="T21" fmla="*/ 152 h 152"/>
                  <a:gd name="T22" fmla="*/ 32 w 168"/>
                  <a:gd name="T23" fmla="*/ 152 h 152"/>
                  <a:gd name="T24" fmla="*/ 32 w 168"/>
                  <a:gd name="T25" fmla="*/ 112 h 152"/>
                  <a:gd name="T26" fmla="*/ 64 w 168"/>
                  <a:gd name="T27" fmla="*/ 112 h 152"/>
                  <a:gd name="T28" fmla="*/ 64 w 168"/>
                  <a:gd name="T29" fmla="*/ 140 h 152"/>
                  <a:gd name="T30" fmla="*/ 68 w 168"/>
                  <a:gd name="T31" fmla="*/ 144 h 152"/>
                  <a:gd name="T32" fmla="*/ 132 w 168"/>
                  <a:gd name="T33" fmla="*/ 144 h 152"/>
                  <a:gd name="T34" fmla="*/ 136 w 168"/>
                  <a:gd name="T35" fmla="*/ 140 h 152"/>
                  <a:gd name="T36" fmla="*/ 136 w 168"/>
                  <a:gd name="T37" fmla="*/ 112 h 152"/>
                  <a:gd name="T38" fmla="*/ 164 w 168"/>
                  <a:gd name="T39" fmla="*/ 112 h 152"/>
                  <a:gd name="T40" fmla="*/ 168 w 168"/>
                  <a:gd name="T41" fmla="*/ 108 h 152"/>
                  <a:gd name="T42" fmla="*/ 168 w 168"/>
                  <a:gd name="T43" fmla="*/ 36 h 152"/>
                  <a:gd name="T44" fmla="*/ 164 w 168"/>
                  <a:gd name="T45" fmla="*/ 32 h 152"/>
                  <a:gd name="T46" fmla="*/ 128 w 168"/>
                  <a:gd name="T47" fmla="*/ 136 h 152"/>
                  <a:gd name="T48" fmla="*/ 72 w 168"/>
                  <a:gd name="T49" fmla="*/ 136 h 152"/>
                  <a:gd name="T50" fmla="*/ 72 w 168"/>
                  <a:gd name="T51" fmla="*/ 112 h 152"/>
                  <a:gd name="T52" fmla="*/ 80 w 168"/>
                  <a:gd name="T53" fmla="*/ 112 h 152"/>
                  <a:gd name="T54" fmla="*/ 80 w 168"/>
                  <a:gd name="T55" fmla="*/ 128 h 152"/>
                  <a:gd name="T56" fmla="*/ 88 w 168"/>
                  <a:gd name="T57" fmla="*/ 128 h 152"/>
                  <a:gd name="T58" fmla="*/ 88 w 168"/>
                  <a:gd name="T59" fmla="*/ 112 h 152"/>
                  <a:gd name="T60" fmla="*/ 96 w 168"/>
                  <a:gd name="T61" fmla="*/ 112 h 152"/>
                  <a:gd name="T62" fmla="*/ 96 w 168"/>
                  <a:gd name="T63" fmla="*/ 128 h 152"/>
                  <a:gd name="T64" fmla="*/ 104 w 168"/>
                  <a:gd name="T65" fmla="*/ 128 h 152"/>
                  <a:gd name="T66" fmla="*/ 104 w 168"/>
                  <a:gd name="T67" fmla="*/ 112 h 152"/>
                  <a:gd name="T68" fmla="*/ 112 w 168"/>
                  <a:gd name="T69" fmla="*/ 112 h 152"/>
                  <a:gd name="T70" fmla="*/ 112 w 168"/>
                  <a:gd name="T71" fmla="*/ 128 h 152"/>
                  <a:gd name="T72" fmla="*/ 120 w 168"/>
                  <a:gd name="T73" fmla="*/ 128 h 152"/>
                  <a:gd name="T74" fmla="*/ 120 w 168"/>
                  <a:gd name="T75" fmla="*/ 112 h 152"/>
                  <a:gd name="T76" fmla="*/ 128 w 168"/>
                  <a:gd name="T77" fmla="*/ 112 h 152"/>
                  <a:gd name="T78" fmla="*/ 128 w 168"/>
                  <a:gd name="T79" fmla="*/ 136 h 152"/>
                  <a:gd name="T80" fmla="*/ 160 w 168"/>
                  <a:gd name="T81" fmla="*/ 104 h 152"/>
                  <a:gd name="T82" fmla="*/ 132 w 168"/>
                  <a:gd name="T83" fmla="*/ 104 h 152"/>
                  <a:gd name="T84" fmla="*/ 68 w 168"/>
                  <a:gd name="T85" fmla="*/ 104 h 152"/>
                  <a:gd name="T86" fmla="*/ 32 w 168"/>
                  <a:gd name="T87" fmla="*/ 104 h 152"/>
                  <a:gd name="T88" fmla="*/ 32 w 168"/>
                  <a:gd name="T89" fmla="*/ 40 h 152"/>
                  <a:gd name="T90" fmla="*/ 160 w 168"/>
                  <a:gd name="T91" fmla="*/ 40 h 152"/>
                  <a:gd name="T92" fmla="*/ 160 w 168"/>
                  <a:gd name="T93"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8" h="152">
                    <a:moveTo>
                      <a:pt x="164" y="32"/>
                    </a:moveTo>
                    <a:cubicBezTo>
                      <a:pt x="32" y="32"/>
                      <a:pt x="32" y="32"/>
                      <a:pt x="32" y="32"/>
                    </a:cubicBezTo>
                    <a:cubicBezTo>
                      <a:pt x="32" y="16"/>
                      <a:pt x="32" y="16"/>
                      <a:pt x="32" y="16"/>
                    </a:cubicBezTo>
                    <a:cubicBezTo>
                      <a:pt x="32" y="7"/>
                      <a:pt x="25" y="0"/>
                      <a:pt x="16" y="0"/>
                    </a:cubicBezTo>
                    <a:cubicBezTo>
                      <a:pt x="0" y="0"/>
                      <a:pt x="0" y="0"/>
                      <a:pt x="0" y="0"/>
                    </a:cubicBezTo>
                    <a:cubicBezTo>
                      <a:pt x="0" y="8"/>
                      <a:pt x="0" y="8"/>
                      <a:pt x="0" y="8"/>
                    </a:cubicBezTo>
                    <a:cubicBezTo>
                      <a:pt x="16" y="8"/>
                      <a:pt x="16" y="8"/>
                      <a:pt x="16" y="8"/>
                    </a:cubicBezTo>
                    <a:cubicBezTo>
                      <a:pt x="20" y="8"/>
                      <a:pt x="24" y="12"/>
                      <a:pt x="24" y="16"/>
                    </a:cubicBezTo>
                    <a:cubicBezTo>
                      <a:pt x="24" y="36"/>
                      <a:pt x="24" y="36"/>
                      <a:pt x="24" y="36"/>
                    </a:cubicBezTo>
                    <a:cubicBezTo>
                      <a:pt x="24" y="108"/>
                      <a:pt x="24" y="108"/>
                      <a:pt x="24" y="108"/>
                    </a:cubicBezTo>
                    <a:cubicBezTo>
                      <a:pt x="24" y="152"/>
                      <a:pt x="24" y="152"/>
                      <a:pt x="24" y="152"/>
                    </a:cubicBezTo>
                    <a:cubicBezTo>
                      <a:pt x="32" y="152"/>
                      <a:pt x="32" y="152"/>
                      <a:pt x="32" y="152"/>
                    </a:cubicBezTo>
                    <a:cubicBezTo>
                      <a:pt x="32" y="112"/>
                      <a:pt x="32" y="112"/>
                      <a:pt x="32" y="112"/>
                    </a:cubicBezTo>
                    <a:cubicBezTo>
                      <a:pt x="64" y="112"/>
                      <a:pt x="64" y="112"/>
                      <a:pt x="64" y="112"/>
                    </a:cubicBezTo>
                    <a:cubicBezTo>
                      <a:pt x="64" y="140"/>
                      <a:pt x="64" y="140"/>
                      <a:pt x="64" y="140"/>
                    </a:cubicBezTo>
                    <a:cubicBezTo>
                      <a:pt x="64" y="142"/>
                      <a:pt x="66" y="144"/>
                      <a:pt x="68" y="144"/>
                    </a:cubicBezTo>
                    <a:cubicBezTo>
                      <a:pt x="132" y="144"/>
                      <a:pt x="132" y="144"/>
                      <a:pt x="132" y="144"/>
                    </a:cubicBezTo>
                    <a:cubicBezTo>
                      <a:pt x="134" y="144"/>
                      <a:pt x="136" y="142"/>
                      <a:pt x="136" y="140"/>
                    </a:cubicBezTo>
                    <a:cubicBezTo>
                      <a:pt x="136" y="112"/>
                      <a:pt x="136" y="112"/>
                      <a:pt x="136" y="112"/>
                    </a:cubicBezTo>
                    <a:cubicBezTo>
                      <a:pt x="164" y="112"/>
                      <a:pt x="164" y="112"/>
                      <a:pt x="164" y="112"/>
                    </a:cubicBezTo>
                    <a:cubicBezTo>
                      <a:pt x="166" y="112"/>
                      <a:pt x="168" y="110"/>
                      <a:pt x="168" y="108"/>
                    </a:cubicBezTo>
                    <a:cubicBezTo>
                      <a:pt x="168" y="36"/>
                      <a:pt x="168" y="36"/>
                      <a:pt x="168" y="36"/>
                    </a:cubicBezTo>
                    <a:cubicBezTo>
                      <a:pt x="168" y="34"/>
                      <a:pt x="166" y="32"/>
                      <a:pt x="164" y="32"/>
                    </a:cubicBezTo>
                    <a:close/>
                    <a:moveTo>
                      <a:pt x="128" y="136"/>
                    </a:moveTo>
                    <a:cubicBezTo>
                      <a:pt x="72" y="136"/>
                      <a:pt x="72" y="136"/>
                      <a:pt x="72" y="136"/>
                    </a:cubicBezTo>
                    <a:cubicBezTo>
                      <a:pt x="72" y="112"/>
                      <a:pt x="72" y="112"/>
                      <a:pt x="72" y="112"/>
                    </a:cubicBezTo>
                    <a:cubicBezTo>
                      <a:pt x="80" y="112"/>
                      <a:pt x="80" y="112"/>
                      <a:pt x="80" y="112"/>
                    </a:cubicBezTo>
                    <a:cubicBezTo>
                      <a:pt x="80" y="128"/>
                      <a:pt x="80" y="128"/>
                      <a:pt x="80" y="128"/>
                    </a:cubicBezTo>
                    <a:cubicBezTo>
                      <a:pt x="88" y="128"/>
                      <a:pt x="88" y="128"/>
                      <a:pt x="88" y="128"/>
                    </a:cubicBezTo>
                    <a:cubicBezTo>
                      <a:pt x="88" y="112"/>
                      <a:pt x="88" y="112"/>
                      <a:pt x="88" y="112"/>
                    </a:cubicBezTo>
                    <a:cubicBezTo>
                      <a:pt x="96" y="112"/>
                      <a:pt x="96" y="112"/>
                      <a:pt x="96" y="112"/>
                    </a:cubicBezTo>
                    <a:cubicBezTo>
                      <a:pt x="96" y="128"/>
                      <a:pt x="96" y="128"/>
                      <a:pt x="96" y="128"/>
                    </a:cubicBezTo>
                    <a:cubicBezTo>
                      <a:pt x="104" y="128"/>
                      <a:pt x="104" y="128"/>
                      <a:pt x="104" y="128"/>
                    </a:cubicBezTo>
                    <a:cubicBezTo>
                      <a:pt x="104" y="112"/>
                      <a:pt x="104" y="112"/>
                      <a:pt x="104" y="112"/>
                    </a:cubicBezTo>
                    <a:cubicBezTo>
                      <a:pt x="112" y="112"/>
                      <a:pt x="112" y="112"/>
                      <a:pt x="112" y="112"/>
                    </a:cubicBezTo>
                    <a:cubicBezTo>
                      <a:pt x="112" y="128"/>
                      <a:pt x="112" y="128"/>
                      <a:pt x="112" y="128"/>
                    </a:cubicBezTo>
                    <a:cubicBezTo>
                      <a:pt x="120" y="128"/>
                      <a:pt x="120" y="128"/>
                      <a:pt x="120" y="128"/>
                    </a:cubicBezTo>
                    <a:cubicBezTo>
                      <a:pt x="120" y="112"/>
                      <a:pt x="120" y="112"/>
                      <a:pt x="120" y="112"/>
                    </a:cubicBezTo>
                    <a:cubicBezTo>
                      <a:pt x="128" y="112"/>
                      <a:pt x="128" y="112"/>
                      <a:pt x="128" y="112"/>
                    </a:cubicBezTo>
                    <a:lnTo>
                      <a:pt x="128" y="136"/>
                    </a:lnTo>
                    <a:close/>
                    <a:moveTo>
                      <a:pt x="160" y="104"/>
                    </a:moveTo>
                    <a:cubicBezTo>
                      <a:pt x="132" y="104"/>
                      <a:pt x="132" y="104"/>
                      <a:pt x="132" y="104"/>
                    </a:cubicBezTo>
                    <a:cubicBezTo>
                      <a:pt x="68" y="104"/>
                      <a:pt x="68" y="104"/>
                      <a:pt x="68" y="104"/>
                    </a:cubicBezTo>
                    <a:cubicBezTo>
                      <a:pt x="32" y="104"/>
                      <a:pt x="32" y="104"/>
                      <a:pt x="32" y="104"/>
                    </a:cubicBezTo>
                    <a:cubicBezTo>
                      <a:pt x="32" y="40"/>
                      <a:pt x="32" y="40"/>
                      <a:pt x="32" y="40"/>
                    </a:cubicBezTo>
                    <a:cubicBezTo>
                      <a:pt x="160" y="40"/>
                      <a:pt x="160" y="40"/>
                      <a:pt x="160" y="40"/>
                    </a:cubicBezTo>
                    <a:lnTo>
                      <a:pt x="160" y="104"/>
                    </a:lnTo>
                    <a:close/>
                  </a:path>
                </a:pathLst>
              </a:custGeom>
              <a:solidFill>
                <a:schemeClr val="bg1"/>
              </a:solidFill>
              <a:ln>
                <a:noFill/>
              </a:ln>
              <a:scene3d>
                <a:camera prst="perspectiveHeroicExtremeRightFacing" fov="4800000">
                  <a:rot lat="19080000" lon="3360000" rev="0"/>
                </a:camera>
                <a:lightRig rig="threePt" dir="t"/>
              </a:scene3d>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50" dirty="0"/>
              </a:p>
            </p:txBody>
          </p:sp>
        </p:grpSp>
      </p:grpSp>
      <p:sp>
        <p:nvSpPr>
          <p:cNvPr id="955" name="Freeform 954"/>
          <p:cNvSpPr/>
          <p:nvPr/>
        </p:nvSpPr>
        <p:spPr bwMode="ltGray">
          <a:xfrm>
            <a:off x="9051720" y="2425891"/>
            <a:ext cx="2286000" cy="1429555"/>
          </a:xfrm>
          <a:custGeom>
            <a:avLst/>
            <a:gdLst>
              <a:gd name="connsiteX0" fmla="*/ 0 w 2286000"/>
              <a:gd name="connsiteY0" fmla="*/ 1017431 h 1429555"/>
              <a:gd name="connsiteX1" fmla="*/ 1010991 w 2286000"/>
              <a:gd name="connsiteY1" fmla="*/ 0 h 1429555"/>
              <a:gd name="connsiteX2" fmla="*/ 2286000 w 2286000"/>
              <a:gd name="connsiteY2" fmla="*/ 379927 h 1429555"/>
              <a:gd name="connsiteX3" fmla="*/ 1320084 w 2286000"/>
              <a:gd name="connsiteY3" fmla="*/ 1429555 h 1429555"/>
              <a:gd name="connsiteX4" fmla="*/ 0 w 2286000"/>
              <a:gd name="connsiteY4" fmla="*/ 1017431 h 1429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1429555">
                <a:moveTo>
                  <a:pt x="0" y="1017431"/>
                </a:moveTo>
                <a:lnTo>
                  <a:pt x="1010991" y="0"/>
                </a:lnTo>
                <a:lnTo>
                  <a:pt x="2286000" y="379927"/>
                </a:lnTo>
                <a:lnTo>
                  <a:pt x="1320084" y="1429555"/>
                </a:lnTo>
                <a:lnTo>
                  <a:pt x="0" y="1017431"/>
                </a:lnTo>
                <a:close/>
              </a:path>
            </a:pathLst>
          </a:custGeom>
          <a:noFill/>
          <a:ln w="19050" cap="rnd">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Tree>
    <p:extLst>
      <p:ext uri="{BB962C8B-B14F-4D97-AF65-F5344CB8AC3E}">
        <p14:creationId xmlns:p14="http://schemas.microsoft.com/office/powerpoint/2010/main" val="34424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3" cstate="email">
            <a:extLst>
              <a:ext uri="{28A0092B-C50C-407E-A947-70E740481C1C}">
                <a14:useLocalDpi xmlns:a14="http://schemas.microsoft.com/office/drawing/2010/main"/>
              </a:ext>
            </a:extLst>
          </a:blip>
          <a:srcRect l="-12"/>
          <a:stretch/>
        </p:blipFill>
        <p:spPr>
          <a:xfrm>
            <a:off x="3452584" y="1874434"/>
            <a:ext cx="2394629" cy="2651760"/>
          </a:xfrm>
          <a:prstGeom prst="rect">
            <a:avLst/>
          </a:prstGeom>
        </p:spPr>
      </p:pic>
      <p:pic>
        <p:nvPicPr>
          <p:cNvPr id="65"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968004" y="1867989"/>
            <a:ext cx="2611381" cy="2650994"/>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19402" y="1867989"/>
            <a:ext cx="2563186" cy="2655886"/>
          </a:xfrm>
          <a:prstGeom prst="rect">
            <a:avLst/>
          </a:prstGeom>
        </p:spPr>
      </p:pic>
      <p:sp>
        <p:nvSpPr>
          <p:cNvPr id="2" name="Title 1"/>
          <p:cNvSpPr>
            <a:spLocks noGrp="1"/>
          </p:cNvSpPr>
          <p:nvPr>
            <p:ph type="title"/>
          </p:nvPr>
        </p:nvSpPr>
        <p:spPr>
          <a:xfrm>
            <a:off x="609441" y="521208"/>
            <a:ext cx="11430159" cy="411480"/>
          </a:xfrm>
        </p:spPr>
        <p:txBody>
          <a:bodyPr/>
          <a:lstStyle/>
          <a:p>
            <a:r>
              <a:rPr lang="en-US" dirty="0"/>
              <a:t>Memory-Driven Computing has the power to transform industries</a:t>
            </a:r>
          </a:p>
        </p:txBody>
      </p:sp>
      <p:sp>
        <p:nvSpPr>
          <p:cNvPr id="3" name="Slide Number Placeholder 2"/>
          <p:cNvSpPr>
            <a:spLocks noGrp="1"/>
          </p:cNvSpPr>
          <p:nvPr>
            <p:ph type="sldNum" sz="quarter" idx="12"/>
          </p:nvPr>
        </p:nvSpPr>
        <p:spPr/>
        <p:txBody>
          <a:bodyPr/>
          <a:lstStyle/>
          <a:p>
            <a:fld id="{B016F8AB-BCEA-4347-8BA6-BE776009BC89}" type="slidenum">
              <a:rPr lang="en-US" smtClean="0">
                <a:solidFill>
                  <a:srgbClr val="5F7A76"/>
                </a:solidFill>
              </a:rPr>
              <a:pPr/>
              <a:t>8</a:t>
            </a:fld>
            <a:endParaRPr lang="en-US">
              <a:solidFill>
                <a:srgbClr val="5F7A76"/>
              </a:solidFill>
            </a:endParaRPr>
          </a:p>
        </p:txBody>
      </p:sp>
      <p:cxnSp>
        <p:nvCxnSpPr>
          <p:cNvPr id="17" name="Straight Connector 16"/>
          <p:cNvCxnSpPr/>
          <p:nvPr/>
        </p:nvCxnSpPr>
        <p:spPr>
          <a:xfrm>
            <a:off x="3115453" y="4859925"/>
            <a:ext cx="4550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08012" y="437706"/>
            <a:ext cx="10972800" cy="18288"/>
          </a:xfrm>
          <a:prstGeom prst="rect">
            <a:avLst/>
          </a:prstGeom>
          <a:solidFill>
            <a:srgbClr val="01A98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a:solidFill>
                <a:prstClr val="white"/>
              </a:solidFill>
            </a:endParaRPr>
          </a:p>
        </p:txBody>
      </p:sp>
      <p:sp>
        <p:nvSpPr>
          <p:cNvPr id="21" name="Rectangle 20"/>
          <p:cNvSpPr/>
          <p:nvPr/>
        </p:nvSpPr>
        <p:spPr>
          <a:xfrm>
            <a:off x="579043" y="4626708"/>
            <a:ext cx="2614863" cy="457200"/>
          </a:xfrm>
          <a:prstGeom prst="rect">
            <a:avLst/>
          </a:prstGeom>
        </p:spPr>
        <p:txBody>
          <a:bodyPr wrap="square" lIns="0" tIns="0" rIns="0" bIns="0" anchor="ctr">
            <a:noAutofit/>
          </a:bodyPr>
          <a:lstStyle/>
          <a:p>
            <a:pPr algn="ctr"/>
            <a:r>
              <a:rPr lang="en-US" b="1">
                <a:solidFill>
                  <a:prstClr val="black"/>
                </a:solidFill>
              </a:rPr>
              <a:t>In-memory analytics</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23062" y="3665695"/>
            <a:ext cx="1475943" cy="782796"/>
          </a:xfrm>
          <a:prstGeom prst="rect">
            <a:avLst/>
          </a:prstGeom>
          <a:effectLst/>
        </p:spPr>
      </p:pic>
      <p:sp>
        <p:nvSpPr>
          <p:cNvPr id="32" name="TextBox 31"/>
          <p:cNvSpPr txBox="1"/>
          <p:nvPr/>
        </p:nvSpPr>
        <p:spPr>
          <a:xfrm>
            <a:off x="663316" y="5429825"/>
            <a:ext cx="2446317" cy="650884"/>
          </a:xfrm>
          <a:prstGeom prst="rect">
            <a:avLst/>
          </a:prstGeom>
          <a:noFill/>
          <a:ln>
            <a:noFill/>
          </a:ln>
        </p:spPr>
        <p:txBody>
          <a:bodyPr wrap="square" lIns="0" tIns="0" rIns="0" bIns="0" rtlCol="0">
            <a:spAutoFit/>
          </a:bodyPr>
          <a:lstStyle/>
          <a:p>
            <a:pPr algn="ctr">
              <a:lnSpc>
                <a:spcPct val="70000"/>
              </a:lnSpc>
              <a:defRPr/>
            </a:pPr>
            <a:r>
              <a:rPr lang="en-US" sz="4000" b="1" kern="0">
                <a:solidFill>
                  <a:prstClr val="black"/>
                </a:solidFill>
              </a:rPr>
              <a:t>15x</a:t>
            </a:r>
            <a:br>
              <a:rPr lang="en-US" sz="2000" b="1" kern="0">
                <a:solidFill>
                  <a:prstClr val="black"/>
                </a:solidFill>
              </a:rPr>
            </a:br>
            <a:r>
              <a:rPr lang="en-US" sz="2000" kern="0">
                <a:solidFill>
                  <a:prstClr val="black"/>
                </a:solidFill>
              </a:rPr>
              <a:t>faster</a:t>
            </a:r>
            <a:endParaRPr lang="en-US" sz="4000" b="1" kern="0">
              <a:solidFill>
                <a:prstClr val="black"/>
              </a:solidFill>
            </a:endParaRPr>
          </a:p>
        </p:txBody>
      </p:sp>
      <p:sp>
        <p:nvSpPr>
          <p:cNvPr id="50" name="Rectangle 49"/>
          <p:cNvSpPr/>
          <p:nvPr/>
        </p:nvSpPr>
        <p:spPr>
          <a:xfrm>
            <a:off x="6203420" y="1315007"/>
            <a:ext cx="2640044" cy="457200"/>
          </a:xfrm>
          <a:prstGeom prst="rect">
            <a:avLst/>
          </a:prstGeom>
        </p:spPr>
        <p:txBody>
          <a:bodyPr wrap="square" lIns="0" tIns="0" rIns="0" bIns="0" anchor="ctr">
            <a:noAutofit/>
          </a:bodyPr>
          <a:lstStyle/>
          <a:p>
            <a:pPr algn="ctr"/>
            <a:r>
              <a:rPr lang="en-US" sz="1900" dirty="0">
                <a:solidFill>
                  <a:prstClr val="black"/>
                </a:solidFill>
              </a:rPr>
              <a:t>New algorithms</a:t>
            </a:r>
          </a:p>
        </p:txBody>
      </p:sp>
      <p:sp>
        <p:nvSpPr>
          <p:cNvPr id="53" name="Rectangle 52"/>
          <p:cNvSpPr/>
          <p:nvPr/>
        </p:nvSpPr>
        <p:spPr>
          <a:xfrm>
            <a:off x="9117631" y="1327679"/>
            <a:ext cx="2312126" cy="457200"/>
          </a:xfrm>
          <a:prstGeom prst="rect">
            <a:avLst/>
          </a:prstGeom>
        </p:spPr>
        <p:txBody>
          <a:bodyPr wrap="square" lIns="0" tIns="0" rIns="0" bIns="0" anchor="ctr">
            <a:noAutofit/>
          </a:bodyPr>
          <a:lstStyle/>
          <a:p>
            <a:pPr algn="ctr">
              <a:lnSpc>
                <a:spcPct val="90000"/>
              </a:lnSpc>
            </a:pPr>
            <a:r>
              <a:rPr lang="en-US" sz="1900">
                <a:solidFill>
                  <a:prstClr val="black"/>
                </a:solidFill>
              </a:rPr>
              <a:t>Completely rethink</a:t>
            </a:r>
          </a:p>
        </p:txBody>
      </p:sp>
      <p:grpSp>
        <p:nvGrpSpPr>
          <p:cNvPr id="14" name="Group 13"/>
          <p:cNvGrpSpPr/>
          <p:nvPr/>
        </p:nvGrpSpPr>
        <p:grpSpPr>
          <a:xfrm>
            <a:off x="1426837" y="1311933"/>
            <a:ext cx="3727790" cy="509048"/>
            <a:chOff x="4742688" y="1078525"/>
            <a:chExt cx="2743200" cy="509048"/>
          </a:xfrm>
        </p:grpSpPr>
        <p:sp>
          <p:nvSpPr>
            <p:cNvPr id="12" name="Freeform 11"/>
            <p:cNvSpPr/>
            <p:nvPr/>
          </p:nvSpPr>
          <p:spPr bwMode="ltGray">
            <a:xfrm>
              <a:off x="4742688" y="1294965"/>
              <a:ext cx="2743200" cy="292608"/>
            </a:xfrm>
            <a:custGeom>
              <a:avLst/>
              <a:gdLst>
                <a:gd name="connsiteX0" fmla="*/ 0 w 2743200"/>
                <a:gd name="connsiteY0" fmla="*/ 268224 h 292608"/>
                <a:gd name="connsiteX1" fmla="*/ 0 w 2743200"/>
                <a:gd name="connsiteY1" fmla="*/ 0 h 292608"/>
                <a:gd name="connsiteX2" fmla="*/ 2743200 w 2743200"/>
                <a:gd name="connsiteY2" fmla="*/ 0 h 292608"/>
                <a:gd name="connsiteX3" fmla="*/ 2743200 w 2743200"/>
                <a:gd name="connsiteY3" fmla="*/ 292608 h 292608"/>
              </a:gdLst>
              <a:ahLst/>
              <a:cxnLst>
                <a:cxn ang="0">
                  <a:pos x="connsiteX0" y="connsiteY0"/>
                </a:cxn>
                <a:cxn ang="0">
                  <a:pos x="connsiteX1" y="connsiteY1"/>
                </a:cxn>
                <a:cxn ang="0">
                  <a:pos x="connsiteX2" y="connsiteY2"/>
                </a:cxn>
                <a:cxn ang="0">
                  <a:pos x="connsiteX3" y="connsiteY3"/>
                </a:cxn>
              </a:cxnLst>
              <a:rect l="l" t="t" r="r" b="b"/>
              <a:pathLst>
                <a:path w="2743200" h="292608">
                  <a:moveTo>
                    <a:pt x="0" y="268224"/>
                  </a:moveTo>
                  <a:lnTo>
                    <a:pt x="0" y="0"/>
                  </a:lnTo>
                  <a:lnTo>
                    <a:pt x="2743200" y="0"/>
                  </a:lnTo>
                  <a:lnTo>
                    <a:pt x="2743200" y="292608"/>
                  </a:ln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ectangle 51"/>
            <p:cNvSpPr/>
            <p:nvPr/>
          </p:nvSpPr>
          <p:spPr>
            <a:xfrm>
              <a:off x="4980878" y="1078525"/>
              <a:ext cx="2266820" cy="457200"/>
            </a:xfrm>
            <a:prstGeom prst="rect">
              <a:avLst/>
            </a:prstGeom>
            <a:solidFill>
              <a:schemeClr val="bg1"/>
            </a:solidFill>
          </p:spPr>
          <p:txBody>
            <a:bodyPr wrap="square" lIns="0" tIns="0" rIns="0" bIns="0" anchor="ctr">
              <a:noAutofit/>
            </a:bodyPr>
            <a:lstStyle/>
            <a:p>
              <a:pPr algn="ctr">
                <a:lnSpc>
                  <a:spcPct val="90000"/>
                </a:lnSpc>
              </a:pPr>
              <a:r>
                <a:rPr lang="en-US" sz="1900" dirty="0">
                  <a:solidFill>
                    <a:prstClr val="black"/>
                  </a:solidFill>
                </a:rPr>
                <a:t>Modify existing frameworks</a:t>
              </a:r>
            </a:p>
          </p:txBody>
        </p:sp>
      </p:grpSp>
      <p:sp>
        <p:nvSpPr>
          <p:cNvPr id="51" name="Rectangle 50"/>
          <p:cNvSpPr/>
          <p:nvPr/>
        </p:nvSpPr>
        <p:spPr>
          <a:xfrm>
            <a:off x="3312721" y="4626708"/>
            <a:ext cx="2614863" cy="457200"/>
          </a:xfrm>
          <a:prstGeom prst="rect">
            <a:avLst/>
          </a:prstGeom>
        </p:spPr>
        <p:txBody>
          <a:bodyPr wrap="square" lIns="0" tIns="0" rIns="0" bIns="0" anchor="ctr">
            <a:noAutofit/>
          </a:bodyPr>
          <a:lstStyle/>
          <a:p>
            <a:pPr algn="ctr"/>
            <a:r>
              <a:rPr lang="en-US" b="1" dirty="0">
                <a:solidFill>
                  <a:prstClr val="black"/>
                </a:solidFill>
              </a:rPr>
              <a:t>Genome</a:t>
            </a:r>
          </a:p>
          <a:p>
            <a:pPr algn="ctr"/>
            <a:r>
              <a:rPr lang="en-US" b="1" dirty="0">
                <a:solidFill>
                  <a:prstClr val="black"/>
                </a:solidFill>
              </a:rPr>
              <a:t>comparison</a:t>
            </a:r>
          </a:p>
        </p:txBody>
      </p:sp>
      <p:sp>
        <p:nvSpPr>
          <p:cNvPr id="54" name="TextBox 53"/>
          <p:cNvSpPr txBox="1"/>
          <p:nvPr/>
        </p:nvSpPr>
        <p:spPr>
          <a:xfrm>
            <a:off x="3396994"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sp>
        <p:nvSpPr>
          <p:cNvPr id="55" name="Rectangle 54"/>
          <p:cNvSpPr/>
          <p:nvPr/>
        </p:nvSpPr>
        <p:spPr>
          <a:xfrm>
            <a:off x="8976267" y="4626708"/>
            <a:ext cx="2594854" cy="457200"/>
          </a:xfrm>
          <a:prstGeom prst="rect">
            <a:avLst/>
          </a:prstGeom>
        </p:spPr>
        <p:txBody>
          <a:bodyPr wrap="square" lIns="0" tIns="0" rIns="0" bIns="0" anchor="ctr">
            <a:noAutofit/>
          </a:bodyPr>
          <a:lstStyle/>
          <a:p>
            <a:pPr algn="ctr"/>
            <a:r>
              <a:rPr lang="en-US" b="1">
                <a:solidFill>
                  <a:prstClr val="black"/>
                </a:solidFill>
              </a:rPr>
              <a:t>Financial models</a:t>
            </a:r>
          </a:p>
        </p:txBody>
      </p:sp>
      <p:sp>
        <p:nvSpPr>
          <p:cNvPr id="56" name="TextBox 55"/>
          <p:cNvSpPr txBox="1"/>
          <p:nvPr/>
        </p:nvSpPr>
        <p:spPr>
          <a:xfrm>
            <a:off x="9050536" y="5373216"/>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cxnSp>
        <p:nvCxnSpPr>
          <p:cNvPr id="57" name="Straight Connector 56"/>
          <p:cNvCxnSpPr/>
          <p:nvPr/>
        </p:nvCxnSpPr>
        <p:spPr>
          <a:xfrm>
            <a:off x="5691519" y="4859925"/>
            <a:ext cx="6831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542079" y="4859925"/>
            <a:ext cx="60277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631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90852" y="5228796"/>
            <a:ext cx="263673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67330"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8993534" y="5228796"/>
            <a:ext cx="256032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120500" y="4672334"/>
            <a:ext cx="2612157" cy="457200"/>
          </a:xfrm>
          <a:prstGeom prst="rect">
            <a:avLst/>
          </a:prstGeom>
        </p:spPr>
        <p:txBody>
          <a:bodyPr wrap="square" lIns="0" tIns="0" rIns="0" bIns="0" anchor="ctr">
            <a:noAutofit/>
          </a:bodyPr>
          <a:lstStyle/>
          <a:p>
            <a:pPr algn="ctr"/>
            <a:r>
              <a:rPr lang="en-US" b="1">
                <a:solidFill>
                  <a:prstClr val="black"/>
                </a:solidFill>
              </a:rPr>
              <a:t>Large-scale</a:t>
            </a:r>
            <a:br>
              <a:rPr lang="en-US" b="1">
                <a:solidFill>
                  <a:prstClr val="black"/>
                </a:solidFill>
              </a:rPr>
            </a:br>
            <a:r>
              <a:rPr lang="en-US" b="1">
                <a:solidFill>
                  <a:prstClr val="black"/>
                </a:solidFill>
              </a:rPr>
              <a:t>graph inference</a:t>
            </a:r>
          </a:p>
        </p:txBody>
      </p:sp>
      <p:pic>
        <p:nvPicPr>
          <p:cNvPr id="30" name="Picture 2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117210" y="1872035"/>
            <a:ext cx="2666952" cy="2646948"/>
          </a:xfrm>
          <a:prstGeom prst="rect">
            <a:avLst/>
          </a:prstGeom>
        </p:spPr>
      </p:pic>
      <p:sp>
        <p:nvSpPr>
          <p:cNvPr id="31" name="TextBox 30"/>
          <p:cNvSpPr txBox="1"/>
          <p:nvPr/>
        </p:nvSpPr>
        <p:spPr>
          <a:xfrm>
            <a:off x="6203420" y="5429825"/>
            <a:ext cx="2446317" cy="646331"/>
          </a:xfrm>
          <a:prstGeom prst="rect">
            <a:avLst/>
          </a:prstGeom>
          <a:noFill/>
          <a:ln>
            <a:noFill/>
          </a:ln>
        </p:spPr>
        <p:txBody>
          <a:bodyPr wrap="square" lIns="0" tIns="0" rIns="0" bIns="0" rtlCol="0">
            <a:spAutoFit/>
          </a:bodyPr>
          <a:lstStyle/>
          <a:p>
            <a:pPr algn="ctr">
              <a:lnSpc>
                <a:spcPct val="70000"/>
              </a:lnSpc>
              <a:defRPr/>
            </a:pPr>
            <a:r>
              <a:rPr lang="en-US" sz="4000" b="1" kern="0" dirty="0">
                <a:solidFill>
                  <a:prstClr val="black"/>
                </a:solidFill>
              </a:rPr>
              <a:t>1000x</a:t>
            </a:r>
            <a:br>
              <a:rPr lang="en-US" sz="2000" b="1" kern="0" dirty="0">
                <a:solidFill>
                  <a:prstClr val="black"/>
                </a:solidFill>
              </a:rPr>
            </a:br>
            <a:r>
              <a:rPr lang="en-US" sz="2000" kern="0" dirty="0">
                <a:solidFill>
                  <a:prstClr val="black"/>
                </a:solidFill>
              </a:rPr>
              <a:t>faster</a:t>
            </a:r>
            <a:endParaRPr lang="en-US" sz="4000" b="1" kern="0" dirty="0">
              <a:solidFill>
                <a:prstClr val="black"/>
              </a:solidFill>
            </a:endParaRPr>
          </a:p>
        </p:txBody>
      </p:sp>
      <p:pic>
        <p:nvPicPr>
          <p:cNvPr id="34" name="Picture 33">
            <a:extLst>
              <a:ext uri="{FF2B5EF4-FFF2-40B4-BE49-F238E27FC236}">
                <a16:creationId xmlns:a16="http://schemas.microsoft.com/office/drawing/2014/main" id="{EA296B9A-5DFC-4F01-B8A2-F515BEBB9B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0514" y="3437764"/>
            <a:ext cx="2025448" cy="980655"/>
          </a:xfrm>
          <a:prstGeom prst="rect">
            <a:avLst/>
          </a:prstGeom>
        </p:spPr>
      </p:pic>
      <p:sp>
        <p:nvSpPr>
          <p:cNvPr id="35" name="TextBox 34"/>
          <p:cNvSpPr txBox="1"/>
          <p:nvPr/>
        </p:nvSpPr>
        <p:spPr>
          <a:xfrm>
            <a:off x="4511824" y="6472183"/>
            <a:ext cx="1943838" cy="125169"/>
          </a:xfrm>
          <a:prstGeom prst="rect">
            <a:avLst/>
          </a:prstGeom>
          <a:noFill/>
        </p:spPr>
        <p:txBody>
          <a:bodyPr wrap="none" lIns="0" tIns="0" rIns="0" bIns="0" rtlCol="0">
            <a:noAutofit/>
          </a:bodyPr>
          <a:lstStyle/>
          <a:p>
            <a:pPr>
              <a:lnSpc>
                <a:spcPct val="90000"/>
              </a:lnSpc>
            </a:pPr>
            <a:endParaRPr lang="en-GB" sz="1600" dirty="0">
              <a:solidFill>
                <a:schemeClr val="accent3">
                  <a:lumMod val="75000"/>
                </a:schemeClr>
              </a:solidFill>
            </a:endParaRPr>
          </a:p>
        </p:txBody>
      </p:sp>
    </p:spTree>
    <p:extLst>
      <p:ext uri="{BB962C8B-B14F-4D97-AF65-F5344CB8AC3E}">
        <p14:creationId xmlns:p14="http://schemas.microsoft.com/office/powerpoint/2010/main" val="328644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Services Customer</a:t>
            </a:r>
          </a:p>
        </p:txBody>
      </p:sp>
      <p:sp>
        <p:nvSpPr>
          <p:cNvPr id="3" name="Text Placeholder 2"/>
          <p:cNvSpPr>
            <a:spLocks noGrp="1"/>
          </p:cNvSpPr>
          <p:nvPr>
            <p:ph type="body" sz="quarter" idx="13"/>
          </p:nvPr>
        </p:nvSpPr>
        <p:spPr/>
        <p:txBody>
          <a:bodyPr/>
          <a:lstStyle/>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9</a:t>
            </a:fld>
            <a:endParaRPr lang="en-US"/>
          </a:p>
        </p:txBody>
      </p:sp>
      <p:pic>
        <p:nvPicPr>
          <p:cNvPr id="1026" name="Picture 2" descr="https://www.jpmorganchase.com/corporate/About-JPMC/images/about-us-banner.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9440" y="1700808"/>
            <a:ext cx="10969943" cy="25173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ltGray">
          <a:xfrm>
            <a:off x="609440" y="4725144"/>
            <a:ext cx="2304256" cy="115212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Presence in over 100 markets</a:t>
            </a:r>
          </a:p>
        </p:txBody>
      </p:sp>
      <p:sp>
        <p:nvSpPr>
          <p:cNvPr id="7" name="Rectangle 6"/>
          <p:cNvSpPr/>
          <p:nvPr/>
        </p:nvSpPr>
        <p:spPr bwMode="ltGray">
          <a:xfrm>
            <a:off x="3537995" y="4720100"/>
            <a:ext cx="2304256" cy="115212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Millions of customers</a:t>
            </a:r>
          </a:p>
        </p:txBody>
      </p:sp>
      <p:sp>
        <p:nvSpPr>
          <p:cNvPr id="8" name="Rectangle 7"/>
          <p:cNvSpPr/>
          <p:nvPr/>
        </p:nvSpPr>
        <p:spPr bwMode="ltGray">
          <a:xfrm>
            <a:off x="6346572" y="4720100"/>
            <a:ext cx="2304256" cy="115212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Assets exceeding $2T</a:t>
            </a:r>
          </a:p>
        </p:txBody>
      </p:sp>
      <p:sp>
        <p:nvSpPr>
          <p:cNvPr id="9" name="Rectangle 8"/>
          <p:cNvSpPr/>
          <p:nvPr/>
        </p:nvSpPr>
        <p:spPr bwMode="ltGray">
          <a:xfrm>
            <a:off x="9275127" y="4720100"/>
            <a:ext cx="2304256" cy="1152128"/>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dirty="0"/>
              <a:t>Diversified portfolio</a:t>
            </a:r>
          </a:p>
        </p:txBody>
      </p:sp>
    </p:spTree>
    <p:extLst>
      <p:ext uri="{BB962C8B-B14F-4D97-AF65-F5344CB8AC3E}">
        <p14:creationId xmlns:p14="http://schemas.microsoft.com/office/powerpoint/2010/main" val="33510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PRESGUID" val="0a8b6d26-b1a0-4a9b-9278-2efe080de4c1"/>
</p:tagLst>
</file>

<file path=ppt/theme/theme1.xml><?xml version="1.0" encoding="utf-8"?>
<a:theme xmlns:a="http://schemas.openxmlformats.org/drawingml/2006/main" name="HPE_Events_Arial_16x9_v5">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6"/>
        </a:solidFill>
        <a:ln w="19050">
          <a:solidFill>
            <a:schemeClr val="accent6"/>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HPE_Events_Arial_16x9_v5.potx" id="{199FFE35-50FE-4A1C-AB07-35C1961A2F5B}" vid="{C8C632A9-E1EE-4848-A16D-D9525BC3D855}"/>
    </a:ext>
  </a:extLst>
</a:theme>
</file>

<file path=ppt/theme/theme2.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1A982"/>
      </a:hlink>
      <a:folHlink>
        <a:srgbClr val="01A98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1|169|130">
      <a:srgbClr val="01A982"/>
    </a:custClr>
    <a:custClr name="128|116|110">
      <a:srgbClr val="80746E"/>
    </a:custClr>
    <a:custClr name="66|85|99">
      <a:srgbClr val="425563"/>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9B4FC88C747F47840F745A7E3A956E" ma:contentTypeVersion="2" ma:contentTypeDescription="Create a new document." ma:contentTypeScope="" ma:versionID="cea238a0fc623a1a793943c53ccf4ece">
  <xsd:schema xmlns:xsd="http://www.w3.org/2001/XMLSchema" xmlns:xs="http://www.w3.org/2001/XMLSchema" xmlns:p="http://schemas.microsoft.com/office/2006/metadata/properties" xmlns:ns2="6f00e151-37ec-4ff9-900e-2458788098f2" targetNamespace="http://schemas.microsoft.com/office/2006/metadata/properties" ma:root="true" ma:fieldsID="523342ca003c0f7d3820769969e5fbd3" ns2:_="">
    <xsd:import namespace="6f00e151-37ec-4ff9-900e-2458788098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00e151-37ec-4ff9-900e-2458788098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56EC901-B41C-4FCD-95A9-67EC1B00DD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00e151-37ec-4ff9-900e-2458788098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207091-6DFF-403C-A46B-F808434CF90F}">
  <ds:schemaRefs>
    <ds:schemaRef ds:uri="http://schemas.microsoft.com/sharepoint/v3/contenttype/forms"/>
  </ds:schemaRefs>
</ds:datastoreItem>
</file>

<file path=customXml/itemProps3.xml><?xml version="1.0" encoding="utf-8"?>
<ds:datastoreItem xmlns:ds="http://schemas.openxmlformats.org/officeDocument/2006/customXml" ds:itemID="{AE327ECF-357F-43F7-BD77-0DFBABF4FD89}">
  <ds:schemaRefs>
    <ds:schemaRef ds:uri="http://schemas.microsoft.com/office/2006/documentManagement/types"/>
    <ds:schemaRef ds:uri="http://purl.org/dc/elements/1.1/"/>
    <ds:schemaRef ds:uri="http://schemas.microsoft.com/office/2006/metadata/properties"/>
    <ds:schemaRef ds:uri="6f00e151-37ec-4ff9-900e-2458788098f2"/>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HPE_Events_Arial_16x9_080117</Template>
  <TotalTime>13711</TotalTime>
  <Words>9230</Words>
  <Application>Microsoft Office PowerPoint</Application>
  <PresentationFormat>Widescreen</PresentationFormat>
  <Paragraphs>1237</Paragraphs>
  <Slides>47</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Avenir Roman</vt:lpstr>
      <vt:lpstr>Cambria Math</vt:lpstr>
      <vt:lpstr>Courier New</vt:lpstr>
      <vt:lpstr>HP Simplified</vt:lpstr>
      <vt:lpstr>Lato Light</vt:lpstr>
      <vt:lpstr>Metric Regular</vt:lpstr>
      <vt:lpstr>MetricHPE</vt:lpstr>
      <vt:lpstr>HPE_Events_Arial_16x9_v5</vt:lpstr>
      <vt:lpstr>DATA10: Anatomy of a Deal: Superdome Flex in FSI CyberSecurity Applications</vt:lpstr>
      <vt:lpstr>Don’t Take My Word For It…</vt:lpstr>
      <vt:lpstr>What’s driving the data explosion? </vt:lpstr>
      <vt:lpstr>We are radically rethinking our approach to computing</vt:lpstr>
      <vt:lpstr>PowerPoint Presentation</vt:lpstr>
      <vt:lpstr>Traditional vs. Memory-Driven Computing architecture</vt:lpstr>
      <vt:lpstr>Memory-Driven Computing is the future for every kind of computing</vt:lpstr>
      <vt:lpstr>Memory-Driven Computing has the power to transform industries</vt:lpstr>
      <vt:lpstr>Financial Services Customer</vt:lpstr>
      <vt:lpstr>One of the largest Cybersecurity Attack Surfaces in the World</vt:lpstr>
      <vt:lpstr>Financial Services Customer Areas of Interest</vt:lpstr>
      <vt:lpstr>Limited by Today’s Technologies</vt:lpstr>
      <vt:lpstr>Goal</vt:lpstr>
      <vt:lpstr>Memory-Driven Computing has the power to transform industries</vt:lpstr>
      <vt:lpstr>HPE Superdome Flex</vt:lpstr>
      <vt:lpstr>Using Graph Analytics to Detect Cyber Security Threats</vt:lpstr>
      <vt:lpstr>Trovares Software xGT SMP-Optimized Graph Search Engine</vt:lpstr>
      <vt:lpstr>Trovares xGT Scaling</vt:lpstr>
      <vt:lpstr>Graph Analytics: Working with Reservoir Labs using Ensign</vt:lpstr>
      <vt:lpstr>Scaled-up results with HPE SDFX 16-skt 6154 18 core processors</vt:lpstr>
      <vt:lpstr>Limited by Today’s Technologies</vt:lpstr>
      <vt:lpstr>Memory-Driven Computing is Redefining What’s Possible</vt:lpstr>
      <vt:lpstr>Next: Zero Day scanning</vt:lpstr>
      <vt:lpstr>Target State RoM Suggestion ( 1 per DC site, 2 per Geo )</vt:lpstr>
      <vt:lpstr>Target State RoM Suggestion ( 1 per DC site, 2 per Geo )</vt:lpstr>
      <vt:lpstr>Next Steps</vt:lpstr>
      <vt:lpstr>Memory-Driven Computing has the power to transform industries</vt:lpstr>
      <vt:lpstr>Our solution: Memory-Driven Monte Carlo simulations</vt:lpstr>
      <vt:lpstr>PowerPoint Presentation</vt:lpstr>
      <vt:lpstr>What’s Next</vt:lpstr>
      <vt:lpstr>Spark on Memory-Driven Compute Platforms Maximize advantages of large in-memory processing</vt:lpstr>
      <vt:lpstr>Memory Driven Computing &amp; Superdome Flex</vt:lpstr>
      <vt:lpstr>Call to Action</vt:lpstr>
      <vt:lpstr>Thank you</vt:lpstr>
      <vt:lpstr>Open architecture Customize the hardware to the workload</vt:lpstr>
      <vt:lpstr>Power critical apps, accelerate data analytics, tackle HPC &amp; AI workloads holistically</vt:lpstr>
      <vt:lpstr>Power critical apps, accelerate data analytics, tackle HPC &amp; AI workloads holistically</vt:lpstr>
      <vt:lpstr>Power critical apps, accelerate data analytics, tackle HPC &amp; AI workloads holistically</vt:lpstr>
      <vt:lpstr>Power critical apps, accelerate data analytics, tackle HPC &amp; AI workloads holistically</vt:lpstr>
      <vt:lpstr>Power critical apps, accelerate data analytics, tackle HPC &amp; AI workloads holistically</vt:lpstr>
      <vt:lpstr>Power critical apps, accelerate data analytics, tackle HPC &amp; AI workloads holistically</vt:lpstr>
      <vt:lpstr>If you thought you were having trouble keeping up today,  it’s only going to get worse</vt:lpstr>
      <vt:lpstr>PowerPoint Presentation</vt:lpstr>
      <vt:lpstr>Potential to Compose Superdome Flex Systems with Software-Defined Scalable Memory</vt:lpstr>
      <vt:lpstr>Real-time insights on massive datasets  </vt:lpstr>
      <vt:lpstr>PowerPoint Presentation</vt:lpstr>
      <vt:lpstr>Spark Benchmarks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HPE Events 16:9 Powerpoint template</dc:title>
  <dc:creator>Beka Bignell</dc:creator>
  <cp:lastModifiedBy>Dasgupta, Sanjoy</cp:lastModifiedBy>
  <cp:revision>190</cp:revision>
  <cp:lastPrinted>2019-03-29T08:06:00Z</cp:lastPrinted>
  <dcterms:created xsi:type="dcterms:W3CDTF">2017-11-09T16:35:08Z</dcterms:created>
  <dcterms:modified xsi:type="dcterms:W3CDTF">2022-03-24T13:53:10Z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2244148</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0x010100A69B4FC88C747F47840F745A7E3A956E</vt:lpwstr>
  </property>
</Properties>
</file>